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612" r:id="rId2"/>
    <p:sldId id="615" r:id="rId3"/>
    <p:sldId id="607" r:id="rId4"/>
    <p:sldId id="594" r:id="rId5"/>
    <p:sldId id="595" r:id="rId6"/>
    <p:sldId id="614" r:id="rId7"/>
    <p:sldId id="596" r:id="rId8"/>
    <p:sldId id="598" r:id="rId9"/>
    <p:sldId id="610" r:id="rId10"/>
    <p:sldId id="606" r:id="rId11"/>
    <p:sldId id="597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FBAE5"/>
    <a:srgbClr val="A1CDE3"/>
    <a:srgbClr val="00C4BF"/>
    <a:srgbClr val="00D1CC"/>
    <a:srgbClr val="D5FFFE"/>
    <a:srgbClr val="0096D6"/>
    <a:srgbClr val="EAB200"/>
    <a:srgbClr val="009191"/>
    <a:srgbClr val="00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3796" autoAdjust="0"/>
  </p:normalViewPr>
  <p:slideViewPr>
    <p:cSldViewPr snapToGrid="0">
      <p:cViewPr>
        <p:scale>
          <a:sx n="92" d="100"/>
          <a:sy n="92" d="100"/>
        </p:scale>
        <p:origin x="-120" y="-90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00" d="100"/>
        <a:sy n="100" d="100"/>
      </p:scale>
      <p:origin x="0" y="-1032"/>
    </p:cViewPr>
  </p:sorterViewPr>
  <p:notesViewPr>
    <p:cSldViewPr snapToGrid="0">
      <p:cViewPr varScale="1">
        <p:scale>
          <a:sx n="53" d="100"/>
          <a:sy n="53" d="100"/>
        </p:scale>
        <p:origin x="190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8DFFC-1BEB-4A37-A33F-0493BAC635BE}" type="datetimeFigureOut">
              <a:rPr lang="en-US" smtClean="0"/>
              <a:pPr/>
              <a:t>10/18/2017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B1C09-F67E-4998-B469-3238DED3D5D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179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54DD5-6091-4A68-8552-6986068948E1}" type="datetimeFigureOut">
              <a:rPr lang="pt-BR" smtClean="0"/>
              <a:pPr/>
              <a:t>18/10/2017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A8BE0-22FB-48F1-8D29-331C802178E9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2300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3883852" y="8684828"/>
            <a:ext cx="2972548" cy="45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042" tIns="44521" rIns="89042" bIns="44521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defTabSz="902604" eaLnBrk="1" hangingPunct="1">
              <a:spcBef>
                <a:spcPct val="0"/>
              </a:spcBef>
            </a:pPr>
            <a:fld id="{16FC533B-762E-48FD-AB52-2DE504AC1836}" type="slidenum">
              <a:rPr lang="pt-BR" altLang="pt-BR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pPr algn="r" defTabSz="902604" eaLnBrk="1" hangingPunct="1">
                <a:spcBef>
                  <a:spcPct val="0"/>
                </a:spcBef>
              </a:pPr>
              <a:t>1</a:t>
            </a:fld>
            <a:endParaRPr lang="pt-BR" altLang="pt-BR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5843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pt-BR" smtClean="0">
              <a:ea typeface="ＭＳ Ｐゴシック" pitchFamily="34" charset="-128"/>
            </a:endParaRPr>
          </a:p>
        </p:txBody>
      </p:sp>
      <p:sp>
        <p:nvSpPr>
          <p:cNvPr id="35845" name="Espaço Reservado para Número de Slide 3"/>
          <p:cNvSpPr txBox="1">
            <a:spLocks noGrp="1"/>
          </p:cNvSpPr>
          <p:nvPr/>
        </p:nvSpPr>
        <p:spPr bwMode="auto">
          <a:xfrm>
            <a:off x="3883852" y="8684828"/>
            <a:ext cx="2972548" cy="45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042" tIns="44521" rIns="89042" bIns="44521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defTabSz="902604" eaLnBrk="1" hangingPunct="1">
              <a:spcBef>
                <a:spcPct val="0"/>
              </a:spcBef>
            </a:pPr>
            <a:fld id="{D80436C1-7913-4FC5-8B18-C33542ED06C5}" type="slidenum">
              <a:rPr lang="pt-BR" altLang="pt-BR">
                <a:solidFill>
                  <a:srgbClr val="000000"/>
                </a:solidFill>
                <a:ea typeface="ＭＳ Ｐゴシック" pitchFamily="34" charset="-128"/>
              </a:rPr>
              <a:pPr algn="r" defTabSz="902604" eaLnBrk="1" hangingPunct="1">
                <a:spcBef>
                  <a:spcPct val="0"/>
                </a:spcBef>
              </a:pPr>
              <a:t>1</a:t>
            </a:fld>
            <a:endParaRPr lang="pt-BR" altLang="pt-BR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pt-BR" altLang="pt-BR"/>
              <a:t>.</a:t>
            </a:r>
          </a:p>
        </p:txBody>
      </p:sp>
      <p:sp>
        <p:nvSpPr>
          <p:cNvPr id="35847" name="Espaço Reservado para Número de Slide 2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3366" indent="-2820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28255" indent="-22565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79557" indent="-22565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30860" indent="-22565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82162" indent="-225651" defTabSz="4513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33464" indent="-225651" defTabSz="4513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84766" indent="-225651" defTabSz="4513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36068" indent="-225651" defTabSz="4513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214867B-9998-46C2-9532-A705D5A76A10}" type="slidenum">
              <a:rPr lang="pt-BR" altLang="pt-BR" smtClean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t-BR" altLang="pt-BR" smtClean="0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395026" y="122250"/>
            <a:ext cx="6240974" cy="497657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 i="0">
                <a:solidFill>
                  <a:schemeClr val="accent1">
                    <a:lumMod val="50000"/>
                  </a:schemeClr>
                </a:solidFill>
                <a:latin typeface="+mn-lt"/>
                <a:cs typeface="Arial Narrow Bold"/>
              </a:defRPr>
            </a:lvl1pPr>
          </a:lstStyle>
          <a:p>
            <a:endParaRPr lang="en-US" dirty="0" smtClean="0"/>
          </a:p>
        </p:txBody>
      </p:sp>
      <p:sp>
        <p:nvSpPr>
          <p:cNvPr id="8" name="Rectangle 21"/>
          <p:cNvSpPr/>
          <p:nvPr userDrawn="1"/>
        </p:nvSpPr>
        <p:spPr>
          <a:xfrm>
            <a:off x="1" y="6827015"/>
            <a:ext cx="12240000" cy="4307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>
              <a:lnSpc>
                <a:spcPct val="150000"/>
              </a:lnSpc>
              <a:buClr>
                <a:srgbClr val="740D18"/>
              </a:buClr>
            </a:pPr>
            <a:endParaRPr lang="en-US" sz="2000" b="1" dirty="0">
              <a:solidFill>
                <a:srgbClr val="3C3C3B"/>
              </a:solidFill>
              <a:latin typeface="Arial Narrow" panose="020B060602020203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93" t="69296" r="25418" b="16310"/>
          <a:stretch/>
        </p:blipFill>
        <p:spPr>
          <a:xfrm>
            <a:off x="11216341" y="6446432"/>
            <a:ext cx="951660" cy="380583"/>
          </a:xfrm>
          <a:prstGeom prst="rect">
            <a:avLst/>
          </a:prstGeom>
        </p:spPr>
      </p:pic>
      <p:sp>
        <p:nvSpPr>
          <p:cNvPr id="10" name="Rectangle 21"/>
          <p:cNvSpPr/>
          <p:nvPr userDrawn="1"/>
        </p:nvSpPr>
        <p:spPr>
          <a:xfrm>
            <a:off x="1" y="0"/>
            <a:ext cx="12240000" cy="43072"/>
          </a:xfrm>
          <a:prstGeom prst="rect">
            <a:avLst/>
          </a:prstGeom>
          <a:solidFill>
            <a:srgbClr val="0096D6"/>
          </a:solidFill>
        </p:spPr>
        <p:txBody>
          <a:bodyPr wrap="square" lIns="0" tIns="0" rIns="0" bIns="0" rtlCol="0" anchor="ctr">
            <a:spAutoFit/>
          </a:bodyPr>
          <a:lstStyle/>
          <a:p>
            <a:pPr algn="ctr" defTabSz="457200">
              <a:lnSpc>
                <a:spcPct val="150000"/>
              </a:lnSpc>
              <a:buClr>
                <a:srgbClr val="740D18"/>
              </a:buClr>
            </a:pPr>
            <a:endParaRPr lang="en-US" sz="2000" b="1" dirty="0">
              <a:solidFill>
                <a:srgbClr val="3C3C3B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417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5BB34A5-2F0A-4E7E-BA55-361F30D53616}" type="datetimeFigureOut">
              <a:rPr lang="pt-BR" smtClean="0"/>
              <a:pPr/>
              <a:t>18/10/2017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DD93E3E-EC9F-4AF6-9626-A80673EF8C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950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5BB34A5-2F0A-4E7E-BA55-361F30D53616}" type="datetimeFigureOut">
              <a:rPr lang="pt-BR" smtClean="0"/>
              <a:pPr/>
              <a:t>18/10/2017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DD93E3E-EC9F-4AF6-9626-A80673EF8C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529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5718412" y="6579856"/>
            <a:ext cx="5580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t-BR" smtClean="0"/>
              <a:t>- </a:t>
            </a:r>
            <a:fld id="{4BE8D318-3B48-6B4D-AC13-E80410ECBBA8}" type="slidenum">
              <a:rPr lang="pt-BR" smtClean="0"/>
              <a:pPr>
                <a:defRPr/>
              </a:pPr>
              <a:t>‹nº›</a:t>
            </a:fld>
            <a:r>
              <a:rPr lang="pt-BR" smtClean="0"/>
              <a:t> -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0142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1">
              <a:lumMod val="50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1" descr="Imagem 11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75092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0" y="579128"/>
            <a:ext cx="12192000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endParaRPr lang="pt-BR" altLang="pt-BR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 eaLnBrk="1" hangingPunct="1">
              <a:spcBef>
                <a:spcPct val="0"/>
              </a:spcBef>
              <a:buFontTx/>
              <a:buNone/>
            </a:pPr>
            <a:endParaRPr lang="pt-BR" altLang="pt-BR" sz="2800" b="1" dirty="0" smtClean="0">
              <a:solidFill>
                <a:srgbClr val="441D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pt-BR" altLang="pt-BR" sz="3500" b="1" dirty="0" smtClean="0">
                <a:solidFill>
                  <a:srgbClr val="800000"/>
                </a:solidFill>
                <a:latin typeface="+mj-lt"/>
              </a:rPr>
              <a:t>Secretaria Municipal de </a:t>
            </a:r>
            <a:br>
              <a:rPr lang="pt-BR" altLang="pt-BR" sz="3500" b="1" dirty="0" smtClean="0">
                <a:solidFill>
                  <a:srgbClr val="800000"/>
                </a:solidFill>
                <a:latin typeface="+mj-lt"/>
              </a:rPr>
            </a:br>
            <a:r>
              <a:rPr lang="pt-BR" altLang="pt-BR" sz="3500" b="1" dirty="0" smtClean="0">
                <a:solidFill>
                  <a:srgbClr val="800000"/>
                </a:solidFill>
                <a:latin typeface="+mj-lt"/>
              </a:rPr>
              <a:t>Urbanismo e Licenciamento – SMUL</a:t>
            </a:r>
          </a:p>
          <a:p>
            <a:pPr algn="ctr">
              <a:lnSpc>
                <a:spcPct val="120000"/>
              </a:lnSpc>
              <a:buNone/>
              <a:defRPr sz="3300">
                <a:latin typeface="+mj-lt"/>
                <a:ea typeface="+mj-ea"/>
                <a:cs typeface="+mj-cs"/>
                <a:sym typeface="Arial Rounded MT Bold"/>
              </a:defRPr>
            </a:pPr>
            <a:r>
              <a:rPr lang="pt-BR" altLang="pt-BR" sz="2400" dirty="0" smtClean="0">
                <a:solidFill>
                  <a:srgbClr val="800000"/>
                </a:solidFill>
                <a:latin typeface="Trebuchet MS" pitchFamily="34" charset="0"/>
              </a:rPr>
              <a:t/>
            </a:r>
            <a:br>
              <a:rPr lang="pt-BR" altLang="pt-BR" sz="2400" dirty="0" smtClean="0">
                <a:solidFill>
                  <a:srgbClr val="800000"/>
                </a:solidFill>
                <a:latin typeface="Trebuchet MS" pitchFamily="34" charset="0"/>
              </a:rPr>
            </a:br>
            <a:r>
              <a:rPr lang="pt-BR" sz="2400" b="1" dirty="0" smtClean="0">
                <a:solidFill>
                  <a:srgbClr val="800000"/>
                </a:solidFill>
                <a:latin typeface="+mn-lt"/>
                <a:sym typeface="Arial Rounded MT Bold"/>
              </a:rPr>
              <a:t> </a:t>
            </a:r>
            <a:r>
              <a:rPr lang="pt-BR" sz="2800" b="1" dirty="0" smtClean="0">
                <a:solidFill>
                  <a:srgbClr val="800000"/>
                </a:solidFill>
                <a:latin typeface="+mn-lt"/>
                <a:sym typeface="Arial Rounded MT Bold"/>
              </a:rPr>
              <a:t>LICENCIAMENTO DE EDIFICAÇÕES</a:t>
            </a:r>
          </a:p>
          <a:p>
            <a:pPr algn="ctr">
              <a:lnSpc>
                <a:spcPct val="120000"/>
              </a:lnSpc>
              <a:buNone/>
              <a:defRPr sz="3300">
                <a:latin typeface="+mj-lt"/>
                <a:ea typeface="+mj-ea"/>
                <a:cs typeface="+mj-cs"/>
                <a:sym typeface="Arial Rounded MT Bold"/>
              </a:defRPr>
            </a:pPr>
            <a:r>
              <a:rPr lang="pt-BR" sz="2800" b="1" dirty="0" smtClean="0">
                <a:solidFill>
                  <a:srgbClr val="800000"/>
                </a:solidFill>
                <a:latin typeface="+mn-lt"/>
                <a:sym typeface="Arial Rounded MT Bold"/>
              </a:rPr>
              <a:t>EM SÃO PAULO </a:t>
            </a:r>
          </a:p>
          <a:p>
            <a:pPr algn="ctr">
              <a:lnSpc>
                <a:spcPct val="120000"/>
              </a:lnSpc>
              <a:buNone/>
              <a:defRPr sz="3300">
                <a:latin typeface="+mj-lt"/>
                <a:ea typeface="+mj-ea"/>
                <a:cs typeface="+mj-cs"/>
                <a:sym typeface="Arial Rounded MT Bold"/>
              </a:defRPr>
            </a:pPr>
            <a:endParaRPr lang="pt-BR" altLang="pt-BR" sz="2400" dirty="0" smtClean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 eaLnBrk="1" hangingPunct="1">
              <a:spcBef>
                <a:spcPct val="0"/>
              </a:spcBef>
              <a:buFontTx/>
              <a:buNone/>
            </a:pPr>
            <a:endParaRPr lang="pt-BR" altLang="pt-BR" sz="1200" i="1" dirty="0" smtClean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pt-BR" altLang="pt-BR" sz="1800" i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de outubro de 2017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endParaRPr lang="pt-BR" altLang="pt-BR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logo_90dpi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3706" y="5321300"/>
            <a:ext cx="1144588" cy="103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38877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926007" y="1326107"/>
            <a:ext cx="238836" cy="1546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CaixaDeTexto 40"/>
          <p:cNvSpPr txBox="1"/>
          <p:nvPr/>
        </p:nvSpPr>
        <p:spPr>
          <a:xfrm>
            <a:off x="6319349" y="1860551"/>
            <a:ext cx="3124200" cy="3305175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 b="1">
              <a:solidFill>
                <a:schemeClr val="tx1"/>
              </a:solidFill>
            </a:endParaRPr>
          </a:p>
        </p:txBody>
      </p:sp>
      <p:sp>
        <p:nvSpPr>
          <p:cNvPr id="9" name="CaixaDeTexto 14"/>
          <p:cNvSpPr txBox="1"/>
          <p:nvPr/>
        </p:nvSpPr>
        <p:spPr>
          <a:xfrm>
            <a:off x="47625" y="1851026"/>
            <a:ext cx="4305300" cy="3314700"/>
          </a:xfrm>
          <a:prstGeom prst="rect">
            <a:avLst/>
          </a:prstGeom>
          <a:solidFill>
            <a:schemeClr val="lt1"/>
          </a:solidFill>
          <a:ln w="254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 b="1">
              <a:solidFill>
                <a:schemeClr val="tx1"/>
              </a:solidFill>
            </a:endParaRPr>
          </a:p>
        </p:txBody>
      </p:sp>
      <p:sp>
        <p:nvSpPr>
          <p:cNvPr id="10" name="Forma livre 9"/>
          <p:cNvSpPr/>
          <p:nvPr/>
        </p:nvSpPr>
        <p:spPr>
          <a:xfrm>
            <a:off x="142875" y="2915008"/>
            <a:ext cx="781049" cy="774334"/>
          </a:xfrm>
          <a:custGeom>
            <a:avLst/>
            <a:gdLst>
              <a:gd name="connsiteX0" fmla="*/ 0 w 374488"/>
              <a:gd name="connsiteY0" fmla="*/ 22469 h 224693"/>
              <a:gd name="connsiteX1" fmla="*/ 22469 w 374488"/>
              <a:gd name="connsiteY1" fmla="*/ 0 h 224693"/>
              <a:gd name="connsiteX2" fmla="*/ 352019 w 374488"/>
              <a:gd name="connsiteY2" fmla="*/ 0 h 224693"/>
              <a:gd name="connsiteX3" fmla="*/ 374488 w 374488"/>
              <a:gd name="connsiteY3" fmla="*/ 22469 h 224693"/>
              <a:gd name="connsiteX4" fmla="*/ 374488 w 374488"/>
              <a:gd name="connsiteY4" fmla="*/ 202224 h 224693"/>
              <a:gd name="connsiteX5" fmla="*/ 352019 w 374488"/>
              <a:gd name="connsiteY5" fmla="*/ 224693 h 224693"/>
              <a:gd name="connsiteX6" fmla="*/ 22469 w 374488"/>
              <a:gd name="connsiteY6" fmla="*/ 224693 h 224693"/>
              <a:gd name="connsiteX7" fmla="*/ 0 w 374488"/>
              <a:gd name="connsiteY7" fmla="*/ 202224 h 224693"/>
              <a:gd name="connsiteX8" fmla="*/ 0 w 374488"/>
              <a:gd name="connsiteY8" fmla="*/ 22469 h 224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488" h="224693">
                <a:moveTo>
                  <a:pt x="0" y="22469"/>
                </a:moveTo>
                <a:cubicBezTo>
                  <a:pt x="0" y="10060"/>
                  <a:pt x="10060" y="0"/>
                  <a:pt x="22469" y="0"/>
                </a:cubicBezTo>
                <a:lnTo>
                  <a:pt x="352019" y="0"/>
                </a:lnTo>
                <a:cubicBezTo>
                  <a:pt x="364428" y="0"/>
                  <a:pt x="374488" y="10060"/>
                  <a:pt x="374488" y="22469"/>
                </a:cubicBezTo>
                <a:lnTo>
                  <a:pt x="374488" y="202224"/>
                </a:lnTo>
                <a:cubicBezTo>
                  <a:pt x="374488" y="214633"/>
                  <a:pt x="364428" y="224693"/>
                  <a:pt x="352019" y="224693"/>
                </a:cubicBezTo>
                <a:lnTo>
                  <a:pt x="22469" y="224693"/>
                </a:lnTo>
                <a:cubicBezTo>
                  <a:pt x="10060" y="224693"/>
                  <a:pt x="0" y="214633"/>
                  <a:pt x="0" y="202224"/>
                </a:cubicBezTo>
                <a:lnTo>
                  <a:pt x="0" y="22469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441" tIns="29441" rIns="29441" bIns="29441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 dirty="0">
                <a:solidFill>
                  <a:schemeClr val="bg1"/>
                </a:solidFill>
              </a:rPr>
              <a:t>Protocolo</a:t>
            </a:r>
          </a:p>
        </p:txBody>
      </p:sp>
      <p:sp>
        <p:nvSpPr>
          <p:cNvPr id="11" name="Forma livre 10"/>
          <p:cNvSpPr/>
          <p:nvPr/>
        </p:nvSpPr>
        <p:spPr>
          <a:xfrm>
            <a:off x="999188" y="3142146"/>
            <a:ext cx="223776" cy="320058"/>
          </a:xfrm>
          <a:custGeom>
            <a:avLst/>
            <a:gdLst>
              <a:gd name="connsiteX0" fmla="*/ 0 w 79391"/>
              <a:gd name="connsiteY0" fmla="*/ 18575 h 92873"/>
              <a:gd name="connsiteX1" fmla="*/ 39696 w 79391"/>
              <a:gd name="connsiteY1" fmla="*/ 18575 h 92873"/>
              <a:gd name="connsiteX2" fmla="*/ 39696 w 79391"/>
              <a:gd name="connsiteY2" fmla="*/ 0 h 92873"/>
              <a:gd name="connsiteX3" fmla="*/ 79391 w 79391"/>
              <a:gd name="connsiteY3" fmla="*/ 46437 h 92873"/>
              <a:gd name="connsiteX4" fmla="*/ 39696 w 79391"/>
              <a:gd name="connsiteY4" fmla="*/ 92873 h 92873"/>
              <a:gd name="connsiteX5" fmla="*/ 39696 w 79391"/>
              <a:gd name="connsiteY5" fmla="*/ 74298 h 92873"/>
              <a:gd name="connsiteX6" fmla="*/ 0 w 79391"/>
              <a:gd name="connsiteY6" fmla="*/ 74298 h 92873"/>
              <a:gd name="connsiteX7" fmla="*/ 0 w 79391"/>
              <a:gd name="connsiteY7" fmla="*/ 18575 h 92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9391" h="92873">
                <a:moveTo>
                  <a:pt x="0" y="18575"/>
                </a:moveTo>
                <a:lnTo>
                  <a:pt x="39696" y="18575"/>
                </a:lnTo>
                <a:lnTo>
                  <a:pt x="39696" y="0"/>
                </a:lnTo>
                <a:lnTo>
                  <a:pt x="79391" y="46437"/>
                </a:lnTo>
                <a:lnTo>
                  <a:pt x="39696" y="92873"/>
                </a:lnTo>
                <a:lnTo>
                  <a:pt x="39696" y="74298"/>
                </a:lnTo>
                <a:lnTo>
                  <a:pt x="0" y="74298"/>
                </a:lnTo>
                <a:lnTo>
                  <a:pt x="0" y="1857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8575" rIns="23817" bIns="18575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1100" b="1" kern="1200">
              <a:solidFill>
                <a:schemeClr val="bg1"/>
              </a:solidFill>
            </a:endParaRPr>
          </a:p>
        </p:txBody>
      </p:sp>
      <p:sp>
        <p:nvSpPr>
          <p:cNvPr id="12" name="Forma livre 11"/>
          <p:cNvSpPr/>
          <p:nvPr/>
        </p:nvSpPr>
        <p:spPr>
          <a:xfrm>
            <a:off x="1268229" y="2924533"/>
            <a:ext cx="781049" cy="774334"/>
          </a:xfrm>
          <a:custGeom>
            <a:avLst/>
            <a:gdLst>
              <a:gd name="connsiteX0" fmla="*/ 0 w 374488"/>
              <a:gd name="connsiteY0" fmla="*/ 22469 h 224693"/>
              <a:gd name="connsiteX1" fmla="*/ 22469 w 374488"/>
              <a:gd name="connsiteY1" fmla="*/ 0 h 224693"/>
              <a:gd name="connsiteX2" fmla="*/ 352019 w 374488"/>
              <a:gd name="connsiteY2" fmla="*/ 0 h 224693"/>
              <a:gd name="connsiteX3" fmla="*/ 374488 w 374488"/>
              <a:gd name="connsiteY3" fmla="*/ 22469 h 224693"/>
              <a:gd name="connsiteX4" fmla="*/ 374488 w 374488"/>
              <a:gd name="connsiteY4" fmla="*/ 202224 h 224693"/>
              <a:gd name="connsiteX5" fmla="*/ 352019 w 374488"/>
              <a:gd name="connsiteY5" fmla="*/ 224693 h 224693"/>
              <a:gd name="connsiteX6" fmla="*/ 22469 w 374488"/>
              <a:gd name="connsiteY6" fmla="*/ 224693 h 224693"/>
              <a:gd name="connsiteX7" fmla="*/ 0 w 374488"/>
              <a:gd name="connsiteY7" fmla="*/ 202224 h 224693"/>
              <a:gd name="connsiteX8" fmla="*/ 0 w 374488"/>
              <a:gd name="connsiteY8" fmla="*/ 22469 h 224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488" h="224693">
                <a:moveTo>
                  <a:pt x="0" y="22469"/>
                </a:moveTo>
                <a:cubicBezTo>
                  <a:pt x="0" y="10060"/>
                  <a:pt x="10060" y="0"/>
                  <a:pt x="22469" y="0"/>
                </a:cubicBezTo>
                <a:lnTo>
                  <a:pt x="352019" y="0"/>
                </a:lnTo>
                <a:cubicBezTo>
                  <a:pt x="364428" y="0"/>
                  <a:pt x="374488" y="10060"/>
                  <a:pt x="374488" y="22469"/>
                </a:cubicBezTo>
                <a:lnTo>
                  <a:pt x="374488" y="202224"/>
                </a:lnTo>
                <a:cubicBezTo>
                  <a:pt x="374488" y="214633"/>
                  <a:pt x="364428" y="224693"/>
                  <a:pt x="352019" y="224693"/>
                </a:cubicBezTo>
                <a:lnTo>
                  <a:pt x="22469" y="224693"/>
                </a:lnTo>
                <a:cubicBezTo>
                  <a:pt x="10060" y="224693"/>
                  <a:pt x="0" y="214633"/>
                  <a:pt x="0" y="202224"/>
                </a:cubicBezTo>
                <a:lnTo>
                  <a:pt x="0" y="22469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441" tIns="29441" rIns="29441" bIns="29441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>
                <a:solidFill>
                  <a:schemeClr val="bg1"/>
                </a:solidFill>
              </a:rPr>
              <a:t>BDT</a:t>
            </a:r>
          </a:p>
        </p:txBody>
      </p:sp>
      <p:sp>
        <p:nvSpPr>
          <p:cNvPr id="13" name="Forma livre 12"/>
          <p:cNvSpPr/>
          <p:nvPr/>
        </p:nvSpPr>
        <p:spPr>
          <a:xfrm>
            <a:off x="2095969" y="3151672"/>
            <a:ext cx="223776" cy="320058"/>
          </a:xfrm>
          <a:custGeom>
            <a:avLst/>
            <a:gdLst>
              <a:gd name="connsiteX0" fmla="*/ 0 w 79391"/>
              <a:gd name="connsiteY0" fmla="*/ 18575 h 92873"/>
              <a:gd name="connsiteX1" fmla="*/ 39696 w 79391"/>
              <a:gd name="connsiteY1" fmla="*/ 18575 h 92873"/>
              <a:gd name="connsiteX2" fmla="*/ 39696 w 79391"/>
              <a:gd name="connsiteY2" fmla="*/ 0 h 92873"/>
              <a:gd name="connsiteX3" fmla="*/ 79391 w 79391"/>
              <a:gd name="connsiteY3" fmla="*/ 46437 h 92873"/>
              <a:gd name="connsiteX4" fmla="*/ 39696 w 79391"/>
              <a:gd name="connsiteY4" fmla="*/ 92873 h 92873"/>
              <a:gd name="connsiteX5" fmla="*/ 39696 w 79391"/>
              <a:gd name="connsiteY5" fmla="*/ 74298 h 92873"/>
              <a:gd name="connsiteX6" fmla="*/ 0 w 79391"/>
              <a:gd name="connsiteY6" fmla="*/ 74298 h 92873"/>
              <a:gd name="connsiteX7" fmla="*/ 0 w 79391"/>
              <a:gd name="connsiteY7" fmla="*/ 18575 h 92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9391" h="92873">
                <a:moveTo>
                  <a:pt x="0" y="18575"/>
                </a:moveTo>
                <a:lnTo>
                  <a:pt x="39696" y="18575"/>
                </a:lnTo>
                <a:lnTo>
                  <a:pt x="39696" y="0"/>
                </a:lnTo>
                <a:lnTo>
                  <a:pt x="79391" y="46437"/>
                </a:lnTo>
                <a:lnTo>
                  <a:pt x="39696" y="92873"/>
                </a:lnTo>
                <a:lnTo>
                  <a:pt x="39696" y="74298"/>
                </a:lnTo>
                <a:lnTo>
                  <a:pt x="0" y="74298"/>
                </a:lnTo>
                <a:lnTo>
                  <a:pt x="0" y="1857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8575" rIns="23817" bIns="18575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1100" b="1" kern="1200">
              <a:solidFill>
                <a:schemeClr val="bg1"/>
              </a:solidFill>
            </a:endParaRPr>
          </a:p>
        </p:txBody>
      </p:sp>
      <p:sp>
        <p:nvSpPr>
          <p:cNvPr id="14" name="Forma livre 13"/>
          <p:cNvSpPr/>
          <p:nvPr/>
        </p:nvSpPr>
        <p:spPr>
          <a:xfrm>
            <a:off x="2393591" y="2915008"/>
            <a:ext cx="781049" cy="774334"/>
          </a:xfrm>
          <a:custGeom>
            <a:avLst/>
            <a:gdLst>
              <a:gd name="connsiteX0" fmla="*/ 0 w 374488"/>
              <a:gd name="connsiteY0" fmla="*/ 22469 h 224693"/>
              <a:gd name="connsiteX1" fmla="*/ 22469 w 374488"/>
              <a:gd name="connsiteY1" fmla="*/ 0 h 224693"/>
              <a:gd name="connsiteX2" fmla="*/ 352019 w 374488"/>
              <a:gd name="connsiteY2" fmla="*/ 0 h 224693"/>
              <a:gd name="connsiteX3" fmla="*/ 374488 w 374488"/>
              <a:gd name="connsiteY3" fmla="*/ 22469 h 224693"/>
              <a:gd name="connsiteX4" fmla="*/ 374488 w 374488"/>
              <a:gd name="connsiteY4" fmla="*/ 202224 h 224693"/>
              <a:gd name="connsiteX5" fmla="*/ 352019 w 374488"/>
              <a:gd name="connsiteY5" fmla="*/ 224693 h 224693"/>
              <a:gd name="connsiteX6" fmla="*/ 22469 w 374488"/>
              <a:gd name="connsiteY6" fmla="*/ 224693 h 224693"/>
              <a:gd name="connsiteX7" fmla="*/ 0 w 374488"/>
              <a:gd name="connsiteY7" fmla="*/ 202224 h 224693"/>
              <a:gd name="connsiteX8" fmla="*/ 0 w 374488"/>
              <a:gd name="connsiteY8" fmla="*/ 22469 h 224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488" h="224693">
                <a:moveTo>
                  <a:pt x="0" y="22469"/>
                </a:moveTo>
                <a:cubicBezTo>
                  <a:pt x="0" y="10060"/>
                  <a:pt x="10060" y="0"/>
                  <a:pt x="22469" y="0"/>
                </a:cubicBezTo>
                <a:lnTo>
                  <a:pt x="352019" y="0"/>
                </a:lnTo>
                <a:cubicBezTo>
                  <a:pt x="364428" y="0"/>
                  <a:pt x="374488" y="10060"/>
                  <a:pt x="374488" y="22469"/>
                </a:cubicBezTo>
                <a:lnTo>
                  <a:pt x="374488" y="202224"/>
                </a:lnTo>
                <a:cubicBezTo>
                  <a:pt x="374488" y="214633"/>
                  <a:pt x="364428" y="224693"/>
                  <a:pt x="352019" y="224693"/>
                </a:cubicBezTo>
                <a:lnTo>
                  <a:pt x="22469" y="224693"/>
                </a:lnTo>
                <a:cubicBezTo>
                  <a:pt x="10060" y="224693"/>
                  <a:pt x="0" y="214633"/>
                  <a:pt x="0" y="202224"/>
                </a:cubicBezTo>
                <a:lnTo>
                  <a:pt x="0" y="22469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441" tIns="29441" rIns="29441" bIns="29441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>
                <a:solidFill>
                  <a:schemeClr val="bg1"/>
                </a:solidFill>
              </a:rPr>
              <a:t>Coordenadoria¹</a:t>
            </a:r>
          </a:p>
        </p:txBody>
      </p:sp>
      <p:sp>
        <p:nvSpPr>
          <p:cNvPr id="15" name="Forma livre 14"/>
          <p:cNvSpPr/>
          <p:nvPr/>
        </p:nvSpPr>
        <p:spPr>
          <a:xfrm>
            <a:off x="3230850" y="3151672"/>
            <a:ext cx="223776" cy="320058"/>
          </a:xfrm>
          <a:custGeom>
            <a:avLst/>
            <a:gdLst>
              <a:gd name="connsiteX0" fmla="*/ 0 w 79391"/>
              <a:gd name="connsiteY0" fmla="*/ 18575 h 92873"/>
              <a:gd name="connsiteX1" fmla="*/ 39696 w 79391"/>
              <a:gd name="connsiteY1" fmla="*/ 18575 h 92873"/>
              <a:gd name="connsiteX2" fmla="*/ 39696 w 79391"/>
              <a:gd name="connsiteY2" fmla="*/ 0 h 92873"/>
              <a:gd name="connsiteX3" fmla="*/ 79391 w 79391"/>
              <a:gd name="connsiteY3" fmla="*/ 46437 h 92873"/>
              <a:gd name="connsiteX4" fmla="*/ 39696 w 79391"/>
              <a:gd name="connsiteY4" fmla="*/ 92873 h 92873"/>
              <a:gd name="connsiteX5" fmla="*/ 39696 w 79391"/>
              <a:gd name="connsiteY5" fmla="*/ 74298 h 92873"/>
              <a:gd name="connsiteX6" fmla="*/ 0 w 79391"/>
              <a:gd name="connsiteY6" fmla="*/ 74298 h 92873"/>
              <a:gd name="connsiteX7" fmla="*/ 0 w 79391"/>
              <a:gd name="connsiteY7" fmla="*/ 18575 h 92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9391" h="92873">
                <a:moveTo>
                  <a:pt x="0" y="18575"/>
                </a:moveTo>
                <a:lnTo>
                  <a:pt x="39696" y="18575"/>
                </a:lnTo>
                <a:lnTo>
                  <a:pt x="39696" y="0"/>
                </a:lnTo>
                <a:lnTo>
                  <a:pt x="79391" y="46437"/>
                </a:lnTo>
                <a:lnTo>
                  <a:pt x="39696" y="92873"/>
                </a:lnTo>
                <a:lnTo>
                  <a:pt x="39696" y="74298"/>
                </a:lnTo>
                <a:lnTo>
                  <a:pt x="0" y="74298"/>
                </a:lnTo>
                <a:lnTo>
                  <a:pt x="0" y="1857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8575" rIns="23817" bIns="18575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1100" b="1" kern="1200">
              <a:solidFill>
                <a:schemeClr val="bg1"/>
              </a:solidFill>
            </a:endParaRPr>
          </a:p>
        </p:txBody>
      </p:sp>
      <p:sp>
        <p:nvSpPr>
          <p:cNvPr id="16" name="Forma livre 15"/>
          <p:cNvSpPr/>
          <p:nvPr/>
        </p:nvSpPr>
        <p:spPr>
          <a:xfrm>
            <a:off x="3518943" y="2934059"/>
            <a:ext cx="781049" cy="774334"/>
          </a:xfrm>
          <a:custGeom>
            <a:avLst/>
            <a:gdLst>
              <a:gd name="connsiteX0" fmla="*/ 0 w 374488"/>
              <a:gd name="connsiteY0" fmla="*/ 22469 h 224693"/>
              <a:gd name="connsiteX1" fmla="*/ 22469 w 374488"/>
              <a:gd name="connsiteY1" fmla="*/ 0 h 224693"/>
              <a:gd name="connsiteX2" fmla="*/ 352019 w 374488"/>
              <a:gd name="connsiteY2" fmla="*/ 0 h 224693"/>
              <a:gd name="connsiteX3" fmla="*/ 374488 w 374488"/>
              <a:gd name="connsiteY3" fmla="*/ 22469 h 224693"/>
              <a:gd name="connsiteX4" fmla="*/ 374488 w 374488"/>
              <a:gd name="connsiteY4" fmla="*/ 202224 h 224693"/>
              <a:gd name="connsiteX5" fmla="*/ 352019 w 374488"/>
              <a:gd name="connsiteY5" fmla="*/ 224693 h 224693"/>
              <a:gd name="connsiteX6" fmla="*/ 22469 w 374488"/>
              <a:gd name="connsiteY6" fmla="*/ 224693 h 224693"/>
              <a:gd name="connsiteX7" fmla="*/ 0 w 374488"/>
              <a:gd name="connsiteY7" fmla="*/ 202224 h 224693"/>
              <a:gd name="connsiteX8" fmla="*/ 0 w 374488"/>
              <a:gd name="connsiteY8" fmla="*/ 22469 h 224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488" h="224693">
                <a:moveTo>
                  <a:pt x="0" y="22469"/>
                </a:moveTo>
                <a:cubicBezTo>
                  <a:pt x="0" y="10060"/>
                  <a:pt x="10060" y="0"/>
                  <a:pt x="22469" y="0"/>
                </a:cubicBezTo>
                <a:lnTo>
                  <a:pt x="352019" y="0"/>
                </a:lnTo>
                <a:cubicBezTo>
                  <a:pt x="364428" y="0"/>
                  <a:pt x="374488" y="10060"/>
                  <a:pt x="374488" y="22469"/>
                </a:cubicBezTo>
                <a:lnTo>
                  <a:pt x="374488" y="202224"/>
                </a:lnTo>
                <a:cubicBezTo>
                  <a:pt x="374488" y="214633"/>
                  <a:pt x="364428" y="224693"/>
                  <a:pt x="352019" y="224693"/>
                </a:cubicBezTo>
                <a:lnTo>
                  <a:pt x="22469" y="224693"/>
                </a:lnTo>
                <a:cubicBezTo>
                  <a:pt x="10060" y="224693"/>
                  <a:pt x="0" y="214633"/>
                  <a:pt x="0" y="202224"/>
                </a:cubicBezTo>
                <a:lnTo>
                  <a:pt x="0" y="22469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441" tIns="29441" rIns="29441" bIns="29441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 dirty="0">
                <a:solidFill>
                  <a:schemeClr val="bg1"/>
                </a:solidFill>
              </a:rPr>
              <a:t>Consultas</a:t>
            </a:r>
            <a:r>
              <a:rPr lang="pt-BR" sz="1400" b="1" kern="1200" baseline="0" dirty="0">
                <a:solidFill>
                  <a:schemeClr val="bg1"/>
                </a:solidFill>
              </a:rPr>
              <a:t> </a:t>
            </a:r>
            <a:r>
              <a:rPr lang="pt-BR" sz="1400" b="1" kern="1200" baseline="0" dirty="0" smtClean="0">
                <a:solidFill>
                  <a:schemeClr val="bg1"/>
                </a:solidFill>
              </a:rPr>
              <a:t>Internas (SMUL)</a:t>
            </a:r>
            <a:endParaRPr lang="pt-BR" sz="1400" b="1" kern="1200" dirty="0">
              <a:solidFill>
                <a:schemeClr val="bg1"/>
              </a:solidFill>
            </a:endParaRPr>
          </a:p>
        </p:txBody>
      </p:sp>
      <p:sp>
        <p:nvSpPr>
          <p:cNvPr id="17" name="Forma livre 16"/>
          <p:cNvSpPr/>
          <p:nvPr/>
        </p:nvSpPr>
        <p:spPr>
          <a:xfrm>
            <a:off x="4394304" y="3161197"/>
            <a:ext cx="223776" cy="320058"/>
          </a:xfrm>
          <a:custGeom>
            <a:avLst/>
            <a:gdLst>
              <a:gd name="connsiteX0" fmla="*/ 0 w 79391"/>
              <a:gd name="connsiteY0" fmla="*/ 18575 h 92873"/>
              <a:gd name="connsiteX1" fmla="*/ 39696 w 79391"/>
              <a:gd name="connsiteY1" fmla="*/ 18575 h 92873"/>
              <a:gd name="connsiteX2" fmla="*/ 39696 w 79391"/>
              <a:gd name="connsiteY2" fmla="*/ 0 h 92873"/>
              <a:gd name="connsiteX3" fmla="*/ 79391 w 79391"/>
              <a:gd name="connsiteY3" fmla="*/ 46437 h 92873"/>
              <a:gd name="connsiteX4" fmla="*/ 39696 w 79391"/>
              <a:gd name="connsiteY4" fmla="*/ 92873 h 92873"/>
              <a:gd name="connsiteX5" fmla="*/ 39696 w 79391"/>
              <a:gd name="connsiteY5" fmla="*/ 74298 h 92873"/>
              <a:gd name="connsiteX6" fmla="*/ 0 w 79391"/>
              <a:gd name="connsiteY6" fmla="*/ 74298 h 92873"/>
              <a:gd name="connsiteX7" fmla="*/ 0 w 79391"/>
              <a:gd name="connsiteY7" fmla="*/ 18575 h 92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9391" h="92873">
                <a:moveTo>
                  <a:pt x="0" y="18575"/>
                </a:moveTo>
                <a:lnTo>
                  <a:pt x="39696" y="18575"/>
                </a:lnTo>
                <a:lnTo>
                  <a:pt x="39696" y="0"/>
                </a:lnTo>
                <a:lnTo>
                  <a:pt x="79391" y="46437"/>
                </a:lnTo>
                <a:lnTo>
                  <a:pt x="39696" y="92873"/>
                </a:lnTo>
                <a:lnTo>
                  <a:pt x="39696" y="74298"/>
                </a:lnTo>
                <a:lnTo>
                  <a:pt x="0" y="74298"/>
                </a:lnTo>
                <a:lnTo>
                  <a:pt x="0" y="1857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8575" rIns="23817" bIns="18575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1100" b="1" kern="1200">
              <a:solidFill>
                <a:schemeClr val="bg1"/>
              </a:solidFill>
            </a:endParaRPr>
          </a:p>
        </p:txBody>
      </p:sp>
      <p:sp>
        <p:nvSpPr>
          <p:cNvPr id="18" name="Forma livre 17"/>
          <p:cNvSpPr/>
          <p:nvPr/>
        </p:nvSpPr>
        <p:spPr>
          <a:xfrm>
            <a:off x="4701448" y="2924533"/>
            <a:ext cx="1162323" cy="970738"/>
          </a:xfrm>
          <a:custGeom>
            <a:avLst/>
            <a:gdLst>
              <a:gd name="connsiteX0" fmla="*/ 0 w 374488"/>
              <a:gd name="connsiteY0" fmla="*/ 22469 h 224693"/>
              <a:gd name="connsiteX1" fmla="*/ 22469 w 374488"/>
              <a:gd name="connsiteY1" fmla="*/ 0 h 224693"/>
              <a:gd name="connsiteX2" fmla="*/ 352019 w 374488"/>
              <a:gd name="connsiteY2" fmla="*/ 0 h 224693"/>
              <a:gd name="connsiteX3" fmla="*/ 374488 w 374488"/>
              <a:gd name="connsiteY3" fmla="*/ 22469 h 224693"/>
              <a:gd name="connsiteX4" fmla="*/ 374488 w 374488"/>
              <a:gd name="connsiteY4" fmla="*/ 202224 h 224693"/>
              <a:gd name="connsiteX5" fmla="*/ 352019 w 374488"/>
              <a:gd name="connsiteY5" fmla="*/ 224693 h 224693"/>
              <a:gd name="connsiteX6" fmla="*/ 22469 w 374488"/>
              <a:gd name="connsiteY6" fmla="*/ 224693 h 224693"/>
              <a:gd name="connsiteX7" fmla="*/ 0 w 374488"/>
              <a:gd name="connsiteY7" fmla="*/ 202224 h 224693"/>
              <a:gd name="connsiteX8" fmla="*/ 0 w 374488"/>
              <a:gd name="connsiteY8" fmla="*/ 22469 h 224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488" h="224693">
                <a:moveTo>
                  <a:pt x="0" y="22469"/>
                </a:moveTo>
                <a:cubicBezTo>
                  <a:pt x="0" y="10060"/>
                  <a:pt x="10060" y="0"/>
                  <a:pt x="22469" y="0"/>
                </a:cubicBezTo>
                <a:lnTo>
                  <a:pt x="352019" y="0"/>
                </a:lnTo>
                <a:cubicBezTo>
                  <a:pt x="364428" y="0"/>
                  <a:pt x="374488" y="10060"/>
                  <a:pt x="374488" y="22469"/>
                </a:cubicBezTo>
                <a:lnTo>
                  <a:pt x="374488" y="202224"/>
                </a:lnTo>
                <a:cubicBezTo>
                  <a:pt x="374488" y="214633"/>
                  <a:pt x="364428" y="224693"/>
                  <a:pt x="352019" y="224693"/>
                </a:cubicBezTo>
                <a:lnTo>
                  <a:pt x="22469" y="224693"/>
                </a:lnTo>
                <a:cubicBezTo>
                  <a:pt x="10060" y="224693"/>
                  <a:pt x="0" y="214633"/>
                  <a:pt x="0" y="202224"/>
                </a:cubicBezTo>
                <a:lnTo>
                  <a:pt x="0" y="22469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441" tIns="29441" rIns="29441" bIns="29441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 baseline="0" dirty="0" smtClean="0">
                <a:solidFill>
                  <a:schemeClr val="bg1"/>
                </a:solidFill>
              </a:rPr>
              <a:t>Anuências Outras Pastas e Esferas</a:t>
            </a:r>
            <a:endParaRPr lang="pt-BR" sz="1400" b="1" kern="1200" dirty="0">
              <a:solidFill>
                <a:schemeClr val="bg1"/>
              </a:solidFill>
            </a:endParaRPr>
          </a:p>
        </p:txBody>
      </p:sp>
      <p:sp>
        <p:nvSpPr>
          <p:cNvPr id="19" name="Forma livre 18"/>
          <p:cNvSpPr/>
          <p:nvPr/>
        </p:nvSpPr>
        <p:spPr>
          <a:xfrm>
            <a:off x="6057336" y="3142146"/>
            <a:ext cx="223776" cy="320058"/>
          </a:xfrm>
          <a:custGeom>
            <a:avLst/>
            <a:gdLst>
              <a:gd name="connsiteX0" fmla="*/ 0 w 79391"/>
              <a:gd name="connsiteY0" fmla="*/ 18575 h 92873"/>
              <a:gd name="connsiteX1" fmla="*/ 39696 w 79391"/>
              <a:gd name="connsiteY1" fmla="*/ 18575 h 92873"/>
              <a:gd name="connsiteX2" fmla="*/ 39696 w 79391"/>
              <a:gd name="connsiteY2" fmla="*/ 0 h 92873"/>
              <a:gd name="connsiteX3" fmla="*/ 79391 w 79391"/>
              <a:gd name="connsiteY3" fmla="*/ 46437 h 92873"/>
              <a:gd name="connsiteX4" fmla="*/ 39696 w 79391"/>
              <a:gd name="connsiteY4" fmla="*/ 92873 h 92873"/>
              <a:gd name="connsiteX5" fmla="*/ 39696 w 79391"/>
              <a:gd name="connsiteY5" fmla="*/ 74298 h 92873"/>
              <a:gd name="connsiteX6" fmla="*/ 0 w 79391"/>
              <a:gd name="connsiteY6" fmla="*/ 74298 h 92873"/>
              <a:gd name="connsiteX7" fmla="*/ 0 w 79391"/>
              <a:gd name="connsiteY7" fmla="*/ 18575 h 92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9391" h="92873">
                <a:moveTo>
                  <a:pt x="0" y="18575"/>
                </a:moveTo>
                <a:lnTo>
                  <a:pt x="39696" y="18575"/>
                </a:lnTo>
                <a:lnTo>
                  <a:pt x="39696" y="0"/>
                </a:lnTo>
                <a:lnTo>
                  <a:pt x="79391" y="46437"/>
                </a:lnTo>
                <a:lnTo>
                  <a:pt x="39696" y="92873"/>
                </a:lnTo>
                <a:lnTo>
                  <a:pt x="39696" y="74298"/>
                </a:lnTo>
                <a:lnTo>
                  <a:pt x="0" y="74298"/>
                </a:lnTo>
                <a:lnTo>
                  <a:pt x="0" y="1857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8575" rIns="23817" bIns="18575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1100" b="1" kern="1200">
              <a:solidFill>
                <a:schemeClr val="bg1"/>
              </a:solidFill>
            </a:endParaRPr>
          </a:p>
        </p:txBody>
      </p:sp>
      <p:sp>
        <p:nvSpPr>
          <p:cNvPr id="23" name="Forma livre 22"/>
          <p:cNvSpPr/>
          <p:nvPr/>
        </p:nvSpPr>
        <p:spPr>
          <a:xfrm>
            <a:off x="6374001" y="2915008"/>
            <a:ext cx="712599" cy="774334"/>
          </a:xfrm>
          <a:custGeom>
            <a:avLst/>
            <a:gdLst>
              <a:gd name="connsiteX0" fmla="*/ 0 w 374488"/>
              <a:gd name="connsiteY0" fmla="*/ 22469 h 224693"/>
              <a:gd name="connsiteX1" fmla="*/ 22469 w 374488"/>
              <a:gd name="connsiteY1" fmla="*/ 0 h 224693"/>
              <a:gd name="connsiteX2" fmla="*/ 352019 w 374488"/>
              <a:gd name="connsiteY2" fmla="*/ 0 h 224693"/>
              <a:gd name="connsiteX3" fmla="*/ 374488 w 374488"/>
              <a:gd name="connsiteY3" fmla="*/ 22469 h 224693"/>
              <a:gd name="connsiteX4" fmla="*/ 374488 w 374488"/>
              <a:gd name="connsiteY4" fmla="*/ 202224 h 224693"/>
              <a:gd name="connsiteX5" fmla="*/ 352019 w 374488"/>
              <a:gd name="connsiteY5" fmla="*/ 224693 h 224693"/>
              <a:gd name="connsiteX6" fmla="*/ 22469 w 374488"/>
              <a:gd name="connsiteY6" fmla="*/ 224693 h 224693"/>
              <a:gd name="connsiteX7" fmla="*/ 0 w 374488"/>
              <a:gd name="connsiteY7" fmla="*/ 202224 h 224693"/>
              <a:gd name="connsiteX8" fmla="*/ 0 w 374488"/>
              <a:gd name="connsiteY8" fmla="*/ 22469 h 224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488" h="224693">
                <a:moveTo>
                  <a:pt x="0" y="22469"/>
                </a:moveTo>
                <a:cubicBezTo>
                  <a:pt x="0" y="10060"/>
                  <a:pt x="10060" y="0"/>
                  <a:pt x="22469" y="0"/>
                </a:cubicBezTo>
                <a:lnTo>
                  <a:pt x="352019" y="0"/>
                </a:lnTo>
                <a:cubicBezTo>
                  <a:pt x="364428" y="0"/>
                  <a:pt x="374488" y="10060"/>
                  <a:pt x="374488" y="22469"/>
                </a:cubicBezTo>
                <a:lnTo>
                  <a:pt x="374488" y="202224"/>
                </a:lnTo>
                <a:cubicBezTo>
                  <a:pt x="374488" y="214633"/>
                  <a:pt x="364428" y="224693"/>
                  <a:pt x="352019" y="224693"/>
                </a:cubicBezTo>
                <a:lnTo>
                  <a:pt x="22469" y="224693"/>
                </a:lnTo>
                <a:cubicBezTo>
                  <a:pt x="10060" y="224693"/>
                  <a:pt x="0" y="214633"/>
                  <a:pt x="0" y="202224"/>
                </a:cubicBezTo>
                <a:lnTo>
                  <a:pt x="0" y="22469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441" tIns="29441" rIns="29441" bIns="29441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 dirty="0" err="1" smtClean="0">
                <a:solidFill>
                  <a:schemeClr val="bg1"/>
                </a:solidFill>
              </a:rPr>
              <a:t>Coorde</a:t>
            </a:r>
            <a:r>
              <a:rPr lang="pt-BR" sz="1400" b="1" kern="1200" dirty="0" smtClean="0">
                <a:solidFill>
                  <a:schemeClr val="bg1"/>
                </a:solidFill>
              </a:rPr>
              <a:t>-</a:t>
            </a:r>
            <a:br>
              <a:rPr lang="pt-BR" sz="1400" b="1" kern="1200" dirty="0" smtClean="0">
                <a:solidFill>
                  <a:schemeClr val="bg1"/>
                </a:solidFill>
              </a:rPr>
            </a:br>
            <a:r>
              <a:rPr lang="pt-BR" sz="1400" b="1" kern="1200" dirty="0" err="1" smtClean="0">
                <a:solidFill>
                  <a:schemeClr val="bg1"/>
                </a:solidFill>
              </a:rPr>
              <a:t>nadoria</a:t>
            </a:r>
            <a:endParaRPr lang="pt-BR" sz="1400" b="1" kern="1200" dirty="0">
              <a:solidFill>
                <a:schemeClr val="bg1"/>
              </a:solidFill>
            </a:endParaRPr>
          </a:p>
        </p:txBody>
      </p:sp>
      <p:sp>
        <p:nvSpPr>
          <p:cNvPr id="24" name="Forma livre 23"/>
          <p:cNvSpPr/>
          <p:nvPr/>
        </p:nvSpPr>
        <p:spPr>
          <a:xfrm>
            <a:off x="7460701" y="2915007"/>
            <a:ext cx="829234" cy="783859"/>
          </a:xfrm>
          <a:custGeom>
            <a:avLst/>
            <a:gdLst>
              <a:gd name="connsiteX0" fmla="*/ 0 w 374488"/>
              <a:gd name="connsiteY0" fmla="*/ 22469 h 224693"/>
              <a:gd name="connsiteX1" fmla="*/ 22469 w 374488"/>
              <a:gd name="connsiteY1" fmla="*/ 0 h 224693"/>
              <a:gd name="connsiteX2" fmla="*/ 352019 w 374488"/>
              <a:gd name="connsiteY2" fmla="*/ 0 h 224693"/>
              <a:gd name="connsiteX3" fmla="*/ 374488 w 374488"/>
              <a:gd name="connsiteY3" fmla="*/ 22469 h 224693"/>
              <a:gd name="connsiteX4" fmla="*/ 374488 w 374488"/>
              <a:gd name="connsiteY4" fmla="*/ 202224 h 224693"/>
              <a:gd name="connsiteX5" fmla="*/ 352019 w 374488"/>
              <a:gd name="connsiteY5" fmla="*/ 224693 h 224693"/>
              <a:gd name="connsiteX6" fmla="*/ 22469 w 374488"/>
              <a:gd name="connsiteY6" fmla="*/ 224693 h 224693"/>
              <a:gd name="connsiteX7" fmla="*/ 0 w 374488"/>
              <a:gd name="connsiteY7" fmla="*/ 202224 h 224693"/>
              <a:gd name="connsiteX8" fmla="*/ 0 w 374488"/>
              <a:gd name="connsiteY8" fmla="*/ 22469 h 224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488" h="224693">
                <a:moveTo>
                  <a:pt x="0" y="22469"/>
                </a:moveTo>
                <a:cubicBezTo>
                  <a:pt x="0" y="10060"/>
                  <a:pt x="10060" y="0"/>
                  <a:pt x="22469" y="0"/>
                </a:cubicBezTo>
                <a:lnTo>
                  <a:pt x="352019" y="0"/>
                </a:lnTo>
                <a:cubicBezTo>
                  <a:pt x="364428" y="0"/>
                  <a:pt x="374488" y="10060"/>
                  <a:pt x="374488" y="22469"/>
                </a:cubicBezTo>
                <a:lnTo>
                  <a:pt x="374488" y="202224"/>
                </a:lnTo>
                <a:cubicBezTo>
                  <a:pt x="374488" y="214633"/>
                  <a:pt x="364428" y="224693"/>
                  <a:pt x="352019" y="224693"/>
                </a:cubicBezTo>
                <a:lnTo>
                  <a:pt x="22469" y="224693"/>
                </a:lnTo>
                <a:cubicBezTo>
                  <a:pt x="10060" y="224693"/>
                  <a:pt x="0" y="214633"/>
                  <a:pt x="0" y="202224"/>
                </a:cubicBezTo>
                <a:lnTo>
                  <a:pt x="0" y="22469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441" tIns="29441" rIns="29441" bIns="29441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 dirty="0" err="1" smtClean="0">
                <a:solidFill>
                  <a:schemeClr val="bg1"/>
                </a:solidFill>
              </a:rPr>
              <a:t>Deferime-nto</a:t>
            </a:r>
            <a:endParaRPr lang="pt-BR" sz="1400" b="1" kern="1200" dirty="0">
              <a:solidFill>
                <a:schemeClr val="bg1"/>
              </a:solidFill>
            </a:endParaRPr>
          </a:p>
        </p:txBody>
      </p:sp>
      <p:sp>
        <p:nvSpPr>
          <p:cNvPr id="25" name="Forma livre 24"/>
          <p:cNvSpPr/>
          <p:nvPr/>
        </p:nvSpPr>
        <p:spPr>
          <a:xfrm>
            <a:off x="8317571" y="3094520"/>
            <a:ext cx="223776" cy="320058"/>
          </a:xfrm>
          <a:custGeom>
            <a:avLst/>
            <a:gdLst>
              <a:gd name="connsiteX0" fmla="*/ 0 w 79391"/>
              <a:gd name="connsiteY0" fmla="*/ 18575 h 92873"/>
              <a:gd name="connsiteX1" fmla="*/ 39696 w 79391"/>
              <a:gd name="connsiteY1" fmla="*/ 18575 h 92873"/>
              <a:gd name="connsiteX2" fmla="*/ 39696 w 79391"/>
              <a:gd name="connsiteY2" fmla="*/ 0 h 92873"/>
              <a:gd name="connsiteX3" fmla="*/ 79391 w 79391"/>
              <a:gd name="connsiteY3" fmla="*/ 46437 h 92873"/>
              <a:gd name="connsiteX4" fmla="*/ 39696 w 79391"/>
              <a:gd name="connsiteY4" fmla="*/ 92873 h 92873"/>
              <a:gd name="connsiteX5" fmla="*/ 39696 w 79391"/>
              <a:gd name="connsiteY5" fmla="*/ 74298 h 92873"/>
              <a:gd name="connsiteX6" fmla="*/ 0 w 79391"/>
              <a:gd name="connsiteY6" fmla="*/ 74298 h 92873"/>
              <a:gd name="connsiteX7" fmla="*/ 0 w 79391"/>
              <a:gd name="connsiteY7" fmla="*/ 18575 h 92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9391" h="92873">
                <a:moveTo>
                  <a:pt x="0" y="18575"/>
                </a:moveTo>
                <a:lnTo>
                  <a:pt x="39696" y="18575"/>
                </a:lnTo>
                <a:lnTo>
                  <a:pt x="39696" y="0"/>
                </a:lnTo>
                <a:lnTo>
                  <a:pt x="79391" y="46437"/>
                </a:lnTo>
                <a:lnTo>
                  <a:pt x="39696" y="92873"/>
                </a:lnTo>
                <a:lnTo>
                  <a:pt x="39696" y="74298"/>
                </a:lnTo>
                <a:lnTo>
                  <a:pt x="0" y="74298"/>
                </a:lnTo>
                <a:lnTo>
                  <a:pt x="0" y="1857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8575" rIns="23817" bIns="18575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1100" b="1" kern="1200">
              <a:solidFill>
                <a:schemeClr val="bg1"/>
              </a:solidFill>
            </a:endParaRPr>
          </a:p>
        </p:txBody>
      </p:sp>
      <p:sp>
        <p:nvSpPr>
          <p:cNvPr id="26" name="Forma livre 25"/>
          <p:cNvSpPr/>
          <p:nvPr/>
        </p:nvSpPr>
        <p:spPr>
          <a:xfrm>
            <a:off x="8605664" y="2915008"/>
            <a:ext cx="781049" cy="774334"/>
          </a:xfrm>
          <a:custGeom>
            <a:avLst/>
            <a:gdLst>
              <a:gd name="connsiteX0" fmla="*/ 0 w 374488"/>
              <a:gd name="connsiteY0" fmla="*/ 22469 h 224693"/>
              <a:gd name="connsiteX1" fmla="*/ 22469 w 374488"/>
              <a:gd name="connsiteY1" fmla="*/ 0 h 224693"/>
              <a:gd name="connsiteX2" fmla="*/ 352019 w 374488"/>
              <a:gd name="connsiteY2" fmla="*/ 0 h 224693"/>
              <a:gd name="connsiteX3" fmla="*/ 374488 w 374488"/>
              <a:gd name="connsiteY3" fmla="*/ 22469 h 224693"/>
              <a:gd name="connsiteX4" fmla="*/ 374488 w 374488"/>
              <a:gd name="connsiteY4" fmla="*/ 202224 h 224693"/>
              <a:gd name="connsiteX5" fmla="*/ 352019 w 374488"/>
              <a:gd name="connsiteY5" fmla="*/ 224693 h 224693"/>
              <a:gd name="connsiteX6" fmla="*/ 22469 w 374488"/>
              <a:gd name="connsiteY6" fmla="*/ 224693 h 224693"/>
              <a:gd name="connsiteX7" fmla="*/ 0 w 374488"/>
              <a:gd name="connsiteY7" fmla="*/ 202224 h 224693"/>
              <a:gd name="connsiteX8" fmla="*/ 0 w 374488"/>
              <a:gd name="connsiteY8" fmla="*/ 22469 h 224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488" h="224693">
                <a:moveTo>
                  <a:pt x="0" y="22469"/>
                </a:moveTo>
                <a:cubicBezTo>
                  <a:pt x="0" y="10060"/>
                  <a:pt x="10060" y="0"/>
                  <a:pt x="22469" y="0"/>
                </a:cubicBezTo>
                <a:lnTo>
                  <a:pt x="352019" y="0"/>
                </a:lnTo>
                <a:cubicBezTo>
                  <a:pt x="364428" y="0"/>
                  <a:pt x="374488" y="10060"/>
                  <a:pt x="374488" y="22469"/>
                </a:cubicBezTo>
                <a:lnTo>
                  <a:pt x="374488" y="202224"/>
                </a:lnTo>
                <a:cubicBezTo>
                  <a:pt x="374488" y="214633"/>
                  <a:pt x="364428" y="224693"/>
                  <a:pt x="352019" y="224693"/>
                </a:cubicBezTo>
                <a:lnTo>
                  <a:pt x="22469" y="224693"/>
                </a:lnTo>
                <a:cubicBezTo>
                  <a:pt x="10060" y="224693"/>
                  <a:pt x="0" y="214633"/>
                  <a:pt x="0" y="202224"/>
                </a:cubicBezTo>
                <a:lnTo>
                  <a:pt x="0" y="22469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441" tIns="29441" rIns="29441" bIns="29441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 dirty="0" smtClean="0">
                <a:solidFill>
                  <a:schemeClr val="bg1"/>
                </a:solidFill>
              </a:rPr>
              <a:t>SGAF </a:t>
            </a:r>
            <a:r>
              <a:rPr lang="pt-BR" sz="1400" b="1" kern="1200" dirty="0">
                <a:solidFill>
                  <a:schemeClr val="bg1"/>
                </a:solidFill>
              </a:rPr>
              <a:t>-</a:t>
            </a:r>
            <a:r>
              <a:rPr lang="pt-BR" sz="1400" b="1" kern="1200" dirty="0" smtClean="0">
                <a:solidFill>
                  <a:schemeClr val="bg1"/>
                </a:solidFill>
              </a:rPr>
              <a:t>31</a:t>
            </a:r>
            <a:br>
              <a:rPr lang="pt-BR" sz="1400" b="1" kern="1200" dirty="0" smtClean="0">
                <a:solidFill>
                  <a:schemeClr val="bg1"/>
                </a:solidFill>
              </a:rPr>
            </a:br>
            <a:r>
              <a:rPr lang="pt-BR" sz="1400" b="1" kern="1200" dirty="0" smtClean="0">
                <a:solidFill>
                  <a:schemeClr val="bg1"/>
                </a:solidFill>
              </a:rPr>
              <a:t>(Taxas)</a:t>
            </a:r>
            <a:endParaRPr lang="pt-BR" sz="1400" b="1" kern="1200" dirty="0">
              <a:solidFill>
                <a:schemeClr val="bg1"/>
              </a:solidFill>
            </a:endParaRPr>
          </a:p>
        </p:txBody>
      </p:sp>
      <p:sp>
        <p:nvSpPr>
          <p:cNvPr id="27" name="Forma livre 26"/>
          <p:cNvSpPr/>
          <p:nvPr/>
        </p:nvSpPr>
        <p:spPr>
          <a:xfrm>
            <a:off x="9606704" y="3084995"/>
            <a:ext cx="223776" cy="320058"/>
          </a:xfrm>
          <a:custGeom>
            <a:avLst/>
            <a:gdLst>
              <a:gd name="connsiteX0" fmla="*/ 0 w 79391"/>
              <a:gd name="connsiteY0" fmla="*/ 18575 h 92873"/>
              <a:gd name="connsiteX1" fmla="*/ 39696 w 79391"/>
              <a:gd name="connsiteY1" fmla="*/ 18575 h 92873"/>
              <a:gd name="connsiteX2" fmla="*/ 39696 w 79391"/>
              <a:gd name="connsiteY2" fmla="*/ 0 h 92873"/>
              <a:gd name="connsiteX3" fmla="*/ 79391 w 79391"/>
              <a:gd name="connsiteY3" fmla="*/ 46437 h 92873"/>
              <a:gd name="connsiteX4" fmla="*/ 39696 w 79391"/>
              <a:gd name="connsiteY4" fmla="*/ 92873 h 92873"/>
              <a:gd name="connsiteX5" fmla="*/ 39696 w 79391"/>
              <a:gd name="connsiteY5" fmla="*/ 74298 h 92873"/>
              <a:gd name="connsiteX6" fmla="*/ 0 w 79391"/>
              <a:gd name="connsiteY6" fmla="*/ 74298 h 92873"/>
              <a:gd name="connsiteX7" fmla="*/ 0 w 79391"/>
              <a:gd name="connsiteY7" fmla="*/ 18575 h 92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9391" h="92873">
                <a:moveTo>
                  <a:pt x="0" y="18575"/>
                </a:moveTo>
                <a:lnTo>
                  <a:pt x="39696" y="18575"/>
                </a:lnTo>
                <a:lnTo>
                  <a:pt x="39696" y="0"/>
                </a:lnTo>
                <a:lnTo>
                  <a:pt x="79391" y="46437"/>
                </a:lnTo>
                <a:lnTo>
                  <a:pt x="39696" y="92873"/>
                </a:lnTo>
                <a:lnTo>
                  <a:pt x="39696" y="74298"/>
                </a:lnTo>
                <a:lnTo>
                  <a:pt x="0" y="74298"/>
                </a:lnTo>
                <a:lnTo>
                  <a:pt x="0" y="1857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8575" rIns="23817" bIns="18575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1100" b="1" kern="1200">
              <a:solidFill>
                <a:schemeClr val="bg1"/>
              </a:solidFill>
            </a:endParaRPr>
          </a:p>
        </p:txBody>
      </p:sp>
      <p:sp>
        <p:nvSpPr>
          <p:cNvPr id="28" name="Forma livre 27"/>
          <p:cNvSpPr/>
          <p:nvPr/>
        </p:nvSpPr>
        <p:spPr>
          <a:xfrm>
            <a:off x="9983367" y="2924533"/>
            <a:ext cx="781049" cy="774334"/>
          </a:xfrm>
          <a:custGeom>
            <a:avLst/>
            <a:gdLst>
              <a:gd name="connsiteX0" fmla="*/ 0 w 374488"/>
              <a:gd name="connsiteY0" fmla="*/ 22469 h 224693"/>
              <a:gd name="connsiteX1" fmla="*/ 22469 w 374488"/>
              <a:gd name="connsiteY1" fmla="*/ 0 h 224693"/>
              <a:gd name="connsiteX2" fmla="*/ 352019 w 374488"/>
              <a:gd name="connsiteY2" fmla="*/ 0 h 224693"/>
              <a:gd name="connsiteX3" fmla="*/ 374488 w 374488"/>
              <a:gd name="connsiteY3" fmla="*/ 22469 h 224693"/>
              <a:gd name="connsiteX4" fmla="*/ 374488 w 374488"/>
              <a:gd name="connsiteY4" fmla="*/ 202224 h 224693"/>
              <a:gd name="connsiteX5" fmla="*/ 352019 w 374488"/>
              <a:gd name="connsiteY5" fmla="*/ 224693 h 224693"/>
              <a:gd name="connsiteX6" fmla="*/ 22469 w 374488"/>
              <a:gd name="connsiteY6" fmla="*/ 224693 h 224693"/>
              <a:gd name="connsiteX7" fmla="*/ 0 w 374488"/>
              <a:gd name="connsiteY7" fmla="*/ 202224 h 224693"/>
              <a:gd name="connsiteX8" fmla="*/ 0 w 374488"/>
              <a:gd name="connsiteY8" fmla="*/ 22469 h 224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488" h="224693">
                <a:moveTo>
                  <a:pt x="0" y="22469"/>
                </a:moveTo>
                <a:cubicBezTo>
                  <a:pt x="0" y="10060"/>
                  <a:pt x="10060" y="0"/>
                  <a:pt x="22469" y="0"/>
                </a:cubicBezTo>
                <a:lnTo>
                  <a:pt x="352019" y="0"/>
                </a:lnTo>
                <a:cubicBezTo>
                  <a:pt x="364428" y="0"/>
                  <a:pt x="374488" y="10060"/>
                  <a:pt x="374488" y="22469"/>
                </a:cubicBezTo>
                <a:lnTo>
                  <a:pt x="374488" y="202224"/>
                </a:lnTo>
                <a:cubicBezTo>
                  <a:pt x="374488" y="214633"/>
                  <a:pt x="364428" y="224693"/>
                  <a:pt x="352019" y="224693"/>
                </a:cubicBezTo>
                <a:lnTo>
                  <a:pt x="22469" y="224693"/>
                </a:lnTo>
                <a:cubicBezTo>
                  <a:pt x="10060" y="224693"/>
                  <a:pt x="0" y="214633"/>
                  <a:pt x="0" y="202224"/>
                </a:cubicBezTo>
                <a:lnTo>
                  <a:pt x="0" y="22469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441" tIns="29441" rIns="29441" bIns="29441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 dirty="0">
                <a:solidFill>
                  <a:schemeClr val="bg1"/>
                </a:solidFill>
              </a:rPr>
              <a:t>Entrega ao Munícipe </a:t>
            </a:r>
          </a:p>
        </p:txBody>
      </p:sp>
      <p:sp>
        <p:nvSpPr>
          <p:cNvPr id="37" name="Forma livre 36"/>
          <p:cNvSpPr/>
          <p:nvPr/>
        </p:nvSpPr>
        <p:spPr>
          <a:xfrm>
            <a:off x="7484285" y="3927469"/>
            <a:ext cx="916100" cy="774334"/>
          </a:xfrm>
          <a:custGeom>
            <a:avLst/>
            <a:gdLst>
              <a:gd name="connsiteX0" fmla="*/ 0 w 374488"/>
              <a:gd name="connsiteY0" fmla="*/ 22469 h 224693"/>
              <a:gd name="connsiteX1" fmla="*/ 22469 w 374488"/>
              <a:gd name="connsiteY1" fmla="*/ 0 h 224693"/>
              <a:gd name="connsiteX2" fmla="*/ 352019 w 374488"/>
              <a:gd name="connsiteY2" fmla="*/ 0 h 224693"/>
              <a:gd name="connsiteX3" fmla="*/ 374488 w 374488"/>
              <a:gd name="connsiteY3" fmla="*/ 22469 h 224693"/>
              <a:gd name="connsiteX4" fmla="*/ 374488 w 374488"/>
              <a:gd name="connsiteY4" fmla="*/ 202224 h 224693"/>
              <a:gd name="connsiteX5" fmla="*/ 352019 w 374488"/>
              <a:gd name="connsiteY5" fmla="*/ 224693 h 224693"/>
              <a:gd name="connsiteX6" fmla="*/ 22469 w 374488"/>
              <a:gd name="connsiteY6" fmla="*/ 224693 h 224693"/>
              <a:gd name="connsiteX7" fmla="*/ 0 w 374488"/>
              <a:gd name="connsiteY7" fmla="*/ 202224 h 224693"/>
              <a:gd name="connsiteX8" fmla="*/ 0 w 374488"/>
              <a:gd name="connsiteY8" fmla="*/ 22469 h 224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488" h="224693">
                <a:moveTo>
                  <a:pt x="0" y="22469"/>
                </a:moveTo>
                <a:cubicBezTo>
                  <a:pt x="0" y="10060"/>
                  <a:pt x="10060" y="0"/>
                  <a:pt x="22469" y="0"/>
                </a:cubicBezTo>
                <a:lnTo>
                  <a:pt x="352019" y="0"/>
                </a:lnTo>
                <a:cubicBezTo>
                  <a:pt x="364428" y="0"/>
                  <a:pt x="374488" y="10060"/>
                  <a:pt x="374488" y="22469"/>
                </a:cubicBezTo>
                <a:lnTo>
                  <a:pt x="374488" y="202224"/>
                </a:lnTo>
                <a:cubicBezTo>
                  <a:pt x="374488" y="214633"/>
                  <a:pt x="364428" y="224693"/>
                  <a:pt x="352019" y="224693"/>
                </a:cubicBezTo>
                <a:lnTo>
                  <a:pt x="22469" y="224693"/>
                </a:lnTo>
                <a:cubicBezTo>
                  <a:pt x="10060" y="224693"/>
                  <a:pt x="0" y="214633"/>
                  <a:pt x="0" y="202224"/>
                </a:cubicBezTo>
                <a:lnTo>
                  <a:pt x="0" y="22469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441" tIns="29441" rIns="29441" bIns="29441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 dirty="0">
                <a:solidFill>
                  <a:schemeClr val="bg1"/>
                </a:solidFill>
              </a:rPr>
              <a:t>Comunique-se</a:t>
            </a:r>
          </a:p>
        </p:txBody>
      </p:sp>
      <p:sp>
        <p:nvSpPr>
          <p:cNvPr id="38" name="Seta em forma de U 37"/>
          <p:cNvSpPr/>
          <p:nvPr/>
        </p:nvSpPr>
        <p:spPr>
          <a:xfrm rot="10800000">
            <a:off x="2809874" y="4765674"/>
            <a:ext cx="5157860" cy="238126"/>
          </a:xfrm>
          <a:prstGeom prst="uturnArrow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8575" rIns="23817" bIns="18575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1100" b="1" kern="1200">
              <a:solidFill>
                <a:schemeClr val="bg1"/>
              </a:solidFill>
            </a:endParaRPr>
          </a:p>
        </p:txBody>
      </p:sp>
      <p:sp>
        <p:nvSpPr>
          <p:cNvPr id="39" name="Seta para cima 38"/>
          <p:cNvSpPr/>
          <p:nvPr/>
        </p:nvSpPr>
        <p:spPr>
          <a:xfrm rot="10800000" flipV="1">
            <a:off x="2771773" y="3689350"/>
            <a:ext cx="180976" cy="1133475"/>
          </a:xfrm>
          <a:prstGeom prst="upArrow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8575" rIns="23817" bIns="18575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1100" b="1" kern="1200">
              <a:solidFill>
                <a:schemeClr val="bg1"/>
              </a:solidFill>
            </a:endParaRPr>
          </a:p>
        </p:txBody>
      </p:sp>
      <p:sp>
        <p:nvSpPr>
          <p:cNvPr id="40" name="Seta em forma de U 39"/>
          <p:cNvSpPr/>
          <p:nvPr/>
        </p:nvSpPr>
        <p:spPr>
          <a:xfrm rot="10800000" flipV="1">
            <a:off x="2793384" y="1549399"/>
            <a:ext cx="5686425" cy="238126"/>
          </a:xfrm>
          <a:prstGeom prst="uturnArrow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8575" rIns="23817" bIns="18575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1100" b="1" kern="1200">
              <a:solidFill>
                <a:schemeClr val="tx1"/>
              </a:solidFill>
            </a:endParaRPr>
          </a:p>
        </p:txBody>
      </p:sp>
      <p:sp>
        <p:nvSpPr>
          <p:cNvPr id="41" name="Seta para cima 40"/>
          <p:cNvSpPr/>
          <p:nvPr/>
        </p:nvSpPr>
        <p:spPr>
          <a:xfrm rot="10800000">
            <a:off x="2752725" y="1746250"/>
            <a:ext cx="180976" cy="1133475"/>
          </a:xfrm>
          <a:prstGeom prst="upArrow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8575" rIns="23817" bIns="18575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1100" b="1" kern="1200">
              <a:solidFill>
                <a:schemeClr val="bg1"/>
              </a:solidFill>
            </a:endParaRPr>
          </a:p>
        </p:txBody>
      </p:sp>
      <p:sp>
        <p:nvSpPr>
          <p:cNvPr id="46" name="Forma livre 45"/>
          <p:cNvSpPr/>
          <p:nvPr/>
        </p:nvSpPr>
        <p:spPr>
          <a:xfrm>
            <a:off x="10867469" y="2698750"/>
            <a:ext cx="223776" cy="320058"/>
          </a:xfrm>
          <a:custGeom>
            <a:avLst/>
            <a:gdLst>
              <a:gd name="connsiteX0" fmla="*/ 0 w 79391"/>
              <a:gd name="connsiteY0" fmla="*/ 18575 h 92873"/>
              <a:gd name="connsiteX1" fmla="*/ 39696 w 79391"/>
              <a:gd name="connsiteY1" fmla="*/ 18575 h 92873"/>
              <a:gd name="connsiteX2" fmla="*/ 39696 w 79391"/>
              <a:gd name="connsiteY2" fmla="*/ 0 h 92873"/>
              <a:gd name="connsiteX3" fmla="*/ 79391 w 79391"/>
              <a:gd name="connsiteY3" fmla="*/ 46437 h 92873"/>
              <a:gd name="connsiteX4" fmla="*/ 39696 w 79391"/>
              <a:gd name="connsiteY4" fmla="*/ 92873 h 92873"/>
              <a:gd name="connsiteX5" fmla="*/ 39696 w 79391"/>
              <a:gd name="connsiteY5" fmla="*/ 74298 h 92873"/>
              <a:gd name="connsiteX6" fmla="*/ 0 w 79391"/>
              <a:gd name="connsiteY6" fmla="*/ 74298 h 92873"/>
              <a:gd name="connsiteX7" fmla="*/ 0 w 79391"/>
              <a:gd name="connsiteY7" fmla="*/ 18575 h 92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9391" h="92873">
                <a:moveTo>
                  <a:pt x="0" y="18575"/>
                </a:moveTo>
                <a:lnTo>
                  <a:pt x="39696" y="18575"/>
                </a:lnTo>
                <a:lnTo>
                  <a:pt x="39696" y="0"/>
                </a:lnTo>
                <a:lnTo>
                  <a:pt x="79391" y="46437"/>
                </a:lnTo>
                <a:lnTo>
                  <a:pt x="39696" y="92873"/>
                </a:lnTo>
                <a:lnTo>
                  <a:pt x="39696" y="74298"/>
                </a:lnTo>
                <a:lnTo>
                  <a:pt x="0" y="74298"/>
                </a:lnTo>
                <a:lnTo>
                  <a:pt x="0" y="1857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8575" rIns="23817" bIns="18575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1100" b="1" kern="1200">
              <a:solidFill>
                <a:schemeClr val="bg1"/>
              </a:solidFill>
            </a:endParaRPr>
          </a:p>
        </p:txBody>
      </p:sp>
      <p:sp>
        <p:nvSpPr>
          <p:cNvPr id="47" name="Forma livre 46"/>
          <p:cNvSpPr/>
          <p:nvPr/>
        </p:nvSpPr>
        <p:spPr>
          <a:xfrm>
            <a:off x="11115119" y="2451100"/>
            <a:ext cx="790578" cy="774334"/>
          </a:xfrm>
          <a:custGeom>
            <a:avLst/>
            <a:gdLst>
              <a:gd name="connsiteX0" fmla="*/ 0 w 374488"/>
              <a:gd name="connsiteY0" fmla="*/ 22469 h 224693"/>
              <a:gd name="connsiteX1" fmla="*/ 22469 w 374488"/>
              <a:gd name="connsiteY1" fmla="*/ 0 h 224693"/>
              <a:gd name="connsiteX2" fmla="*/ 352019 w 374488"/>
              <a:gd name="connsiteY2" fmla="*/ 0 h 224693"/>
              <a:gd name="connsiteX3" fmla="*/ 374488 w 374488"/>
              <a:gd name="connsiteY3" fmla="*/ 22469 h 224693"/>
              <a:gd name="connsiteX4" fmla="*/ 374488 w 374488"/>
              <a:gd name="connsiteY4" fmla="*/ 202224 h 224693"/>
              <a:gd name="connsiteX5" fmla="*/ 352019 w 374488"/>
              <a:gd name="connsiteY5" fmla="*/ 224693 h 224693"/>
              <a:gd name="connsiteX6" fmla="*/ 22469 w 374488"/>
              <a:gd name="connsiteY6" fmla="*/ 224693 h 224693"/>
              <a:gd name="connsiteX7" fmla="*/ 0 w 374488"/>
              <a:gd name="connsiteY7" fmla="*/ 202224 h 224693"/>
              <a:gd name="connsiteX8" fmla="*/ 0 w 374488"/>
              <a:gd name="connsiteY8" fmla="*/ 22469 h 224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488" h="224693">
                <a:moveTo>
                  <a:pt x="0" y="22469"/>
                </a:moveTo>
                <a:cubicBezTo>
                  <a:pt x="0" y="10060"/>
                  <a:pt x="10060" y="0"/>
                  <a:pt x="22469" y="0"/>
                </a:cubicBezTo>
                <a:lnTo>
                  <a:pt x="352019" y="0"/>
                </a:lnTo>
                <a:cubicBezTo>
                  <a:pt x="364428" y="0"/>
                  <a:pt x="374488" y="10060"/>
                  <a:pt x="374488" y="22469"/>
                </a:cubicBezTo>
                <a:lnTo>
                  <a:pt x="374488" y="202224"/>
                </a:lnTo>
                <a:cubicBezTo>
                  <a:pt x="374488" y="214633"/>
                  <a:pt x="364428" y="224693"/>
                  <a:pt x="352019" y="224693"/>
                </a:cubicBezTo>
                <a:lnTo>
                  <a:pt x="22469" y="224693"/>
                </a:lnTo>
                <a:cubicBezTo>
                  <a:pt x="10060" y="224693"/>
                  <a:pt x="0" y="214633"/>
                  <a:pt x="0" y="202224"/>
                </a:cubicBezTo>
                <a:lnTo>
                  <a:pt x="0" y="22469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441" tIns="29441" rIns="29441" bIns="29441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 dirty="0">
                <a:solidFill>
                  <a:schemeClr val="bg1"/>
                </a:solidFill>
              </a:rPr>
              <a:t>Arquivo Geral</a:t>
            </a:r>
          </a:p>
        </p:txBody>
      </p:sp>
      <p:sp>
        <p:nvSpPr>
          <p:cNvPr id="49" name="CaixaDeTexto 20"/>
          <p:cNvSpPr txBox="1"/>
          <p:nvPr/>
        </p:nvSpPr>
        <p:spPr>
          <a:xfrm>
            <a:off x="1200150" y="4727575"/>
            <a:ext cx="771525" cy="5143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400" b="1" u="sng">
                <a:solidFill>
                  <a:schemeClr val="tx1"/>
                </a:solidFill>
                <a:latin typeface="Arial Black" panose="020B0A04020102020204" pitchFamily="34" charset="0"/>
              </a:rPr>
              <a:t>SMUL</a:t>
            </a:r>
          </a:p>
        </p:txBody>
      </p:sp>
      <p:sp>
        <p:nvSpPr>
          <p:cNvPr id="50" name="CaixaDeTexto 48"/>
          <p:cNvSpPr txBox="1"/>
          <p:nvPr/>
        </p:nvSpPr>
        <p:spPr>
          <a:xfrm>
            <a:off x="8338649" y="4711692"/>
            <a:ext cx="771525" cy="5143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400" b="1" u="sng" dirty="0">
                <a:solidFill>
                  <a:schemeClr val="tx1"/>
                </a:solidFill>
                <a:latin typeface="Arial Black" panose="020B0A04020102020204" pitchFamily="34" charset="0"/>
              </a:rPr>
              <a:t>SMUL</a:t>
            </a:r>
          </a:p>
        </p:txBody>
      </p:sp>
      <p:sp>
        <p:nvSpPr>
          <p:cNvPr id="52" name="CaixaDeTexto 51"/>
          <p:cNvSpPr txBox="1"/>
          <p:nvPr/>
        </p:nvSpPr>
        <p:spPr>
          <a:xfrm>
            <a:off x="9902600" y="1603375"/>
            <a:ext cx="771525" cy="5143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400" b="1" u="sng">
                <a:solidFill>
                  <a:schemeClr val="tx1"/>
                </a:solidFill>
                <a:latin typeface="Arial Black" panose="020B0A04020102020204" pitchFamily="34" charset="0"/>
              </a:rPr>
              <a:t>SMPR</a:t>
            </a:r>
          </a:p>
        </p:txBody>
      </p:sp>
      <p:sp>
        <p:nvSpPr>
          <p:cNvPr id="53" name="CaixaDeTexto 52"/>
          <p:cNvSpPr txBox="1"/>
          <p:nvPr/>
        </p:nvSpPr>
        <p:spPr>
          <a:xfrm>
            <a:off x="11213544" y="2085975"/>
            <a:ext cx="771525" cy="5143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400" b="1" u="sng">
                <a:solidFill>
                  <a:schemeClr val="tx1"/>
                </a:solidFill>
                <a:latin typeface="Arial Black" panose="020B0A04020102020204" pitchFamily="34" charset="0"/>
              </a:rPr>
              <a:t>SMG</a:t>
            </a:r>
          </a:p>
          <a:p>
            <a:endParaRPr lang="pt-BR" sz="1400" b="1" u="sng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59" name="Forma livre 58"/>
          <p:cNvSpPr/>
          <p:nvPr/>
        </p:nvSpPr>
        <p:spPr>
          <a:xfrm>
            <a:off x="9967004" y="1946790"/>
            <a:ext cx="801515" cy="774334"/>
          </a:xfrm>
          <a:custGeom>
            <a:avLst/>
            <a:gdLst>
              <a:gd name="connsiteX0" fmla="*/ 0 w 374488"/>
              <a:gd name="connsiteY0" fmla="*/ 22469 h 224693"/>
              <a:gd name="connsiteX1" fmla="*/ 22469 w 374488"/>
              <a:gd name="connsiteY1" fmla="*/ 0 h 224693"/>
              <a:gd name="connsiteX2" fmla="*/ 352019 w 374488"/>
              <a:gd name="connsiteY2" fmla="*/ 0 h 224693"/>
              <a:gd name="connsiteX3" fmla="*/ 374488 w 374488"/>
              <a:gd name="connsiteY3" fmla="*/ 22469 h 224693"/>
              <a:gd name="connsiteX4" fmla="*/ 374488 w 374488"/>
              <a:gd name="connsiteY4" fmla="*/ 202224 h 224693"/>
              <a:gd name="connsiteX5" fmla="*/ 352019 w 374488"/>
              <a:gd name="connsiteY5" fmla="*/ 224693 h 224693"/>
              <a:gd name="connsiteX6" fmla="*/ 22469 w 374488"/>
              <a:gd name="connsiteY6" fmla="*/ 224693 h 224693"/>
              <a:gd name="connsiteX7" fmla="*/ 0 w 374488"/>
              <a:gd name="connsiteY7" fmla="*/ 202224 h 224693"/>
              <a:gd name="connsiteX8" fmla="*/ 0 w 374488"/>
              <a:gd name="connsiteY8" fmla="*/ 22469 h 224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488" h="224693">
                <a:moveTo>
                  <a:pt x="0" y="22469"/>
                </a:moveTo>
                <a:cubicBezTo>
                  <a:pt x="0" y="10060"/>
                  <a:pt x="10060" y="0"/>
                  <a:pt x="22469" y="0"/>
                </a:cubicBezTo>
                <a:lnTo>
                  <a:pt x="352019" y="0"/>
                </a:lnTo>
                <a:cubicBezTo>
                  <a:pt x="364428" y="0"/>
                  <a:pt x="374488" y="10060"/>
                  <a:pt x="374488" y="22469"/>
                </a:cubicBezTo>
                <a:lnTo>
                  <a:pt x="374488" y="202224"/>
                </a:lnTo>
                <a:cubicBezTo>
                  <a:pt x="374488" y="214633"/>
                  <a:pt x="364428" y="224693"/>
                  <a:pt x="352019" y="224693"/>
                </a:cubicBezTo>
                <a:lnTo>
                  <a:pt x="22469" y="224693"/>
                </a:lnTo>
                <a:cubicBezTo>
                  <a:pt x="10060" y="224693"/>
                  <a:pt x="0" y="214633"/>
                  <a:pt x="0" y="202224"/>
                </a:cubicBezTo>
                <a:lnTo>
                  <a:pt x="0" y="22469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441" tIns="29441" rIns="29441" bIns="29441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200" b="1" kern="1200" dirty="0">
                <a:solidFill>
                  <a:schemeClr val="bg1"/>
                </a:solidFill>
              </a:rPr>
              <a:t>Prefeituras Regionais</a:t>
            </a:r>
          </a:p>
        </p:txBody>
      </p:sp>
      <p:sp>
        <p:nvSpPr>
          <p:cNvPr id="60" name="Forma livre 59"/>
          <p:cNvSpPr/>
          <p:nvPr/>
        </p:nvSpPr>
        <p:spPr>
          <a:xfrm>
            <a:off x="7444909" y="1942026"/>
            <a:ext cx="801515" cy="774334"/>
          </a:xfrm>
          <a:custGeom>
            <a:avLst/>
            <a:gdLst>
              <a:gd name="connsiteX0" fmla="*/ 0 w 374488"/>
              <a:gd name="connsiteY0" fmla="*/ 22469 h 224693"/>
              <a:gd name="connsiteX1" fmla="*/ 22469 w 374488"/>
              <a:gd name="connsiteY1" fmla="*/ 0 h 224693"/>
              <a:gd name="connsiteX2" fmla="*/ 352019 w 374488"/>
              <a:gd name="connsiteY2" fmla="*/ 0 h 224693"/>
              <a:gd name="connsiteX3" fmla="*/ 374488 w 374488"/>
              <a:gd name="connsiteY3" fmla="*/ 22469 h 224693"/>
              <a:gd name="connsiteX4" fmla="*/ 374488 w 374488"/>
              <a:gd name="connsiteY4" fmla="*/ 202224 h 224693"/>
              <a:gd name="connsiteX5" fmla="*/ 352019 w 374488"/>
              <a:gd name="connsiteY5" fmla="*/ 224693 h 224693"/>
              <a:gd name="connsiteX6" fmla="*/ 22469 w 374488"/>
              <a:gd name="connsiteY6" fmla="*/ 224693 h 224693"/>
              <a:gd name="connsiteX7" fmla="*/ 0 w 374488"/>
              <a:gd name="connsiteY7" fmla="*/ 202224 h 224693"/>
              <a:gd name="connsiteX8" fmla="*/ 0 w 374488"/>
              <a:gd name="connsiteY8" fmla="*/ 22469 h 224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488" h="224693">
                <a:moveTo>
                  <a:pt x="0" y="22469"/>
                </a:moveTo>
                <a:cubicBezTo>
                  <a:pt x="0" y="10060"/>
                  <a:pt x="10060" y="0"/>
                  <a:pt x="22469" y="0"/>
                </a:cubicBezTo>
                <a:lnTo>
                  <a:pt x="352019" y="0"/>
                </a:lnTo>
                <a:cubicBezTo>
                  <a:pt x="364428" y="0"/>
                  <a:pt x="374488" y="10060"/>
                  <a:pt x="374488" y="22469"/>
                </a:cubicBezTo>
                <a:lnTo>
                  <a:pt x="374488" y="202224"/>
                </a:lnTo>
                <a:cubicBezTo>
                  <a:pt x="374488" y="214633"/>
                  <a:pt x="364428" y="224693"/>
                  <a:pt x="352019" y="224693"/>
                </a:cubicBezTo>
                <a:lnTo>
                  <a:pt x="22469" y="224693"/>
                </a:lnTo>
                <a:cubicBezTo>
                  <a:pt x="10060" y="224693"/>
                  <a:pt x="0" y="214633"/>
                  <a:pt x="0" y="202224"/>
                </a:cubicBezTo>
                <a:lnTo>
                  <a:pt x="0" y="22469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441" tIns="29441" rIns="29441" bIns="29441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 dirty="0" smtClean="0">
                <a:solidFill>
                  <a:schemeClr val="bg1"/>
                </a:solidFill>
              </a:rPr>
              <a:t>Indeferi-</a:t>
            </a:r>
            <a:br>
              <a:rPr lang="pt-BR" sz="1400" b="1" kern="1200" dirty="0" smtClean="0">
                <a:solidFill>
                  <a:schemeClr val="bg1"/>
                </a:solidFill>
              </a:rPr>
            </a:br>
            <a:r>
              <a:rPr lang="pt-BR" sz="1400" b="1" kern="1200" dirty="0" smtClean="0">
                <a:solidFill>
                  <a:schemeClr val="bg1"/>
                </a:solidFill>
              </a:rPr>
              <a:t>mento</a:t>
            </a:r>
            <a:endParaRPr lang="pt-BR" sz="1400" b="1" kern="1200" dirty="0">
              <a:solidFill>
                <a:schemeClr val="bg1"/>
              </a:solidFill>
            </a:endParaRPr>
          </a:p>
        </p:txBody>
      </p:sp>
      <p:sp>
        <p:nvSpPr>
          <p:cNvPr id="61" name="Forma livre 60"/>
          <p:cNvSpPr/>
          <p:nvPr/>
        </p:nvSpPr>
        <p:spPr>
          <a:xfrm>
            <a:off x="8313070" y="2169164"/>
            <a:ext cx="226872" cy="320058"/>
          </a:xfrm>
          <a:custGeom>
            <a:avLst/>
            <a:gdLst>
              <a:gd name="connsiteX0" fmla="*/ 0 w 79391"/>
              <a:gd name="connsiteY0" fmla="*/ 18575 h 92873"/>
              <a:gd name="connsiteX1" fmla="*/ 39696 w 79391"/>
              <a:gd name="connsiteY1" fmla="*/ 18575 h 92873"/>
              <a:gd name="connsiteX2" fmla="*/ 39696 w 79391"/>
              <a:gd name="connsiteY2" fmla="*/ 0 h 92873"/>
              <a:gd name="connsiteX3" fmla="*/ 79391 w 79391"/>
              <a:gd name="connsiteY3" fmla="*/ 46437 h 92873"/>
              <a:gd name="connsiteX4" fmla="*/ 39696 w 79391"/>
              <a:gd name="connsiteY4" fmla="*/ 92873 h 92873"/>
              <a:gd name="connsiteX5" fmla="*/ 39696 w 79391"/>
              <a:gd name="connsiteY5" fmla="*/ 74298 h 92873"/>
              <a:gd name="connsiteX6" fmla="*/ 0 w 79391"/>
              <a:gd name="connsiteY6" fmla="*/ 74298 h 92873"/>
              <a:gd name="connsiteX7" fmla="*/ 0 w 79391"/>
              <a:gd name="connsiteY7" fmla="*/ 18575 h 92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9391" h="92873">
                <a:moveTo>
                  <a:pt x="0" y="18575"/>
                </a:moveTo>
                <a:lnTo>
                  <a:pt x="39696" y="18575"/>
                </a:lnTo>
                <a:lnTo>
                  <a:pt x="39696" y="0"/>
                </a:lnTo>
                <a:lnTo>
                  <a:pt x="79391" y="46437"/>
                </a:lnTo>
                <a:lnTo>
                  <a:pt x="39696" y="92873"/>
                </a:lnTo>
                <a:lnTo>
                  <a:pt x="39696" y="74298"/>
                </a:lnTo>
                <a:lnTo>
                  <a:pt x="0" y="74298"/>
                </a:lnTo>
                <a:lnTo>
                  <a:pt x="0" y="1857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8575" rIns="23817" bIns="18575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1100" b="1" kern="1200">
              <a:solidFill>
                <a:schemeClr val="bg1"/>
              </a:solidFill>
            </a:endParaRPr>
          </a:p>
        </p:txBody>
      </p:sp>
      <p:sp>
        <p:nvSpPr>
          <p:cNvPr id="62" name="Forma livre 61"/>
          <p:cNvSpPr/>
          <p:nvPr/>
        </p:nvSpPr>
        <p:spPr>
          <a:xfrm>
            <a:off x="8585831" y="1951551"/>
            <a:ext cx="801515" cy="774334"/>
          </a:xfrm>
          <a:custGeom>
            <a:avLst/>
            <a:gdLst>
              <a:gd name="connsiteX0" fmla="*/ 0 w 374488"/>
              <a:gd name="connsiteY0" fmla="*/ 22469 h 224693"/>
              <a:gd name="connsiteX1" fmla="*/ 22469 w 374488"/>
              <a:gd name="connsiteY1" fmla="*/ 0 h 224693"/>
              <a:gd name="connsiteX2" fmla="*/ 352019 w 374488"/>
              <a:gd name="connsiteY2" fmla="*/ 0 h 224693"/>
              <a:gd name="connsiteX3" fmla="*/ 374488 w 374488"/>
              <a:gd name="connsiteY3" fmla="*/ 22469 h 224693"/>
              <a:gd name="connsiteX4" fmla="*/ 374488 w 374488"/>
              <a:gd name="connsiteY4" fmla="*/ 202224 h 224693"/>
              <a:gd name="connsiteX5" fmla="*/ 352019 w 374488"/>
              <a:gd name="connsiteY5" fmla="*/ 224693 h 224693"/>
              <a:gd name="connsiteX6" fmla="*/ 22469 w 374488"/>
              <a:gd name="connsiteY6" fmla="*/ 224693 h 224693"/>
              <a:gd name="connsiteX7" fmla="*/ 0 w 374488"/>
              <a:gd name="connsiteY7" fmla="*/ 202224 h 224693"/>
              <a:gd name="connsiteX8" fmla="*/ 0 w 374488"/>
              <a:gd name="connsiteY8" fmla="*/ 22469 h 224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488" h="224693">
                <a:moveTo>
                  <a:pt x="0" y="22469"/>
                </a:moveTo>
                <a:cubicBezTo>
                  <a:pt x="0" y="10060"/>
                  <a:pt x="10060" y="0"/>
                  <a:pt x="22469" y="0"/>
                </a:cubicBezTo>
                <a:lnTo>
                  <a:pt x="352019" y="0"/>
                </a:lnTo>
                <a:cubicBezTo>
                  <a:pt x="364428" y="0"/>
                  <a:pt x="374488" y="10060"/>
                  <a:pt x="374488" y="22469"/>
                </a:cubicBezTo>
                <a:lnTo>
                  <a:pt x="374488" y="202224"/>
                </a:lnTo>
                <a:cubicBezTo>
                  <a:pt x="374488" y="214633"/>
                  <a:pt x="364428" y="224693"/>
                  <a:pt x="352019" y="224693"/>
                </a:cubicBezTo>
                <a:lnTo>
                  <a:pt x="22469" y="224693"/>
                </a:lnTo>
                <a:cubicBezTo>
                  <a:pt x="10060" y="224693"/>
                  <a:pt x="0" y="214633"/>
                  <a:pt x="0" y="202224"/>
                </a:cubicBezTo>
                <a:lnTo>
                  <a:pt x="0" y="22469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441" tIns="29441" rIns="29441" bIns="29441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400" b="1" kern="1200" dirty="0">
                <a:solidFill>
                  <a:schemeClr val="bg1"/>
                </a:solidFill>
              </a:rPr>
              <a:t>SGAF - 33 (</a:t>
            </a:r>
            <a:r>
              <a:rPr lang="pt-BR" sz="1400" b="1" kern="1200" dirty="0" smtClean="0">
                <a:solidFill>
                  <a:schemeClr val="bg1"/>
                </a:solidFill>
              </a:rPr>
              <a:t>Recurso)</a:t>
            </a:r>
            <a:endParaRPr lang="pt-BR" sz="1400" b="1" kern="1200" dirty="0">
              <a:solidFill>
                <a:schemeClr val="bg1"/>
              </a:solidFill>
            </a:endParaRPr>
          </a:p>
        </p:txBody>
      </p:sp>
      <p:sp>
        <p:nvSpPr>
          <p:cNvPr id="63" name="Forma livre 62"/>
          <p:cNvSpPr/>
          <p:nvPr/>
        </p:nvSpPr>
        <p:spPr>
          <a:xfrm>
            <a:off x="9613961" y="2206880"/>
            <a:ext cx="223776" cy="320058"/>
          </a:xfrm>
          <a:custGeom>
            <a:avLst/>
            <a:gdLst>
              <a:gd name="connsiteX0" fmla="*/ 0 w 79391"/>
              <a:gd name="connsiteY0" fmla="*/ 18575 h 92873"/>
              <a:gd name="connsiteX1" fmla="*/ 39696 w 79391"/>
              <a:gd name="connsiteY1" fmla="*/ 18575 h 92873"/>
              <a:gd name="connsiteX2" fmla="*/ 39696 w 79391"/>
              <a:gd name="connsiteY2" fmla="*/ 0 h 92873"/>
              <a:gd name="connsiteX3" fmla="*/ 79391 w 79391"/>
              <a:gd name="connsiteY3" fmla="*/ 46437 h 92873"/>
              <a:gd name="connsiteX4" fmla="*/ 39696 w 79391"/>
              <a:gd name="connsiteY4" fmla="*/ 92873 h 92873"/>
              <a:gd name="connsiteX5" fmla="*/ 39696 w 79391"/>
              <a:gd name="connsiteY5" fmla="*/ 74298 h 92873"/>
              <a:gd name="connsiteX6" fmla="*/ 0 w 79391"/>
              <a:gd name="connsiteY6" fmla="*/ 74298 h 92873"/>
              <a:gd name="connsiteX7" fmla="*/ 0 w 79391"/>
              <a:gd name="connsiteY7" fmla="*/ 18575 h 92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9391" h="92873">
                <a:moveTo>
                  <a:pt x="0" y="18575"/>
                </a:moveTo>
                <a:lnTo>
                  <a:pt x="39696" y="18575"/>
                </a:lnTo>
                <a:lnTo>
                  <a:pt x="39696" y="0"/>
                </a:lnTo>
                <a:lnTo>
                  <a:pt x="79391" y="46437"/>
                </a:lnTo>
                <a:lnTo>
                  <a:pt x="39696" y="92873"/>
                </a:lnTo>
                <a:lnTo>
                  <a:pt x="39696" y="74298"/>
                </a:lnTo>
                <a:lnTo>
                  <a:pt x="0" y="74298"/>
                </a:lnTo>
                <a:lnTo>
                  <a:pt x="0" y="1857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8575" rIns="23817" bIns="18575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1100" b="1" kern="1200">
              <a:solidFill>
                <a:schemeClr val="bg1"/>
              </a:solidFill>
            </a:endParaRPr>
          </a:p>
        </p:txBody>
      </p:sp>
      <p:sp>
        <p:nvSpPr>
          <p:cNvPr id="64" name="Elipse 63"/>
          <p:cNvSpPr/>
          <p:nvPr/>
        </p:nvSpPr>
        <p:spPr>
          <a:xfrm>
            <a:off x="4542971" y="2647043"/>
            <a:ext cx="1494971" cy="1509486"/>
          </a:xfrm>
          <a:prstGeom prst="ellipse">
            <a:avLst/>
          </a:prstGeom>
          <a:noFill/>
          <a:ln w="5715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5" name="Forma livre 64"/>
          <p:cNvSpPr/>
          <p:nvPr/>
        </p:nvSpPr>
        <p:spPr>
          <a:xfrm>
            <a:off x="5171158" y="4194533"/>
            <a:ext cx="1044259" cy="774334"/>
          </a:xfrm>
          <a:custGeom>
            <a:avLst/>
            <a:gdLst>
              <a:gd name="connsiteX0" fmla="*/ 0 w 374488"/>
              <a:gd name="connsiteY0" fmla="*/ 22469 h 224693"/>
              <a:gd name="connsiteX1" fmla="*/ 22469 w 374488"/>
              <a:gd name="connsiteY1" fmla="*/ 0 h 224693"/>
              <a:gd name="connsiteX2" fmla="*/ 352019 w 374488"/>
              <a:gd name="connsiteY2" fmla="*/ 0 h 224693"/>
              <a:gd name="connsiteX3" fmla="*/ 374488 w 374488"/>
              <a:gd name="connsiteY3" fmla="*/ 22469 h 224693"/>
              <a:gd name="connsiteX4" fmla="*/ 374488 w 374488"/>
              <a:gd name="connsiteY4" fmla="*/ 202224 h 224693"/>
              <a:gd name="connsiteX5" fmla="*/ 352019 w 374488"/>
              <a:gd name="connsiteY5" fmla="*/ 224693 h 224693"/>
              <a:gd name="connsiteX6" fmla="*/ 22469 w 374488"/>
              <a:gd name="connsiteY6" fmla="*/ 224693 h 224693"/>
              <a:gd name="connsiteX7" fmla="*/ 0 w 374488"/>
              <a:gd name="connsiteY7" fmla="*/ 202224 h 224693"/>
              <a:gd name="connsiteX8" fmla="*/ 0 w 374488"/>
              <a:gd name="connsiteY8" fmla="*/ 22469 h 224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488" h="224693">
                <a:moveTo>
                  <a:pt x="0" y="22469"/>
                </a:moveTo>
                <a:cubicBezTo>
                  <a:pt x="0" y="10060"/>
                  <a:pt x="10060" y="0"/>
                  <a:pt x="22469" y="0"/>
                </a:cubicBezTo>
                <a:lnTo>
                  <a:pt x="352019" y="0"/>
                </a:lnTo>
                <a:cubicBezTo>
                  <a:pt x="364428" y="0"/>
                  <a:pt x="374488" y="10060"/>
                  <a:pt x="374488" y="22469"/>
                </a:cubicBezTo>
                <a:lnTo>
                  <a:pt x="374488" y="202224"/>
                </a:lnTo>
                <a:cubicBezTo>
                  <a:pt x="374488" y="214633"/>
                  <a:pt x="364428" y="224693"/>
                  <a:pt x="352019" y="224693"/>
                </a:cubicBezTo>
                <a:lnTo>
                  <a:pt x="22469" y="224693"/>
                </a:lnTo>
                <a:cubicBezTo>
                  <a:pt x="10060" y="224693"/>
                  <a:pt x="0" y="214633"/>
                  <a:pt x="0" y="202224"/>
                </a:cubicBezTo>
                <a:lnTo>
                  <a:pt x="0" y="22469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441" tIns="29441" rIns="29441" bIns="29441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800" b="1" dirty="0" smtClean="0">
                <a:solidFill>
                  <a:srgbClr val="C00000"/>
                </a:solidFill>
              </a:rPr>
              <a:t>Gargalos/ Pontos Críticos</a:t>
            </a:r>
            <a:endParaRPr lang="pt-BR" sz="1800" b="1" kern="1200" dirty="0">
              <a:solidFill>
                <a:srgbClr val="C00000"/>
              </a:solidFill>
            </a:endParaRPr>
          </a:p>
        </p:txBody>
      </p:sp>
      <p:sp>
        <p:nvSpPr>
          <p:cNvPr id="66" name="Texto Explicativo 1 (Ênfase) 65"/>
          <p:cNvSpPr/>
          <p:nvPr/>
        </p:nvSpPr>
        <p:spPr>
          <a:xfrm>
            <a:off x="4212883" y="699630"/>
            <a:ext cx="2563588" cy="1196340"/>
          </a:xfrm>
          <a:prstGeom prst="accentCallout1">
            <a:avLst>
              <a:gd name="adj1" fmla="val 18750"/>
              <a:gd name="adj2" fmla="val -8333"/>
              <a:gd name="adj3" fmla="val 100735"/>
              <a:gd name="adj4" fmla="val -30259"/>
            </a:avLst>
          </a:prstGeom>
          <a:solidFill>
            <a:schemeClr val="accent5">
              <a:lumMod val="60000"/>
              <a:lumOff val="40000"/>
              <a:alpha val="50000"/>
            </a:schemeClr>
          </a:solidFill>
          <a:ln w="25400"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/>
            <a:r>
              <a:rPr lang="pt-BR" sz="105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DEUSO: Outorga Onerosa</a:t>
            </a:r>
          </a:p>
          <a:p>
            <a:pPr marL="0" indent="0" algn="l"/>
            <a:r>
              <a:rPr lang="pt-BR" sz="105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CEUSO: elevação térreo e outras consultas</a:t>
            </a:r>
          </a:p>
          <a:p>
            <a:pPr marL="0" indent="0" algn="l"/>
            <a:r>
              <a:rPr lang="pt-BR" sz="105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CAIEPS: PGT-EGIV-RIV - nR3</a:t>
            </a:r>
          </a:p>
          <a:p>
            <a:pPr marL="0" indent="0" algn="l"/>
            <a:r>
              <a:rPr lang="pt-BR" sz="105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CAEHIS: </a:t>
            </a:r>
            <a:r>
              <a:rPr lang="pt-BR" sz="1050" b="1" dirty="0" err="1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ZEIS-Mananciais</a:t>
            </a:r>
            <a:endParaRPr lang="pt-BR" sz="105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  <a:p>
            <a:pPr marL="0" indent="0" algn="l"/>
            <a:r>
              <a:rPr lang="pt-BR" sz="105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CTLU: Zoneamento e outras consultas</a:t>
            </a:r>
          </a:p>
          <a:p>
            <a:pPr marL="0" indent="0" algn="l"/>
            <a:r>
              <a:rPr lang="pt-BR" sz="105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SP Urbanismo: Operação Urbana</a:t>
            </a:r>
          </a:p>
          <a:p>
            <a:pPr marL="0" indent="0" algn="l"/>
            <a:r>
              <a:rPr lang="pt-BR" sz="1050" b="1" dirty="0">
                <a:solidFill>
                  <a:schemeClr val="dk1"/>
                </a:solidFill>
                <a:latin typeface="Arial Narrow" panose="020B0606020202030204" pitchFamily="34" charset="0"/>
                <a:ea typeface="+mn-ea"/>
                <a:cs typeface="+mn-cs"/>
              </a:rPr>
              <a:t>AJ/ Ass. Técnica: legislação</a:t>
            </a:r>
          </a:p>
          <a:p>
            <a:pPr marL="0" indent="0" algn="l"/>
            <a:endParaRPr lang="pt-BR" sz="1050" b="1" dirty="0">
              <a:solidFill>
                <a:schemeClr val="dk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7" name="Texto Explicativo 1 (Ênfase) 66"/>
          <p:cNvSpPr/>
          <p:nvPr/>
        </p:nvSpPr>
        <p:spPr>
          <a:xfrm>
            <a:off x="3315514" y="5294255"/>
            <a:ext cx="2334987" cy="1487545"/>
          </a:xfrm>
          <a:prstGeom prst="accentCallout1">
            <a:avLst>
              <a:gd name="adj1" fmla="val 35852"/>
              <a:gd name="adj2" fmla="val 105539"/>
              <a:gd name="adj3" fmla="val -29443"/>
              <a:gd name="adj4" fmla="val 118145"/>
            </a:avLst>
          </a:prstGeom>
          <a:solidFill>
            <a:schemeClr val="accent5">
              <a:lumMod val="60000"/>
              <a:lumOff val="40000"/>
              <a:alpha val="50000"/>
            </a:schemeClr>
          </a:solidFill>
          <a:ln w="25400"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pt-BR" sz="1050" b="1" dirty="0">
                <a:latin typeface="Arial Narrow" panose="020B0606020202030204" pitchFamily="34" charset="0"/>
              </a:rPr>
              <a:t>SMJ /DESAP: DIS-DUP</a:t>
            </a:r>
          </a:p>
          <a:p>
            <a:r>
              <a:rPr lang="pt-BR" sz="1050" b="1" dirty="0">
                <a:latin typeface="Arial Narrow" panose="020B0606020202030204" pitchFamily="34" charset="0"/>
              </a:rPr>
              <a:t>SMJ/DEMAP: Áreas Públicas</a:t>
            </a:r>
          </a:p>
          <a:p>
            <a:r>
              <a:rPr lang="pt-BR" sz="1050" b="1" dirty="0">
                <a:latin typeface="Arial Narrow" panose="020B0606020202030204" pitchFamily="34" charset="0"/>
              </a:rPr>
              <a:t>SMSO/PROJ: Melhoramento Viário - Córregos fechados</a:t>
            </a:r>
          </a:p>
          <a:p>
            <a:r>
              <a:rPr lang="pt-BR" sz="1050" b="1" dirty="0">
                <a:latin typeface="Arial Narrow" panose="020B0606020202030204" pitchFamily="34" charset="0"/>
              </a:rPr>
              <a:t>SVMA/DECONT:  Áreas contaminadas</a:t>
            </a:r>
          </a:p>
          <a:p>
            <a:r>
              <a:rPr lang="pt-BR" sz="1050" b="1" dirty="0">
                <a:latin typeface="Arial Narrow" panose="020B0606020202030204" pitchFamily="34" charset="0"/>
              </a:rPr>
              <a:t>SVMA/DEPAVE: Manejo arbóreo </a:t>
            </a:r>
          </a:p>
          <a:p>
            <a:r>
              <a:rPr lang="pt-BR" sz="1050" b="1" dirty="0">
                <a:latin typeface="Arial Narrow" panose="020B0606020202030204" pitchFamily="34" charset="0"/>
              </a:rPr>
              <a:t>SVMA/CADES: EIV - RIV</a:t>
            </a:r>
          </a:p>
          <a:p>
            <a:r>
              <a:rPr lang="pt-BR" sz="1050" b="1" dirty="0">
                <a:latin typeface="Arial Narrow" panose="020B0606020202030204" pitchFamily="34" charset="0"/>
              </a:rPr>
              <a:t>SMT/CET: PGT </a:t>
            </a:r>
          </a:p>
          <a:p>
            <a:r>
              <a:rPr lang="pt-BR" sz="1050" b="1" dirty="0">
                <a:latin typeface="Arial Narrow" panose="020B0606020202030204" pitchFamily="34" charset="0"/>
              </a:rPr>
              <a:t>SMC/DPH e CONPRESP: Tombamento</a:t>
            </a:r>
          </a:p>
          <a:p>
            <a:endParaRPr lang="pt-BR" sz="1050" b="1" dirty="0">
              <a:latin typeface="Arial Narrow" panose="020B0606020202030204" pitchFamily="34" charset="0"/>
            </a:endParaRPr>
          </a:p>
          <a:p>
            <a:endParaRPr lang="pt-BR" sz="1050" b="1" dirty="0">
              <a:latin typeface="Arial Narrow" panose="020B0606020202030204" pitchFamily="34" charset="0"/>
            </a:endParaRPr>
          </a:p>
          <a:p>
            <a:endParaRPr lang="pt-BR" sz="1050" b="1" dirty="0">
              <a:latin typeface="Arial Narrow" panose="020B0606020202030204" pitchFamily="34" charset="0"/>
            </a:endParaRPr>
          </a:p>
          <a:p>
            <a:endParaRPr lang="pt-BR" sz="1050" b="1" dirty="0">
              <a:latin typeface="Arial Narrow" panose="020B0606020202030204" pitchFamily="34" charset="0"/>
            </a:endParaRPr>
          </a:p>
        </p:txBody>
      </p:sp>
      <p:sp>
        <p:nvSpPr>
          <p:cNvPr id="69" name="Seta para cima e para baixo 68"/>
          <p:cNvSpPr/>
          <p:nvPr/>
        </p:nvSpPr>
        <p:spPr>
          <a:xfrm>
            <a:off x="4701448" y="4072892"/>
            <a:ext cx="177004" cy="1221363"/>
          </a:xfrm>
          <a:prstGeom prst="upDownArrow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>
              <a:solidFill>
                <a:srgbClr val="800000"/>
              </a:solidFill>
            </a:endParaRPr>
          </a:p>
        </p:txBody>
      </p:sp>
      <p:sp>
        <p:nvSpPr>
          <p:cNvPr id="70" name="Seta dobrada 69"/>
          <p:cNvSpPr/>
          <p:nvPr/>
        </p:nvSpPr>
        <p:spPr>
          <a:xfrm>
            <a:off x="3909467" y="985838"/>
            <a:ext cx="257380" cy="1948221"/>
          </a:xfrm>
          <a:prstGeom prst="bentArrow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>
              <a:solidFill>
                <a:schemeClr val="tx1"/>
              </a:solidFill>
            </a:endParaRPr>
          </a:p>
        </p:txBody>
      </p:sp>
      <p:sp>
        <p:nvSpPr>
          <p:cNvPr id="71" name="Texto Explicativo 1 (Ênfase) 70"/>
          <p:cNvSpPr/>
          <p:nvPr/>
        </p:nvSpPr>
        <p:spPr>
          <a:xfrm>
            <a:off x="6107698" y="5295472"/>
            <a:ext cx="1737967" cy="1257728"/>
          </a:xfrm>
          <a:prstGeom prst="accentCallout1">
            <a:avLst>
              <a:gd name="adj1" fmla="val 35852"/>
              <a:gd name="adj2" fmla="val 105539"/>
              <a:gd name="adj3" fmla="val -29443"/>
              <a:gd name="adj4" fmla="val 118145"/>
            </a:avLst>
          </a:prstGeom>
          <a:solidFill>
            <a:schemeClr val="accent5">
              <a:lumMod val="60000"/>
              <a:lumOff val="40000"/>
              <a:alpha val="50000"/>
            </a:schemeClr>
          </a:solidFill>
          <a:ln w="25400"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pt-BR" sz="1050" b="1" dirty="0">
                <a:latin typeface="Arial Narrow" panose="020B0606020202030204" pitchFamily="34" charset="0"/>
              </a:rPr>
              <a:t>SRPV</a:t>
            </a:r>
          </a:p>
          <a:p>
            <a:r>
              <a:rPr lang="pt-BR" sz="1050" b="1" dirty="0">
                <a:latin typeface="Arial Narrow" panose="020B0606020202030204" pitchFamily="34" charset="0"/>
              </a:rPr>
              <a:t>CONDEPHAAT</a:t>
            </a:r>
          </a:p>
          <a:p>
            <a:r>
              <a:rPr lang="pt-BR" sz="1050" b="1" dirty="0">
                <a:latin typeface="Arial Narrow" panose="020B0606020202030204" pitchFamily="34" charset="0"/>
              </a:rPr>
              <a:t>IPHAN</a:t>
            </a:r>
          </a:p>
          <a:p>
            <a:r>
              <a:rPr lang="pt-BR" sz="1050" b="1" dirty="0">
                <a:latin typeface="Arial Narrow" panose="020B0606020202030204" pitchFamily="34" charset="0"/>
              </a:rPr>
              <a:t>GRAPOHAB</a:t>
            </a:r>
          </a:p>
          <a:p>
            <a:r>
              <a:rPr lang="pt-BR" sz="1050" b="1" dirty="0">
                <a:latin typeface="Arial Narrow" panose="020B0606020202030204" pitchFamily="34" charset="0"/>
              </a:rPr>
              <a:t>CONCESSIONÁRIAS: Eletropaulo, Metrô, Sabesp, </a:t>
            </a:r>
            <a:r>
              <a:rPr lang="pt-BR" sz="1050" b="1" dirty="0" err="1">
                <a:latin typeface="Arial Narrow" panose="020B0606020202030204" pitchFamily="34" charset="0"/>
              </a:rPr>
              <a:t>Cetesb</a:t>
            </a:r>
            <a:endParaRPr lang="pt-BR" sz="1050" b="1" dirty="0">
              <a:latin typeface="Arial Narrow" panose="020B0606020202030204" pitchFamily="34" charset="0"/>
            </a:endParaRPr>
          </a:p>
          <a:p>
            <a:endParaRPr lang="pt-BR" sz="1050" b="1" dirty="0">
              <a:latin typeface="Arial Narrow" panose="020B0606020202030204" pitchFamily="34" charset="0"/>
            </a:endParaRPr>
          </a:p>
          <a:p>
            <a:endParaRPr lang="pt-BR" sz="1050" b="1" dirty="0">
              <a:latin typeface="Arial Narrow" panose="020B0606020202030204" pitchFamily="34" charset="0"/>
            </a:endParaRPr>
          </a:p>
          <a:p>
            <a:endParaRPr lang="pt-BR" sz="1050" b="1" dirty="0">
              <a:latin typeface="Arial Narrow" panose="020B0606020202030204" pitchFamily="34" charset="0"/>
            </a:endParaRPr>
          </a:p>
        </p:txBody>
      </p:sp>
      <p:cxnSp>
        <p:nvCxnSpPr>
          <p:cNvPr id="72" name="Conector reto 71"/>
          <p:cNvCxnSpPr/>
          <p:nvPr/>
        </p:nvCxnSpPr>
        <p:spPr>
          <a:xfrm rot="-60000">
            <a:off x="5636646" y="5572126"/>
            <a:ext cx="457199" cy="9525"/>
          </a:xfrm>
          <a:prstGeom prst="line">
            <a:avLst/>
          </a:prstGeom>
          <a:ln w="28575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tângulo de cantos arredondados 50"/>
          <p:cNvSpPr/>
          <p:nvPr/>
        </p:nvSpPr>
        <p:spPr>
          <a:xfrm>
            <a:off x="1290488" y="136532"/>
            <a:ext cx="9627883" cy="512298"/>
          </a:xfrm>
          <a:prstGeom prst="roundRect">
            <a:avLst/>
          </a:prstGeom>
          <a:solidFill>
            <a:srgbClr val="C0504D">
              <a:lumMod val="75000"/>
            </a:srgbClr>
          </a:solidFill>
          <a:ln>
            <a:noFill/>
          </a:ln>
        </p:spPr>
        <p:txBody>
          <a:bodyPr/>
          <a:lstStyle/>
          <a:p>
            <a:pPr algn="ctr" eaLnBrk="0" hangingPunct="0"/>
            <a:r>
              <a:rPr lang="pt-BR" sz="2500" b="1" kern="0" dirty="0">
                <a:solidFill>
                  <a:prstClr val="whit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GOVERNANÇA DO LICENCIAMENTO - FLUXO ATUAL</a:t>
            </a:r>
          </a:p>
          <a:p>
            <a:pPr algn="ctr" eaLnBrk="0" hangingPunct="0"/>
            <a:endParaRPr lang="pt-BR" sz="2500" b="1" kern="0" dirty="0">
              <a:solidFill>
                <a:prstClr val="white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4" name="Forma livre 53"/>
          <p:cNvSpPr/>
          <p:nvPr/>
        </p:nvSpPr>
        <p:spPr>
          <a:xfrm>
            <a:off x="7198824" y="3149600"/>
            <a:ext cx="223776" cy="320058"/>
          </a:xfrm>
          <a:custGeom>
            <a:avLst/>
            <a:gdLst>
              <a:gd name="connsiteX0" fmla="*/ 0 w 79391"/>
              <a:gd name="connsiteY0" fmla="*/ 18575 h 92873"/>
              <a:gd name="connsiteX1" fmla="*/ 39696 w 79391"/>
              <a:gd name="connsiteY1" fmla="*/ 18575 h 92873"/>
              <a:gd name="connsiteX2" fmla="*/ 39696 w 79391"/>
              <a:gd name="connsiteY2" fmla="*/ 0 h 92873"/>
              <a:gd name="connsiteX3" fmla="*/ 79391 w 79391"/>
              <a:gd name="connsiteY3" fmla="*/ 46437 h 92873"/>
              <a:gd name="connsiteX4" fmla="*/ 39696 w 79391"/>
              <a:gd name="connsiteY4" fmla="*/ 92873 h 92873"/>
              <a:gd name="connsiteX5" fmla="*/ 39696 w 79391"/>
              <a:gd name="connsiteY5" fmla="*/ 74298 h 92873"/>
              <a:gd name="connsiteX6" fmla="*/ 0 w 79391"/>
              <a:gd name="connsiteY6" fmla="*/ 74298 h 92873"/>
              <a:gd name="connsiteX7" fmla="*/ 0 w 79391"/>
              <a:gd name="connsiteY7" fmla="*/ 18575 h 92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9391" h="92873">
                <a:moveTo>
                  <a:pt x="0" y="18575"/>
                </a:moveTo>
                <a:lnTo>
                  <a:pt x="39696" y="18575"/>
                </a:lnTo>
                <a:lnTo>
                  <a:pt x="39696" y="0"/>
                </a:lnTo>
                <a:lnTo>
                  <a:pt x="79391" y="46437"/>
                </a:lnTo>
                <a:lnTo>
                  <a:pt x="39696" y="92873"/>
                </a:lnTo>
                <a:lnTo>
                  <a:pt x="39696" y="74298"/>
                </a:lnTo>
                <a:lnTo>
                  <a:pt x="0" y="74298"/>
                </a:lnTo>
                <a:lnTo>
                  <a:pt x="0" y="1857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8575" rIns="23817" bIns="18575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1100" b="1" kern="1200">
              <a:solidFill>
                <a:schemeClr val="bg1"/>
              </a:solidFill>
            </a:endParaRPr>
          </a:p>
        </p:txBody>
      </p:sp>
      <p:sp>
        <p:nvSpPr>
          <p:cNvPr id="55" name="Forma livre 54"/>
          <p:cNvSpPr/>
          <p:nvPr/>
        </p:nvSpPr>
        <p:spPr>
          <a:xfrm>
            <a:off x="7201236" y="4156529"/>
            <a:ext cx="223776" cy="320058"/>
          </a:xfrm>
          <a:custGeom>
            <a:avLst/>
            <a:gdLst>
              <a:gd name="connsiteX0" fmla="*/ 0 w 79391"/>
              <a:gd name="connsiteY0" fmla="*/ 18575 h 92873"/>
              <a:gd name="connsiteX1" fmla="*/ 39696 w 79391"/>
              <a:gd name="connsiteY1" fmla="*/ 18575 h 92873"/>
              <a:gd name="connsiteX2" fmla="*/ 39696 w 79391"/>
              <a:gd name="connsiteY2" fmla="*/ 0 h 92873"/>
              <a:gd name="connsiteX3" fmla="*/ 79391 w 79391"/>
              <a:gd name="connsiteY3" fmla="*/ 46437 h 92873"/>
              <a:gd name="connsiteX4" fmla="*/ 39696 w 79391"/>
              <a:gd name="connsiteY4" fmla="*/ 92873 h 92873"/>
              <a:gd name="connsiteX5" fmla="*/ 39696 w 79391"/>
              <a:gd name="connsiteY5" fmla="*/ 74298 h 92873"/>
              <a:gd name="connsiteX6" fmla="*/ 0 w 79391"/>
              <a:gd name="connsiteY6" fmla="*/ 74298 h 92873"/>
              <a:gd name="connsiteX7" fmla="*/ 0 w 79391"/>
              <a:gd name="connsiteY7" fmla="*/ 18575 h 92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9391" h="92873">
                <a:moveTo>
                  <a:pt x="0" y="18575"/>
                </a:moveTo>
                <a:lnTo>
                  <a:pt x="39696" y="18575"/>
                </a:lnTo>
                <a:lnTo>
                  <a:pt x="39696" y="0"/>
                </a:lnTo>
                <a:lnTo>
                  <a:pt x="79391" y="46437"/>
                </a:lnTo>
                <a:lnTo>
                  <a:pt x="39696" y="92873"/>
                </a:lnTo>
                <a:lnTo>
                  <a:pt x="39696" y="74298"/>
                </a:lnTo>
                <a:lnTo>
                  <a:pt x="0" y="74298"/>
                </a:lnTo>
                <a:lnTo>
                  <a:pt x="0" y="1857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8575" rIns="23817" bIns="18575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1100" b="1" kern="1200">
              <a:solidFill>
                <a:schemeClr val="bg1"/>
              </a:solidFill>
            </a:endParaRPr>
          </a:p>
        </p:txBody>
      </p:sp>
      <p:sp>
        <p:nvSpPr>
          <p:cNvPr id="56" name="Forma livre 55"/>
          <p:cNvSpPr/>
          <p:nvPr/>
        </p:nvSpPr>
        <p:spPr>
          <a:xfrm>
            <a:off x="7198824" y="2183121"/>
            <a:ext cx="223776" cy="320058"/>
          </a:xfrm>
          <a:custGeom>
            <a:avLst/>
            <a:gdLst>
              <a:gd name="connsiteX0" fmla="*/ 0 w 79391"/>
              <a:gd name="connsiteY0" fmla="*/ 18575 h 92873"/>
              <a:gd name="connsiteX1" fmla="*/ 39696 w 79391"/>
              <a:gd name="connsiteY1" fmla="*/ 18575 h 92873"/>
              <a:gd name="connsiteX2" fmla="*/ 39696 w 79391"/>
              <a:gd name="connsiteY2" fmla="*/ 0 h 92873"/>
              <a:gd name="connsiteX3" fmla="*/ 79391 w 79391"/>
              <a:gd name="connsiteY3" fmla="*/ 46437 h 92873"/>
              <a:gd name="connsiteX4" fmla="*/ 39696 w 79391"/>
              <a:gd name="connsiteY4" fmla="*/ 92873 h 92873"/>
              <a:gd name="connsiteX5" fmla="*/ 39696 w 79391"/>
              <a:gd name="connsiteY5" fmla="*/ 74298 h 92873"/>
              <a:gd name="connsiteX6" fmla="*/ 0 w 79391"/>
              <a:gd name="connsiteY6" fmla="*/ 74298 h 92873"/>
              <a:gd name="connsiteX7" fmla="*/ 0 w 79391"/>
              <a:gd name="connsiteY7" fmla="*/ 18575 h 92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9391" h="92873">
                <a:moveTo>
                  <a:pt x="0" y="18575"/>
                </a:moveTo>
                <a:lnTo>
                  <a:pt x="39696" y="18575"/>
                </a:lnTo>
                <a:lnTo>
                  <a:pt x="39696" y="0"/>
                </a:lnTo>
                <a:lnTo>
                  <a:pt x="79391" y="46437"/>
                </a:lnTo>
                <a:lnTo>
                  <a:pt x="39696" y="92873"/>
                </a:lnTo>
                <a:lnTo>
                  <a:pt x="39696" y="74298"/>
                </a:lnTo>
                <a:lnTo>
                  <a:pt x="0" y="74298"/>
                </a:lnTo>
                <a:lnTo>
                  <a:pt x="0" y="1857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8575" rIns="23817" bIns="18575" numCol="1" spcCol="1270" anchor="ctr" anchorCtr="0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1100" b="1" kern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95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1123076" y="1258190"/>
            <a:ext cx="4253023" cy="2867549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Governança não estruturada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Diversidade de atores envolvidos (entes internos e externos), sem a existência de uma liderança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sz="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Procedimentos técnicos e administrativos de aprovação dispersos e defasados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6832760" y="1258191"/>
            <a:ext cx="4288465" cy="2867548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Governança estruturada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Definir liderança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sz="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Reunir os diversos atores e centralizar a análise de empreendimentos com vistas a agilizar os procedimentos técnicos e administrativos de aprovação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sz="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Interlocução com os entes externos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406343" y="888858"/>
            <a:ext cx="1728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latin typeface="Arial Narrow" panose="020B0606020202030204" pitchFamily="34" charset="0"/>
              </a:rPr>
              <a:t>CENÁRIO ATUAL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7916445" y="891670"/>
            <a:ext cx="2151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latin typeface="Arial Narrow" panose="020B0606020202030204" pitchFamily="34" charset="0"/>
              </a:rPr>
              <a:t>CENÁRIO DESEJADO</a:t>
            </a:r>
          </a:p>
        </p:txBody>
      </p:sp>
      <p:sp>
        <p:nvSpPr>
          <p:cNvPr id="10" name="Seta para a direita 9"/>
          <p:cNvSpPr/>
          <p:nvPr/>
        </p:nvSpPr>
        <p:spPr>
          <a:xfrm>
            <a:off x="5376098" y="2140691"/>
            <a:ext cx="1456661" cy="978196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>
              <a:latin typeface="Arial Narrow" panose="020B0606020202030204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4885522" y="4125739"/>
            <a:ext cx="3042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Arial Narrow" panose="020B0606020202030204" pitchFamily="34" charset="0"/>
              </a:rPr>
              <a:t>CONCLUÍDO / EM ANDAMENTO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1075576" y="4492831"/>
            <a:ext cx="10325457" cy="1650674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Implantação do </a:t>
            </a:r>
            <a:r>
              <a:rPr lang="pt-BR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APROVA RÁPIDO </a:t>
            </a: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através de um Grupo </a:t>
            </a:r>
            <a:r>
              <a:rPr lang="pt-BR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Intersecretarial</a:t>
            </a: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pt-BR" dirty="0">
                <a:solidFill>
                  <a:schemeClr val="tx1"/>
                </a:solidFill>
                <a:latin typeface="Arial Narrow" panose="020B0606020202030204" pitchFamily="34" charset="0"/>
              </a:rPr>
              <a:t>de </a:t>
            </a: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Análise Integrada e de um Comitê Gestor</a:t>
            </a:r>
            <a:r>
              <a:rPr lang="pt-BR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composto dos </a:t>
            </a:r>
            <a:r>
              <a:rPr lang="pt-BR" b="1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titulares das pastas intervenientes </a:t>
            </a: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com o processo de licenciamento (SVMA, SMT, SMSO, SMPR, SMC, PGM, SEHAB e SMUL) </a:t>
            </a:r>
            <a:r>
              <a:rPr lang="pt-BR" dirty="0">
                <a:solidFill>
                  <a:schemeClr val="tx1"/>
                </a:solidFill>
                <a:latin typeface="Arial Narrow" panose="020B0606020202030204" pitchFamily="34" charset="0"/>
              </a:rPr>
              <a:t>– em andamento – </a:t>
            </a: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Janeiro/2018 </a:t>
            </a:r>
            <a:endParaRPr lang="pt-BR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1290488" y="136532"/>
            <a:ext cx="9627883" cy="512298"/>
          </a:xfrm>
          <a:prstGeom prst="roundRect">
            <a:avLst/>
          </a:prstGeom>
          <a:solidFill>
            <a:srgbClr val="C0504D">
              <a:lumMod val="75000"/>
            </a:srgbClr>
          </a:solidFill>
          <a:ln>
            <a:noFill/>
          </a:ln>
        </p:spPr>
        <p:txBody>
          <a:bodyPr/>
          <a:lstStyle/>
          <a:p>
            <a:pPr algn="ctr" eaLnBrk="0" hangingPunct="0"/>
            <a:r>
              <a:rPr lang="pt-BR" sz="2500" b="1" kern="0" dirty="0">
                <a:solidFill>
                  <a:prstClr val="whit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GOVERNANÇA DO LICENCIAMENTO</a:t>
            </a:r>
          </a:p>
          <a:p>
            <a:pPr algn="ctr" eaLnBrk="0" hangingPunct="0"/>
            <a:endParaRPr lang="pt-BR" sz="2500" b="1" kern="0" dirty="0">
              <a:solidFill>
                <a:prstClr val="white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24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Imagem 11" descr="Imagem 1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54" y="0"/>
            <a:ext cx="12175092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Retângulo 148"/>
          <p:cNvSpPr txBox="1"/>
          <p:nvPr/>
        </p:nvSpPr>
        <p:spPr>
          <a:xfrm>
            <a:off x="0" y="842855"/>
            <a:ext cx="12192000" cy="5115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lnSpc>
                <a:spcPct val="120000"/>
              </a:lnSpc>
              <a:defRPr sz="2000">
                <a:latin typeface="+mj-lt"/>
                <a:ea typeface="+mj-ea"/>
                <a:cs typeface="+mj-cs"/>
                <a:sym typeface="Arial Rounded MT Bold"/>
              </a:defRPr>
            </a:pPr>
            <a:endParaRPr dirty="0"/>
          </a:p>
          <a:p>
            <a:pPr algn="ctr">
              <a:lnSpc>
                <a:spcPct val="120000"/>
              </a:lnSpc>
              <a:defRPr sz="2000">
                <a:latin typeface="+mj-lt"/>
                <a:ea typeface="+mj-ea"/>
                <a:cs typeface="+mj-cs"/>
                <a:sym typeface="Arial Rounded MT Bold"/>
              </a:defRPr>
            </a:pPr>
            <a:endParaRPr dirty="0"/>
          </a:p>
          <a:p>
            <a:pPr algn="ctr">
              <a:lnSpc>
                <a:spcPct val="120000"/>
              </a:lnSpc>
              <a:defRPr sz="2000">
                <a:latin typeface="+mj-lt"/>
                <a:ea typeface="+mj-ea"/>
                <a:cs typeface="+mj-cs"/>
                <a:sym typeface="Arial Rounded MT Bold"/>
              </a:defRPr>
            </a:pPr>
            <a:endParaRPr dirty="0"/>
          </a:p>
          <a:p>
            <a:pPr algn="ctr">
              <a:lnSpc>
                <a:spcPct val="120000"/>
              </a:lnSpc>
              <a:defRPr sz="2000">
                <a:latin typeface="+mj-lt"/>
                <a:ea typeface="+mj-ea"/>
                <a:cs typeface="+mj-cs"/>
                <a:sym typeface="Arial Rounded MT Bold"/>
              </a:defRPr>
            </a:pPr>
            <a:endParaRPr dirty="0"/>
          </a:p>
          <a:p>
            <a:pPr marL="514350" indent="-514350" algn="ctr">
              <a:lnSpc>
                <a:spcPct val="120000"/>
              </a:lnSpc>
              <a:defRPr sz="3300">
                <a:latin typeface="+mj-lt"/>
                <a:ea typeface="+mj-ea"/>
                <a:cs typeface="+mj-cs"/>
                <a:sym typeface="Arial Rounded MT Bold"/>
              </a:defRPr>
            </a:pPr>
            <a:r>
              <a:rPr lang="pt-BR" b="1" dirty="0" smtClean="0">
                <a:solidFill>
                  <a:srgbClr val="800000"/>
                </a:solidFill>
              </a:rPr>
              <a:t>Quadro de Situação/Diagnóstico</a:t>
            </a:r>
          </a:p>
          <a:p>
            <a:pPr marL="514350" indent="-514350" algn="ctr">
              <a:lnSpc>
                <a:spcPct val="120000"/>
              </a:lnSpc>
              <a:defRPr sz="3300">
                <a:latin typeface="+mj-lt"/>
                <a:ea typeface="+mj-ea"/>
                <a:cs typeface="+mj-cs"/>
                <a:sym typeface="Arial Rounded MT Bold"/>
              </a:defRPr>
            </a:pPr>
            <a:r>
              <a:rPr lang="pt-BR" b="1" dirty="0" smtClean="0">
                <a:solidFill>
                  <a:srgbClr val="800000"/>
                </a:solidFill>
              </a:rPr>
              <a:t>Eixos de Atuação e Enfrentamento</a:t>
            </a:r>
          </a:p>
          <a:p>
            <a:pPr marL="514350" indent="-514350" algn="ctr">
              <a:lnSpc>
                <a:spcPct val="120000"/>
              </a:lnSpc>
              <a:defRPr sz="3300">
                <a:latin typeface="+mj-lt"/>
                <a:ea typeface="+mj-ea"/>
                <a:cs typeface="+mj-cs"/>
                <a:sym typeface="Arial Rounded MT Bold"/>
              </a:defRPr>
            </a:pPr>
            <a:endParaRPr lang="pt-BR" b="1" dirty="0" smtClean="0">
              <a:solidFill>
                <a:srgbClr val="800000"/>
              </a:solidFill>
            </a:endParaRPr>
          </a:p>
          <a:p>
            <a:pPr marL="514350" indent="-514350" algn="ctr">
              <a:lnSpc>
                <a:spcPct val="120000"/>
              </a:lnSpc>
              <a:buAutoNum type="arabicPeriod"/>
              <a:defRPr sz="3300">
                <a:latin typeface="+mj-lt"/>
                <a:ea typeface="+mj-ea"/>
                <a:cs typeface="+mj-cs"/>
                <a:sym typeface="Arial Rounded MT Bold"/>
              </a:defRPr>
            </a:pPr>
            <a:endParaRPr sz="3300" b="1" dirty="0">
              <a:solidFill>
                <a:srgbClr val="800000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120000"/>
              </a:lnSpc>
              <a:defRPr sz="2000">
                <a:latin typeface="+mj-lt"/>
                <a:ea typeface="+mj-ea"/>
                <a:cs typeface="+mj-cs"/>
                <a:sym typeface="Arial Rounded MT Bold"/>
              </a:defRPr>
            </a:pPr>
            <a:endParaRPr dirty="0"/>
          </a:p>
          <a:p>
            <a:pPr algn="ctr">
              <a:lnSpc>
                <a:spcPct val="120000"/>
              </a:lnSpc>
              <a:defRPr sz="2000">
                <a:latin typeface="+mj-lt"/>
                <a:ea typeface="+mj-ea"/>
                <a:cs typeface="+mj-cs"/>
                <a:sym typeface="Arial Rounded MT Bold"/>
              </a:defRPr>
            </a:pPr>
            <a:endParaRPr dirty="0"/>
          </a:p>
          <a:p>
            <a:pPr algn="ctr">
              <a:lnSpc>
                <a:spcPct val="120000"/>
              </a:lnSpc>
              <a:defRPr sz="2000">
                <a:latin typeface="+mj-lt"/>
                <a:ea typeface="+mj-ea"/>
                <a:cs typeface="+mj-cs"/>
                <a:sym typeface="Arial Rounded MT Bold"/>
              </a:defRPr>
            </a:pPr>
            <a:endParaRPr dirty="0"/>
          </a:p>
        </p:txBody>
      </p:sp>
      <p:sp>
        <p:nvSpPr>
          <p:cNvPr id="137" name="CaixaDeTexto 8"/>
          <p:cNvSpPr txBox="1"/>
          <p:nvPr/>
        </p:nvSpPr>
        <p:spPr>
          <a:xfrm>
            <a:off x="335359" y="6669361"/>
            <a:ext cx="3840429" cy="218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800">
                <a:solidFill>
                  <a:srgbClr val="CD7D00"/>
                </a:solidFill>
                <a:latin typeface="+mj-lt"/>
                <a:ea typeface="+mj-ea"/>
                <a:cs typeface="+mj-cs"/>
                <a:sym typeface="Arial Rounded MT Bold"/>
              </a:defRPr>
            </a:lvl1pPr>
          </a:lstStyle>
          <a:p>
            <a:r>
              <a:t>São Paulo Urbanismo</a:t>
            </a:r>
          </a:p>
        </p:txBody>
      </p:sp>
    </p:spTree>
    <p:extLst>
      <p:ext uri="{BB962C8B-B14F-4D97-AF65-F5344CB8AC3E}">
        <p14:creationId xmlns:p14="http://schemas.microsoft.com/office/powerpoint/2010/main" val="207972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de cantos arredondados 9"/>
          <p:cNvSpPr/>
          <p:nvPr/>
        </p:nvSpPr>
        <p:spPr>
          <a:xfrm>
            <a:off x="1112688" y="136532"/>
            <a:ext cx="9627883" cy="512298"/>
          </a:xfrm>
          <a:prstGeom prst="roundRect">
            <a:avLst/>
          </a:prstGeom>
          <a:solidFill>
            <a:srgbClr val="C0504D">
              <a:lumMod val="75000"/>
            </a:srgbClr>
          </a:solidFill>
          <a:ln>
            <a:noFill/>
          </a:ln>
        </p:spPr>
        <p:txBody>
          <a:bodyPr/>
          <a:lstStyle/>
          <a:p>
            <a:pPr algn="ctr" eaLnBrk="0" hangingPunct="0"/>
            <a:r>
              <a:rPr lang="pt-BR" sz="2500" b="1" kern="0" dirty="0">
                <a:solidFill>
                  <a:prstClr val="whit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SITUAÇÃO ATUAL </a:t>
            </a:r>
            <a:r>
              <a:rPr lang="pt-BR" sz="2500" b="1" kern="0" dirty="0" smtClean="0">
                <a:solidFill>
                  <a:prstClr val="whit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– ESTOQUE (%)</a:t>
            </a:r>
            <a:endParaRPr lang="pt-BR" sz="2500" b="1" kern="0" dirty="0">
              <a:solidFill>
                <a:prstClr val="white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47" t="19044" r="1098" b="14771"/>
          <a:stretch/>
        </p:blipFill>
        <p:spPr bwMode="auto">
          <a:xfrm>
            <a:off x="7364925" y="1676049"/>
            <a:ext cx="4722831" cy="4038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upo 1"/>
          <p:cNvGrpSpPr/>
          <p:nvPr/>
        </p:nvGrpSpPr>
        <p:grpSpPr>
          <a:xfrm>
            <a:off x="1777027" y="780739"/>
            <a:ext cx="5103714" cy="5516204"/>
            <a:chOff x="1777027" y="780739"/>
            <a:chExt cx="5103714" cy="5516204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933" t="16158" r="51542" b="12459"/>
            <a:stretch/>
          </p:blipFill>
          <p:spPr bwMode="auto">
            <a:xfrm>
              <a:off x="1777027" y="780739"/>
              <a:ext cx="5103714" cy="5516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CaixaDeTexto 7"/>
            <p:cNvSpPr txBox="1"/>
            <p:nvPr/>
          </p:nvSpPr>
          <p:spPr>
            <a:xfrm>
              <a:off x="4738269" y="3522779"/>
              <a:ext cx="19521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pt-BR"/>
              </a:defPPr>
              <a:lvl1pPr>
                <a:defRPr sz="2400" b="1">
                  <a:latin typeface="Arial Narrow" panose="020B0606020202030204" pitchFamily="34" charset="0"/>
                </a:defRPr>
              </a:lvl1pPr>
            </a:lstStyle>
            <a:p>
              <a:r>
                <a:rPr lang="pt-BR" dirty="0"/>
                <a:t>Regularização</a:t>
              </a:r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3948147" y="4601722"/>
              <a:ext cx="158024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latin typeface="Arial Narrow" panose="020B0606020202030204" pitchFamily="34" charset="0"/>
                </a:rPr>
                <a:t>Obra Nova e Reforma</a:t>
              </a:r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4397904" y="2278040"/>
              <a:ext cx="19521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pt-BR"/>
              </a:defPPr>
              <a:lvl1pPr>
                <a:defRPr sz="2400" b="1">
                  <a:latin typeface="Arial Narrow" panose="020B0606020202030204" pitchFamily="34" charset="0"/>
                </a:defRPr>
              </a:lvl1pPr>
            </a:lstStyle>
            <a:p>
              <a:r>
                <a:rPr lang="pt-BR" dirty="0" smtClean="0"/>
                <a:t>Anistia</a:t>
              </a:r>
              <a:endParaRPr lang="pt-BR" dirty="0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2117270" y="3613024"/>
              <a:ext cx="195217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pt-BR"/>
              </a:defPPr>
              <a:lvl1pPr>
                <a:defRPr sz="2400" b="1">
                  <a:latin typeface="Arial Narrow" panose="020B0606020202030204" pitchFamily="34" charset="0"/>
                </a:defRPr>
              </a:lvl1pPr>
            </a:lstStyle>
            <a:p>
              <a:r>
                <a:rPr lang="pt-BR" sz="2000" dirty="0" smtClean="0"/>
                <a:t>Equipamentos, Segurança e Acessibilidade</a:t>
              </a:r>
              <a:endParaRPr lang="pt-BR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3128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de cantos arredondados 2"/>
          <p:cNvSpPr/>
          <p:nvPr/>
        </p:nvSpPr>
        <p:spPr>
          <a:xfrm>
            <a:off x="935665" y="4532310"/>
            <a:ext cx="2211572" cy="76554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latin typeface="Arial Narrow" panose="020B0606020202030204" pitchFamily="34" charset="0"/>
              </a:rPr>
              <a:t>Legislação</a:t>
            </a:r>
          </a:p>
        </p:txBody>
      </p:sp>
      <p:sp>
        <p:nvSpPr>
          <p:cNvPr id="4" name="Retângulo de cantos arredondados 3"/>
          <p:cNvSpPr/>
          <p:nvPr/>
        </p:nvSpPr>
        <p:spPr>
          <a:xfrm>
            <a:off x="3437860" y="4546486"/>
            <a:ext cx="2211572" cy="76554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latin typeface="Arial Narrow" panose="020B0606020202030204" pitchFamily="34" charset="0"/>
              </a:rPr>
              <a:t>Pessoal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5936512" y="4532309"/>
            <a:ext cx="2211572" cy="76554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latin typeface="Arial Narrow" panose="020B0606020202030204" pitchFamily="34" charset="0"/>
              </a:rPr>
              <a:t>Governança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8584018" y="4532308"/>
            <a:ext cx="2211572" cy="76554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latin typeface="Arial Narrow" panose="020B0606020202030204" pitchFamily="34" charset="0"/>
              </a:rPr>
              <a:t>Processos &amp; Sistemas</a:t>
            </a:r>
          </a:p>
        </p:txBody>
      </p:sp>
      <p:sp>
        <p:nvSpPr>
          <p:cNvPr id="17" name="Retângulo de cantos arredondados 16"/>
          <p:cNvSpPr/>
          <p:nvPr/>
        </p:nvSpPr>
        <p:spPr>
          <a:xfrm>
            <a:off x="659218" y="1562990"/>
            <a:ext cx="4253023" cy="1644233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latin typeface="Arial Narrow" panose="020B0606020202030204" pitchFamily="34" charset="0"/>
              </a:rPr>
              <a:t>Processo </a:t>
            </a:r>
            <a:r>
              <a:rPr lang="pt-BR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Físico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10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latin typeface="Arial Narrow" panose="020B0606020202030204" pitchFamily="34" charset="0"/>
              </a:rPr>
              <a:t>Tempo médio de tramitação :18 </a:t>
            </a:r>
            <a:r>
              <a:rPr lang="pt-BR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meses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10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latin typeface="Arial Narrow" panose="020B0606020202030204" pitchFamily="34" charset="0"/>
              </a:rPr>
              <a:t>Estoque atual : ~13.800 processos</a:t>
            </a:r>
          </a:p>
          <a:p>
            <a:endParaRPr lang="pt-BR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tângulo de cantos arredondados 17"/>
          <p:cNvSpPr/>
          <p:nvPr/>
        </p:nvSpPr>
        <p:spPr>
          <a:xfrm>
            <a:off x="6368902" y="1562991"/>
            <a:ext cx="4288465" cy="1644232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latin typeface="Arial Narrow" panose="020B0606020202030204" pitchFamily="34" charset="0"/>
              </a:rPr>
              <a:t>Processo </a:t>
            </a:r>
            <a:r>
              <a:rPr lang="pt-BR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Eletrônico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10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latin typeface="Arial Narrow" panose="020B0606020202030204" pitchFamily="34" charset="0"/>
              </a:rPr>
              <a:t>Tempo médio de tramitação : 6 </a:t>
            </a:r>
            <a:r>
              <a:rPr lang="pt-BR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meses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10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latin typeface="Arial Narrow" panose="020B0606020202030204" pitchFamily="34" charset="0"/>
              </a:rPr>
              <a:t>Redução do estoque físico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1942485" y="1193658"/>
            <a:ext cx="1728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latin typeface="Arial Narrow" panose="020B0606020202030204" pitchFamily="34" charset="0"/>
              </a:rPr>
              <a:t>CENÁRIO ATUAL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7452587" y="1196470"/>
            <a:ext cx="2151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latin typeface="Arial Narrow" panose="020B0606020202030204" pitchFamily="34" charset="0"/>
              </a:rPr>
              <a:t>CENÁRIO DESEJADO</a:t>
            </a:r>
          </a:p>
        </p:txBody>
      </p:sp>
      <p:sp>
        <p:nvSpPr>
          <p:cNvPr id="21" name="Seta para a direita 20"/>
          <p:cNvSpPr/>
          <p:nvPr/>
        </p:nvSpPr>
        <p:spPr>
          <a:xfrm>
            <a:off x="4921101" y="1646185"/>
            <a:ext cx="1456661" cy="978196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>
              <a:latin typeface="Arial Narrow" panose="020B060602020203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335099" y="3966358"/>
            <a:ext cx="4931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Arial Narrow" panose="020B0606020202030204" pitchFamily="34" charset="0"/>
              </a:rPr>
              <a:t>Eixos de Atuação para o cenário desejado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659218" y="3792096"/>
            <a:ext cx="10562964" cy="168243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>
              <a:latin typeface="Arial Narrow" panose="020B0606020202030204" pitchFamily="34" charset="0"/>
            </a:endParaRPr>
          </a:p>
        </p:txBody>
      </p:sp>
      <p:sp>
        <p:nvSpPr>
          <p:cNvPr id="22" name="Retângulo de cantos arredondados 21"/>
          <p:cNvSpPr/>
          <p:nvPr/>
        </p:nvSpPr>
        <p:spPr>
          <a:xfrm>
            <a:off x="1112688" y="136532"/>
            <a:ext cx="9627883" cy="512298"/>
          </a:xfrm>
          <a:prstGeom prst="roundRect">
            <a:avLst/>
          </a:prstGeom>
          <a:solidFill>
            <a:srgbClr val="C0504D">
              <a:lumMod val="75000"/>
            </a:srgbClr>
          </a:solidFill>
          <a:ln>
            <a:noFill/>
          </a:ln>
        </p:spPr>
        <p:txBody>
          <a:bodyPr/>
          <a:lstStyle/>
          <a:p>
            <a:pPr algn="ctr" eaLnBrk="0" hangingPunct="0"/>
            <a:r>
              <a:rPr lang="pt-BR" sz="2500" b="1" kern="0" dirty="0">
                <a:solidFill>
                  <a:prstClr val="whit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CENÁRIO ATUAL x CENÁRIO DESEJADO</a:t>
            </a:r>
          </a:p>
        </p:txBody>
      </p:sp>
    </p:spTree>
    <p:extLst>
      <p:ext uri="{BB962C8B-B14F-4D97-AF65-F5344CB8AC3E}">
        <p14:creationId xmlns:p14="http://schemas.microsoft.com/office/powerpoint/2010/main" val="2988266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17" grpId="0" animBg="1"/>
      <p:bldP spid="18" grpId="0" animBg="1"/>
      <p:bldP spid="19" grpId="0"/>
      <p:bldP spid="20" grpId="0"/>
      <p:bldP spid="21" grpId="0" animBg="1"/>
      <p:bldP spid="7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1112688" y="1169290"/>
            <a:ext cx="4253023" cy="2894710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1700" dirty="0">
                <a:solidFill>
                  <a:schemeClr val="tx1"/>
                </a:solidFill>
                <a:latin typeface="Arial Narrow" panose="020B0606020202030204" pitchFamily="34" charset="0"/>
              </a:rPr>
              <a:t>Alterações da legislação de licenciamento – problemas de direito de protocolo e grande quantidade de leis e decretos válidos</a:t>
            </a:r>
            <a:br>
              <a:rPr lang="pt-BR" sz="17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pt-BR" sz="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1700" dirty="0">
                <a:solidFill>
                  <a:schemeClr val="tx1"/>
                </a:solidFill>
                <a:latin typeface="Arial Narrow" panose="020B0606020202030204" pitchFamily="34" charset="0"/>
              </a:rPr>
              <a:t>Criação de novos parâmetros e instrumentos – dificuldade de entendimento e aplicação pela Prefeitura e pelos munícipes (ex. demora na doação de calçadas)</a:t>
            </a:r>
            <a:br>
              <a:rPr lang="pt-BR" sz="17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endParaRPr lang="pt-BR" sz="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1700" dirty="0">
                <a:solidFill>
                  <a:schemeClr val="tx1"/>
                </a:solidFill>
                <a:latin typeface="Arial Narrow" panose="020B0606020202030204" pitchFamily="34" charset="0"/>
              </a:rPr>
              <a:t>Legislação especifica federal e estadual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6822372" y="1169290"/>
            <a:ext cx="4288465" cy="2894709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Adequar a legislação buscando a simplificação dos atos legais existentes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pt-BR" sz="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Capacitação de equipes da Prefeitura e de entes interessados (Ex. CREA, CAU) em face do regramento atual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395955" y="799958"/>
            <a:ext cx="1728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latin typeface="Arial Narrow" panose="020B0606020202030204" pitchFamily="34" charset="0"/>
              </a:rPr>
              <a:t>CENÁRIO ATUAL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7906057" y="802770"/>
            <a:ext cx="2151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latin typeface="Arial Narrow" panose="020B0606020202030204" pitchFamily="34" charset="0"/>
              </a:rPr>
              <a:t>CENÁRIO DESEJADO</a:t>
            </a:r>
          </a:p>
        </p:txBody>
      </p:sp>
      <p:sp>
        <p:nvSpPr>
          <p:cNvPr id="10" name="Seta para a direita 9"/>
          <p:cNvSpPr/>
          <p:nvPr/>
        </p:nvSpPr>
        <p:spPr>
          <a:xfrm>
            <a:off x="5365710" y="2051791"/>
            <a:ext cx="1456661" cy="978196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>
              <a:latin typeface="Arial Narrow" panose="020B0606020202030204" pitchFamily="34" charset="0"/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112688" y="4586771"/>
            <a:ext cx="9998149" cy="2042629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1"/>
                </a:solidFill>
                <a:latin typeface="Arial Narrow" panose="020B0606020202030204" pitchFamily="34" charset="0"/>
              </a:rPr>
              <a:t>Promulgação do novo Código de Obras e Edificações (COE) – </a:t>
            </a: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Concluído – Julho/2017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1"/>
                </a:solidFill>
                <a:latin typeface="Arial Narrow" panose="020B0606020202030204" pitchFamily="34" charset="0"/>
              </a:rPr>
              <a:t>Adequação da Lei de </a:t>
            </a: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Parcelamento, </a:t>
            </a:r>
            <a:r>
              <a:rPr lang="pt-BR" dirty="0">
                <a:solidFill>
                  <a:schemeClr val="tx1"/>
                </a:solidFill>
                <a:latin typeface="Arial Narrow" panose="020B0606020202030204" pitchFamily="34" charset="0"/>
              </a:rPr>
              <a:t>Uso e Ocupação do Solo – Em andamento – </a:t>
            </a: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Outubro/2017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1"/>
                </a:solidFill>
                <a:latin typeface="Arial Narrow" panose="020B0606020202030204" pitchFamily="34" charset="0"/>
              </a:rPr>
              <a:t>Projeto de Lei da disciplina para Estação Rádio Base (Antenas) – Em andamento </a:t>
            </a: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na Câmara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1"/>
                </a:solidFill>
                <a:latin typeface="Arial Narrow" panose="020B0606020202030204" pitchFamily="34" charset="0"/>
              </a:rPr>
              <a:t>Revisão do Decreto de Outorga Onerosa do Direito de Construir – Em andamento – </a:t>
            </a: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Outubro/2017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1"/>
                </a:solidFill>
                <a:latin typeface="Arial Narrow" panose="020B0606020202030204" pitchFamily="34" charset="0"/>
              </a:rPr>
              <a:t>Revisão do Decreto de Transferência de Potencial Construtivo – Em andamento – </a:t>
            </a: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Outubro/2017</a:t>
            </a:r>
            <a:endParaRPr lang="pt-BR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4875135" y="4217439"/>
            <a:ext cx="3042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latin typeface="Arial Narrow" panose="020B0606020202030204" pitchFamily="34" charset="0"/>
              </a:rPr>
              <a:t>CONCLUÍDO / EM ANDAMENTO</a:t>
            </a: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1290488" y="136532"/>
            <a:ext cx="9627883" cy="512298"/>
          </a:xfrm>
          <a:prstGeom prst="roundRect">
            <a:avLst/>
          </a:prstGeom>
          <a:solidFill>
            <a:srgbClr val="C0504D">
              <a:lumMod val="75000"/>
            </a:srgbClr>
          </a:solidFill>
          <a:ln>
            <a:noFill/>
          </a:ln>
        </p:spPr>
        <p:txBody>
          <a:bodyPr/>
          <a:lstStyle/>
          <a:p>
            <a:pPr algn="ctr" eaLnBrk="0" hangingPunct="0"/>
            <a:r>
              <a:rPr lang="pt-BR" sz="2500" b="1" kern="0" dirty="0" smtClean="0">
                <a:solidFill>
                  <a:prstClr val="whit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LEGISLAÇÃO</a:t>
            </a:r>
            <a:endParaRPr lang="pt-BR" sz="2500" b="1" kern="0" dirty="0">
              <a:solidFill>
                <a:prstClr val="white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00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4294967295"/>
          </p:nvPr>
        </p:nvSpPr>
        <p:spPr>
          <a:xfrm>
            <a:off x="3608714" y="1614489"/>
            <a:ext cx="4722486" cy="44291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pt-BR" sz="2400" b="1" dirty="0" smtClean="0">
                <a:solidFill>
                  <a:schemeClr val="bg1"/>
                </a:solidFill>
              </a:rPr>
              <a:t>Quantidade de Normas x Uso x Ano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1290488" y="136532"/>
            <a:ext cx="9627883" cy="512298"/>
          </a:xfrm>
          <a:prstGeom prst="roundRect">
            <a:avLst/>
          </a:prstGeom>
          <a:solidFill>
            <a:srgbClr val="C0504D">
              <a:lumMod val="75000"/>
            </a:srgbClr>
          </a:solidFill>
          <a:ln>
            <a:noFill/>
          </a:ln>
        </p:spPr>
        <p:txBody>
          <a:bodyPr/>
          <a:lstStyle/>
          <a:p>
            <a:pPr algn="ctr" eaLnBrk="0" hangingPunct="0"/>
            <a:r>
              <a:rPr lang="pt-BR" sz="2000" b="1" kern="0" dirty="0">
                <a:solidFill>
                  <a:prstClr val="whit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SITUAÇÃO ATUAL – NÚMERO DE NORMAS (Leis, Decretos, Portarias, Resoluções)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1411288"/>
            <a:ext cx="11522075" cy="403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977900" y="3790434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20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290488" y="3168134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41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600200" y="2254766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71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019300" y="1885434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80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2794000" y="3733800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22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3106588" y="3149600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42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3416300" y="2198132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73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3835400" y="1828800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82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4610100" y="3790434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21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4922688" y="3155434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41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5232400" y="2254766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71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5651500" y="1885434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80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426200" y="3816866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20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6738788" y="3181866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40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7048500" y="2344698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70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7467600" y="1975366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79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8229600" y="3816866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20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8542188" y="3181866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40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8851900" y="2344698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70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9271000" y="1975366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79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10045700" y="3758168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22</a:t>
            </a:r>
          </a:p>
        </p:txBody>
      </p:sp>
      <p:sp>
        <p:nvSpPr>
          <p:cNvPr id="30" name="CaixaDeTexto 29"/>
          <p:cNvSpPr txBox="1"/>
          <p:nvPr/>
        </p:nvSpPr>
        <p:spPr>
          <a:xfrm>
            <a:off x="10358288" y="3059668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43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10668000" y="2222500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73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11087100" y="1853168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Calibri" panose="020F0502020204030204" pitchFamily="34" charset="0"/>
              </a:rPr>
              <a:t>82</a:t>
            </a:r>
          </a:p>
        </p:txBody>
      </p:sp>
      <p:sp>
        <p:nvSpPr>
          <p:cNvPr id="33" name="Espaço Reservado para Texto 1"/>
          <p:cNvSpPr txBox="1">
            <a:spLocks/>
          </p:cNvSpPr>
          <p:nvPr/>
        </p:nvSpPr>
        <p:spPr>
          <a:xfrm>
            <a:off x="3723014" y="839789"/>
            <a:ext cx="4722486" cy="44291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Quantidade de Normas x Uso x Ano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127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1021476" y="1270890"/>
            <a:ext cx="4253023" cy="3303188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Baixa capacidade de análise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Quantidade limitada de técnicos especializados – aumento da fila de espera para análise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sz="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Hiatos de capacitação na equipe existente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sz="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Falta de uniformização dos entendimentos – interpretações divergentes e insegurança na tomada de decisão pelos técnicos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6731160" y="1270890"/>
            <a:ext cx="4288465" cy="3303188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Aumento da capacidade de análise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700" dirty="0">
                <a:solidFill>
                  <a:schemeClr val="tx1"/>
                </a:solidFill>
                <a:latin typeface="Arial Narrow" panose="020B0606020202030204" pitchFamily="34" charset="0"/>
              </a:rPr>
              <a:t>Aumento do número de técnicos especializados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sz="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Aumento da produtividade por meio de capacitação – aperfeiçoamento do conhecimento técnico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sz="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7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Uniformização de entendimentos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304743" y="901558"/>
            <a:ext cx="1728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latin typeface="Arial Narrow" panose="020B0606020202030204" pitchFamily="34" charset="0"/>
              </a:rPr>
              <a:t>CENÁRIO ATUAL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7814845" y="904370"/>
            <a:ext cx="2151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latin typeface="Arial Narrow" panose="020B0606020202030204" pitchFamily="34" charset="0"/>
              </a:rPr>
              <a:t>CENÁRIO DESEJADO</a:t>
            </a:r>
          </a:p>
        </p:txBody>
      </p:sp>
      <p:sp>
        <p:nvSpPr>
          <p:cNvPr id="10" name="Seta para a direita 9"/>
          <p:cNvSpPr/>
          <p:nvPr/>
        </p:nvSpPr>
        <p:spPr>
          <a:xfrm>
            <a:off x="5274498" y="2153391"/>
            <a:ext cx="1456661" cy="978196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>
              <a:latin typeface="Arial Narrow" panose="020B0606020202030204" pitchFamily="34" charset="0"/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021476" y="4942371"/>
            <a:ext cx="9998149" cy="1568303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Participação em seminários e </a:t>
            </a:r>
            <a:r>
              <a:rPr lang="pt-BR" dirty="0">
                <a:solidFill>
                  <a:schemeClr val="tx1"/>
                </a:solidFill>
                <a:latin typeface="Arial Narrow" panose="020B0606020202030204" pitchFamily="34" charset="0"/>
              </a:rPr>
              <a:t>workshops </a:t>
            </a: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na ASBEA </a:t>
            </a:r>
            <a:r>
              <a:rPr lang="pt-BR" dirty="0">
                <a:solidFill>
                  <a:schemeClr val="tx1"/>
                </a:solidFill>
                <a:latin typeface="Arial Narrow" panose="020B0606020202030204" pitchFamily="34" charset="0"/>
              </a:rPr>
              <a:t>(</a:t>
            </a: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04/10) e no SINDUSCON (23/11)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pt-BR" sz="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Produção de legislação comentada do Código de Obras e Edificações (COE) – em andamento – Novembro/2017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4504523" y="4574078"/>
            <a:ext cx="3042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Arial Narrow" panose="020B0606020202030204" pitchFamily="34" charset="0"/>
              </a:rPr>
              <a:t>CONCLUÍDO / EM ANDAMENTO</a:t>
            </a: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1290488" y="136532"/>
            <a:ext cx="9627883" cy="512298"/>
          </a:xfrm>
          <a:prstGeom prst="roundRect">
            <a:avLst/>
          </a:prstGeom>
          <a:solidFill>
            <a:srgbClr val="C0504D">
              <a:lumMod val="75000"/>
            </a:srgbClr>
          </a:solidFill>
          <a:ln>
            <a:noFill/>
          </a:ln>
        </p:spPr>
        <p:txBody>
          <a:bodyPr/>
          <a:lstStyle/>
          <a:p>
            <a:pPr algn="ctr" eaLnBrk="0" hangingPunct="0"/>
            <a:r>
              <a:rPr lang="pt-BR" sz="2500" b="1" kern="0" dirty="0" smtClean="0">
                <a:solidFill>
                  <a:prstClr val="whit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PESSOAL</a:t>
            </a:r>
            <a:endParaRPr lang="pt-BR" sz="2500" b="1" kern="0" dirty="0">
              <a:solidFill>
                <a:prstClr val="white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24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1078318" y="1067690"/>
            <a:ext cx="4253023" cy="3467249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Análise dos pedidos de licenciamento em papel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Processos divergentes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Recursos tecnológicos existentes com: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Baixa confiabilidade dos cadastros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Falta de integração dos sistemas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Sistemas com interface não amigável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Desatualização do parque tecnológico (sistema + infraestrutura)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sz="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1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Dificuldade de acompanhamento do fluxo de licenciamento nos demais órgãos da PMSP e entes externos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sz="16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6788002" y="1067691"/>
            <a:ext cx="4288465" cy="3010048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Otimização e simplificação de fluxos e procedimentos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Parque tecnológico atualizado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Processo eletrônico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Integração de cadastros e bases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Otimização e simplificação de procedimentos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361585" y="698358"/>
            <a:ext cx="1728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latin typeface="Arial Narrow" panose="020B0606020202030204" pitchFamily="34" charset="0"/>
              </a:rPr>
              <a:t>CENÁRIO ATUAL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7871687" y="701170"/>
            <a:ext cx="2151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latin typeface="Arial Narrow" panose="020B0606020202030204" pitchFamily="34" charset="0"/>
              </a:rPr>
              <a:t>CENÁRIO DESEJADO</a:t>
            </a:r>
          </a:p>
        </p:txBody>
      </p:sp>
      <p:sp>
        <p:nvSpPr>
          <p:cNvPr id="10" name="Seta para a direita 9"/>
          <p:cNvSpPr/>
          <p:nvPr/>
        </p:nvSpPr>
        <p:spPr>
          <a:xfrm>
            <a:off x="5331340" y="1950191"/>
            <a:ext cx="1456661" cy="978196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>
              <a:latin typeface="Arial Narrow" panose="020B0606020202030204" pitchFamily="34" charset="0"/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078318" y="4942371"/>
            <a:ext cx="9998149" cy="1568303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Análise para integração do Sistema Eletrônico de Informação (SEI) aos sistemas de licenciamento existentes – em andamento – Março/2018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Desenvolvimento do Sistema de Cadastro e Licenciamento de Estação Rádio Base integrado ao SEI – em andamento – Fevereiro/2018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4662965" y="4534939"/>
            <a:ext cx="3042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Arial Narrow" panose="020B0606020202030204" pitchFamily="34" charset="0"/>
              </a:rPr>
              <a:t>CONCLUÍDO / EM ANDAMENTO</a:t>
            </a: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1290488" y="136532"/>
            <a:ext cx="9627883" cy="512298"/>
          </a:xfrm>
          <a:prstGeom prst="roundRect">
            <a:avLst/>
          </a:prstGeom>
          <a:solidFill>
            <a:srgbClr val="C0504D">
              <a:lumMod val="75000"/>
            </a:srgbClr>
          </a:solidFill>
          <a:ln>
            <a:noFill/>
          </a:ln>
        </p:spPr>
        <p:txBody>
          <a:bodyPr/>
          <a:lstStyle/>
          <a:p>
            <a:pPr algn="ctr" eaLnBrk="0" hangingPunct="0"/>
            <a:r>
              <a:rPr lang="pt-BR" sz="2500" b="1" kern="0" dirty="0">
                <a:solidFill>
                  <a:prstClr val="whit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FLUXOS &amp; SISTEMAS</a:t>
            </a:r>
          </a:p>
          <a:p>
            <a:pPr algn="ctr" eaLnBrk="0" hangingPunct="0"/>
            <a:endParaRPr lang="pt-BR" sz="2500" b="1" kern="0" dirty="0">
              <a:solidFill>
                <a:prstClr val="white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24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4864996" y="1982558"/>
            <a:ext cx="2337445" cy="936104"/>
          </a:xfrm>
          <a:prstGeom prst="round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bg1"/>
                </a:solidFill>
              </a:rPr>
              <a:t>LICENCIAMENTO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9283887" y="1003300"/>
            <a:ext cx="1824203" cy="208823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b="1" u="sng" dirty="0">
                <a:solidFill>
                  <a:schemeClr val="bg1"/>
                </a:solidFill>
              </a:rPr>
              <a:t>SF</a:t>
            </a:r>
          </a:p>
          <a:p>
            <a:pPr algn="ctr"/>
            <a:endParaRPr lang="pt-BR" sz="800" b="1" dirty="0">
              <a:solidFill>
                <a:schemeClr val="bg1"/>
              </a:solidFill>
            </a:endParaRPr>
          </a:p>
          <a:p>
            <a:pPr algn="ctr"/>
            <a:r>
              <a:rPr lang="pt-BR" sz="1400" b="1" dirty="0">
                <a:solidFill>
                  <a:schemeClr val="bg1"/>
                </a:solidFill>
              </a:rPr>
              <a:t>SENHAWEB</a:t>
            </a:r>
          </a:p>
          <a:p>
            <a:pPr algn="ctr"/>
            <a:endParaRPr lang="pt-BR" sz="800" b="1" dirty="0">
              <a:solidFill>
                <a:schemeClr val="bg1"/>
              </a:solidFill>
            </a:endParaRPr>
          </a:p>
          <a:p>
            <a:pPr algn="ctr"/>
            <a:r>
              <a:rPr lang="pt-BR" sz="1400" b="1" dirty="0">
                <a:solidFill>
                  <a:schemeClr val="bg1"/>
                </a:solidFill>
              </a:rPr>
              <a:t>IPTU</a:t>
            </a:r>
          </a:p>
          <a:p>
            <a:pPr algn="ctr"/>
            <a:endParaRPr lang="pt-BR" sz="800" b="1" dirty="0">
              <a:solidFill>
                <a:schemeClr val="bg1"/>
              </a:solidFill>
            </a:endParaRPr>
          </a:p>
          <a:p>
            <a:pPr algn="ctr"/>
            <a:r>
              <a:rPr lang="pt-BR" sz="1400" b="1" dirty="0">
                <a:solidFill>
                  <a:schemeClr val="bg1"/>
                </a:solidFill>
              </a:rPr>
              <a:t>CADLOG</a:t>
            </a:r>
          </a:p>
          <a:p>
            <a:pPr algn="ctr"/>
            <a:endParaRPr lang="pt-BR" sz="800" b="1" dirty="0">
              <a:solidFill>
                <a:schemeClr val="bg1"/>
              </a:solidFill>
            </a:endParaRPr>
          </a:p>
          <a:p>
            <a:pPr algn="ctr"/>
            <a:r>
              <a:rPr lang="pt-BR" sz="1400" b="1" dirty="0">
                <a:solidFill>
                  <a:schemeClr val="bg1"/>
                </a:solidFill>
              </a:rPr>
              <a:t>@E-MAIL </a:t>
            </a:r>
            <a:r>
              <a:rPr lang="pt-BR" sz="1400" b="1" dirty="0" smtClean="0">
                <a:solidFill>
                  <a:schemeClr val="bg1"/>
                </a:solidFill>
              </a:rPr>
              <a:t>CADIN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9283887" y="3340142"/>
            <a:ext cx="1824203" cy="3086058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b="1" u="sng" dirty="0" smtClean="0">
                <a:solidFill>
                  <a:schemeClr val="bg1"/>
                </a:solidFill>
              </a:rPr>
              <a:t>SMUL</a:t>
            </a:r>
          </a:p>
          <a:p>
            <a:pPr algn="ctr"/>
            <a:endParaRPr lang="pt-BR" sz="800" b="1" u="sng" dirty="0">
              <a:solidFill>
                <a:schemeClr val="bg1"/>
              </a:solidFill>
            </a:endParaRPr>
          </a:p>
          <a:p>
            <a:pPr algn="ctr"/>
            <a:r>
              <a:rPr lang="pt-BR" sz="1400" b="1" dirty="0">
                <a:solidFill>
                  <a:schemeClr val="bg1"/>
                </a:solidFill>
              </a:rPr>
              <a:t>BDT</a:t>
            </a:r>
            <a:br>
              <a:rPr lang="pt-BR" sz="1400" b="1" dirty="0">
                <a:solidFill>
                  <a:schemeClr val="bg1"/>
                </a:solidFill>
              </a:rPr>
            </a:br>
            <a:endParaRPr lang="pt-BR" sz="800" b="1" dirty="0">
              <a:solidFill>
                <a:schemeClr val="bg1"/>
              </a:solidFill>
            </a:endParaRPr>
          </a:p>
          <a:p>
            <a:pPr algn="ctr"/>
            <a:r>
              <a:rPr lang="pt-BR" sz="1400" b="1" dirty="0">
                <a:solidFill>
                  <a:schemeClr val="bg1"/>
                </a:solidFill>
              </a:rPr>
              <a:t>SISZON </a:t>
            </a:r>
          </a:p>
          <a:p>
            <a:pPr algn="ctr"/>
            <a:r>
              <a:rPr lang="pt-BR" sz="1400" b="1" dirty="0">
                <a:solidFill>
                  <a:schemeClr val="bg1"/>
                </a:solidFill>
              </a:rPr>
              <a:t>[</a:t>
            </a:r>
            <a:r>
              <a:rPr lang="pt-BR" sz="1400" b="1" dirty="0" err="1">
                <a:solidFill>
                  <a:schemeClr val="bg1"/>
                </a:solidFill>
              </a:rPr>
              <a:t>classif</a:t>
            </a:r>
            <a:r>
              <a:rPr lang="pt-BR" sz="1400" b="1" dirty="0">
                <a:solidFill>
                  <a:schemeClr val="bg1"/>
                </a:solidFill>
              </a:rPr>
              <a:t>. viária]</a:t>
            </a:r>
          </a:p>
          <a:p>
            <a:pPr algn="ctr"/>
            <a:endParaRPr lang="pt-BR" sz="800" b="1" dirty="0">
              <a:solidFill>
                <a:schemeClr val="bg1"/>
              </a:solidFill>
            </a:endParaRPr>
          </a:p>
          <a:p>
            <a:pPr algn="ctr"/>
            <a:r>
              <a:rPr lang="pt-BR" sz="1400" b="1" dirty="0">
                <a:solidFill>
                  <a:schemeClr val="bg1"/>
                </a:solidFill>
              </a:rPr>
              <a:t>SISACOE</a:t>
            </a:r>
          </a:p>
          <a:p>
            <a:pPr algn="ctr"/>
            <a:r>
              <a:rPr lang="pt-BR" sz="1400" b="1" dirty="0">
                <a:solidFill>
                  <a:schemeClr val="bg1"/>
                </a:solidFill>
              </a:rPr>
              <a:t>Emolumentos </a:t>
            </a:r>
            <a:br>
              <a:rPr lang="pt-BR" sz="1400" b="1" dirty="0">
                <a:solidFill>
                  <a:schemeClr val="bg1"/>
                </a:solidFill>
              </a:rPr>
            </a:br>
            <a:r>
              <a:rPr lang="pt-BR" sz="1400" b="1" dirty="0" err="1">
                <a:solidFill>
                  <a:schemeClr val="bg1"/>
                </a:solidFill>
              </a:rPr>
              <a:t>Bx</a:t>
            </a:r>
            <a:r>
              <a:rPr lang="pt-BR" sz="1400" b="1" dirty="0">
                <a:solidFill>
                  <a:schemeClr val="bg1"/>
                </a:solidFill>
              </a:rPr>
              <a:t>. </a:t>
            </a:r>
            <a:r>
              <a:rPr lang="pt-BR" sz="1400" b="1" dirty="0" err="1">
                <a:solidFill>
                  <a:schemeClr val="bg1"/>
                </a:solidFill>
              </a:rPr>
              <a:t>Pagtos</a:t>
            </a:r>
            <a:r>
              <a:rPr lang="pt-BR" sz="1400" b="1" dirty="0">
                <a:solidFill>
                  <a:schemeClr val="bg1"/>
                </a:solidFill>
              </a:rPr>
              <a:t>. </a:t>
            </a:r>
            <a:r>
              <a:rPr lang="pt-BR" sz="1400" b="1" dirty="0" err="1">
                <a:solidFill>
                  <a:schemeClr val="bg1"/>
                </a:solidFill>
              </a:rPr>
              <a:t>Aprov</a:t>
            </a:r>
            <a:r>
              <a:rPr lang="pt-BR" sz="1400" b="1" dirty="0">
                <a:solidFill>
                  <a:schemeClr val="bg1"/>
                </a:solidFill>
              </a:rPr>
              <a:t>. </a:t>
            </a:r>
            <a:r>
              <a:rPr lang="pt-BR" sz="1400" b="1" dirty="0" err="1">
                <a:solidFill>
                  <a:schemeClr val="bg1"/>
                </a:solidFill>
              </a:rPr>
              <a:t>Est.vendas</a:t>
            </a:r>
            <a:endParaRPr lang="pt-BR" sz="1400" b="1" dirty="0">
              <a:solidFill>
                <a:schemeClr val="bg1"/>
              </a:solidFill>
            </a:endParaRPr>
          </a:p>
          <a:p>
            <a:pPr algn="ctr"/>
            <a:endParaRPr lang="pt-BR" sz="800" b="1" dirty="0">
              <a:solidFill>
                <a:schemeClr val="bg1"/>
              </a:solidFill>
            </a:endParaRPr>
          </a:p>
          <a:p>
            <a:pPr algn="ctr"/>
            <a:r>
              <a:rPr lang="pt-BR" sz="1400" b="1" dirty="0">
                <a:solidFill>
                  <a:schemeClr val="bg1"/>
                </a:solidFill>
              </a:rPr>
              <a:t>CEDI</a:t>
            </a:r>
          </a:p>
          <a:p>
            <a:pPr algn="ctr"/>
            <a:endParaRPr lang="pt-BR" sz="800" b="1" dirty="0">
              <a:solidFill>
                <a:schemeClr val="bg1"/>
              </a:solidFill>
            </a:endParaRPr>
          </a:p>
          <a:p>
            <a:pPr algn="ctr"/>
            <a:r>
              <a:rPr lang="pt-BR" sz="1400" b="1" dirty="0">
                <a:solidFill>
                  <a:schemeClr val="bg1"/>
                </a:solidFill>
              </a:rPr>
              <a:t>SISSEL</a:t>
            </a:r>
          </a:p>
        </p:txBody>
      </p:sp>
      <p:sp>
        <p:nvSpPr>
          <p:cNvPr id="9" name="Retângulo de cantos arredondados 8"/>
          <p:cNvSpPr/>
          <p:nvPr/>
        </p:nvSpPr>
        <p:spPr>
          <a:xfrm>
            <a:off x="1110556" y="1003300"/>
            <a:ext cx="1824203" cy="25488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u="sng" dirty="0" smtClean="0">
                <a:solidFill>
                  <a:schemeClr val="bg1"/>
                </a:solidFill>
              </a:rPr>
              <a:t>SMPR</a:t>
            </a:r>
          </a:p>
          <a:p>
            <a:pPr algn="ctr"/>
            <a:endParaRPr lang="pt-BR" sz="800" b="1" dirty="0">
              <a:solidFill>
                <a:schemeClr val="bg1"/>
              </a:solidFill>
            </a:endParaRPr>
          </a:p>
          <a:p>
            <a:pPr algn="ctr"/>
            <a:r>
              <a:rPr lang="pt-BR" sz="1400" b="1" dirty="0">
                <a:solidFill>
                  <a:schemeClr val="bg1"/>
                </a:solidFill>
              </a:rPr>
              <a:t>CREA-CAU</a:t>
            </a:r>
          </a:p>
          <a:p>
            <a:pPr algn="ctr"/>
            <a:r>
              <a:rPr lang="pt-BR" sz="1400" b="1" dirty="0">
                <a:solidFill>
                  <a:schemeClr val="bg1"/>
                </a:solidFill>
              </a:rPr>
              <a:t>TOMBADOS</a:t>
            </a:r>
          </a:p>
          <a:p>
            <a:pPr algn="ctr"/>
            <a:r>
              <a:rPr lang="pt-BR" sz="1400" b="1" dirty="0">
                <a:solidFill>
                  <a:schemeClr val="bg1"/>
                </a:solidFill>
              </a:rPr>
              <a:t>[ambos do </a:t>
            </a:r>
            <a:r>
              <a:rPr lang="pt-BR" sz="1400" b="1" dirty="0" err="1">
                <a:solidFill>
                  <a:schemeClr val="bg1"/>
                </a:solidFill>
              </a:rPr>
              <a:t>cadin</a:t>
            </a:r>
            <a:r>
              <a:rPr lang="pt-BR" sz="1400" b="1" dirty="0">
                <a:solidFill>
                  <a:schemeClr val="bg1"/>
                </a:solidFill>
              </a:rPr>
              <a:t>]</a:t>
            </a:r>
          </a:p>
          <a:p>
            <a:pPr algn="ctr"/>
            <a:endParaRPr lang="pt-BR" sz="800" b="1" dirty="0">
              <a:solidFill>
                <a:schemeClr val="bg1"/>
              </a:solidFill>
            </a:endParaRPr>
          </a:p>
          <a:p>
            <a:pPr algn="ctr"/>
            <a:r>
              <a:rPr lang="pt-BR" sz="1400" b="1" dirty="0">
                <a:solidFill>
                  <a:schemeClr val="bg1"/>
                </a:solidFill>
              </a:rPr>
              <a:t>@E- MAIL COMUNICAÇÃO</a:t>
            </a:r>
          </a:p>
          <a:p>
            <a:pPr algn="ctr"/>
            <a:endParaRPr lang="pt-BR" sz="800" b="1" dirty="0">
              <a:solidFill>
                <a:schemeClr val="bg1"/>
              </a:solidFill>
            </a:endParaRPr>
          </a:p>
          <a:p>
            <a:pPr algn="ctr"/>
            <a:r>
              <a:rPr lang="pt-BR" sz="1400" b="1" dirty="0">
                <a:solidFill>
                  <a:schemeClr val="bg1"/>
                </a:solidFill>
              </a:rPr>
              <a:t>SCF</a:t>
            </a:r>
          </a:p>
          <a:p>
            <a:pPr algn="ctr"/>
            <a:r>
              <a:rPr lang="pt-BR" sz="1400" b="1" dirty="0">
                <a:solidFill>
                  <a:schemeClr val="bg1"/>
                </a:solidFill>
              </a:rPr>
              <a:t>[multas p/ certificado de conclusão]</a:t>
            </a:r>
          </a:p>
        </p:txBody>
      </p:sp>
      <p:sp>
        <p:nvSpPr>
          <p:cNvPr id="10" name="Retângulo de cantos arredondados 9"/>
          <p:cNvSpPr/>
          <p:nvPr/>
        </p:nvSpPr>
        <p:spPr>
          <a:xfrm>
            <a:off x="1110555" y="3887383"/>
            <a:ext cx="1824203" cy="1624418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b="1" u="sng" dirty="0">
                <a:solidFill>
                  <a:schemeClr val="bg1"/>
                </a:solidFill>
              </a:rPr>
              <a:t>SMG</a:t>
            </a:r>
          </a:p>
          <a:p>
            <a:pPr algn="ctr"/>
            <a:endParaRPr lang="pt-BR" sz="1400" b="1" dirty="0">
              <a:solidFill>
                <a:schemeClr val="bg1"/>
              </a:solidFill>
            </a:endParaRPr>
          </a:p>
          <a:p>
            <a:pPr algn="ctr"/>
            <a:r>
              <a:rPr lang="pt-BR" sz="1400" b="1" dirty="0">
                <a:solidFill>
                  <a:schemeClr val="bg1"/>
                </a:solidFill>
              </a:rPr>
              <a:t>SIMPROC DESPACHOS [comunique-se DOC]</a:t>
            </a:r>
          </a:p>
          <a:p>
            <a:pPr algn="ctr"/>
            <a:endParaRPr lang="pt-BR" sz="1400" b="1" dirty="0">
              <a:solidFill>
                <a:schemeClr val="bg1"/>
              </a:solidFill>
            </a:endParaRPr>
          </a:p>
          <a:p>
            <a:pPr algn="ctr"/>
            <a:endParaRPr lang="pt-BR" sz="1400" b="1" dirty="0">
              <a:solidFill>
                <a:schemeClr val="bg1"/>
              </a:solidFill>
            </a:endParaRPr>
          </a:p>
          <a:p>
            <a:pPr algn="ctr"/>
            <a:endParaRPr lang="pt-BR" sz="1400" b="1" dirty="0">
              <a:solidFill>
                <a:schemeClr val="bg1"/>
              </a:solidFill>
            </a:endParaRPr>
          </a:p>
          <a:p>
            <a:pPr algn="ctr"/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121616" y="4531268"/>
            <a:ext cx="1824203" cy="93610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u="sng" dirty="0" smtClean="0">
                <a:solidFill>
                  <a:schemeClr val="bg1"/>
                </a:solidFill>
              </a:rPr>
              <a:t>SMSO</a:t>
            </a:r>
          </a:p>
          <a:p>
            <a:pPr algn="ctr"/>
            <a:endParaRPr lang="pt-BR" sz="800" b="1" dirty="0">
              <a:solidFill>
                <a:schemeClr val="bg1"/>
              </a:solidFill>
            </a:endParaRPr>
          </a:p>
          <a:p>
            <a:pPr algn="ctr"/>
            <a:r>
              <a:rPr lang="pt-BR" sz="1400" b="1" dirty="0">
                <a:solidFill>
                  <a:schemeClr val="bg1"/>
                </a:solidFill>
              </a:rPr>
              <a:t>GEO-CONVIAS</a:t>
            </a:r>
          </a:p>
        </p:txBody>
      </p:sp>
      <p:cxnSp>
        <p:nvCxnSpPr>
          <p:cNvPr id="5" name="Conector de seta reta 4"/>
          <p:cNvCxnSpPr>
            <a:stCxn id="2" idx="1"/>
            <a:endCxn id="9" idx="3"/>
          </p:cNvCxnSpPr>
          <p:nvPr/>
        </p:nvCxnSpPr>
        <p:spPr>
          <a:xfrm flipH="1" flipV="1">
            <a:off x="2934759" y="2277740"/>
            <a:ext cx="1930237" cy="17287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>
            <a:endCxn id="10" idx="3"/>
          </p:cNvCxnSpPr>
          <p:nvPr/>
        </p:nvCxnSpPr>
        <p:spPr>
          <a:xfrm flipH="1">
            <a:off x="2934758" y="2918662"/>
            <a:ext cx="1960182" cy="178093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>
            <a:stCxn id="2" idx="2"/>
            <a:endCxn id="11" idx="0"/>
          </p:cNvCxnSpPr>
          <p:nvPr/>
        </p:nvCxnSpPr>
        <p:spPr>
          <a:xfrm flipH="1">
            <a:off x="6033718" y="2918662"/>
            <a:ext cx="1" cy="1612606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/>
          <p:cNvCxnSpPr>
            <a:stCxn id="2" idx="3"/>
            <a:endCxn id="7" idx="1"/>
          </p:cNvCxnSpPr>
          <p:nvPr/>
        </p:nvCxnSpPr>
        <p:spPr>
          <a:xfrm flipV="1">
            <a:off x="7202441" y="2047416"/>
            <a:ext cx="2081446" cy="403194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endCxn id="8" idx="1"/>
          </p:cNvCxnSpPr>
          <p:nvPr/>
        </p:nvCxnSpPr>
        <p:spPr>
          <a:xfrm>
            <a:off x="7099300" y="2806700"/>
            <a:ext cx="2184587" cy="2076471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ângulo de cantos arredondados 17"/>
          <p:cNvSpPr/>
          <p:nvPr/>
        </p:nvSpPr>
        <p:spPr>
          <a:xfrm>
            <a:off x="1290488" y="136532"/>
            <a:ext cx="9627883" cy="512298"/>
          </a:xfrm>
          <a:prstGeom prst="roundRect">
            <a:avLst/>
          </a:prstGeom>
          <a:solidFill>
            <a:srgbClr val="C0504D">
              <a:lumMod val="75000"/>
            </a:srgbClr>
          </a:solidFill>
          <a:ln>
            <a:noFill/>
          </a:ln>
        </p:spPr>
        <p:txBody>
          <a:bodyPr/>
          <a:lstStyle/>
          <a:p>
            <a:pPr algn="ctr" eaLnBrk="0" hangingPunct="0"/>
            <a:r>
              <a:rPr lang="pt-BR" sz="2500" b="1" kern="0" dirty="0" smtClean="0">
                <a:solidFill>
                  <a:prstClr val="white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SISTEMAS – SITUAÇÃO ATUAL</a:t>
            </a:r>
            <a:endParaRPr lang="pt-BR" sz="2500" b="1" kern="0" dirty="0">
              <a:solidFill>
                <a:prstClr val="white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eaLnBrk="0" hangingPunct="0"/>
            <a:endParaRPr lang="pt-BR" sz="2500" b="1" kern="0" dirty="0">
              <a:solidFill>
                <a:prstClr val="white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40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 dirty="0" smtClean="0">
            <a:latin typeface="Arial Narrow" panose="020B060602020203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 smtClean="0">
            <a:latin typeface="Arial Narrow" panose="020B0606020202030204" pitchFamily="34" charset="0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15927</TotalTime>
  <Words>804</Words>
  <Application>Microsoft Office PowerPoint</Application>
  <PresentationFormat>Personalizar</PresentationFormat>
  <Paragraphs>243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Carolina Flores</dc:creator>
  <cp:lastModifiedBy>Administrador</cp:lastModifiedBy>
  <cp:revision>791</cp:revision>
  <dcterms:created xsi:type="dcterms:W3CDTF">2016-11-04T20:20:36Z</dcterms:created>
  <dcterms:modified xsi:type="dcterms:W3CDTF">2017-10-18T18:11:50Z</dcterms:modified>
</cp:coreProperties>
</file>