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0"/>
  </p:notesMasterIdLst>
  <p:sldIdLst>
    <p:sldId id="256" r:id="rId2"/>
    <p:sldId id="334" r:id="rId3"/>
    <p:sldId id="336" r:id="rId4"/>
    <p:sldId id="337" r:id="rId5"/>
    <p:sldId id="338" r:id="rId6"/>
    <p:sldId id="339" r:id="rId7"/>
    <p:sldId id="340" r:id="rId8"/>
    <p:sldId id="341" r:id="rId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00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34"/>
    <p:restoredTop sz="94622"/>
  </p:normalViewPr>
  <p:slideViewPr>
    <p:cSldViewPr snapToGrid="0" snapToObjects="1">
      <p:cViewPr>
        <p:scale>
          <a:sx n="33" d="100"/>
          <a:sy n="33" d="100"/>
        </p:scale>
        <p:origin x="-696" y="-120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5913567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28800" y="4260857"/>
            <a:ext cx="20726400" cy="294005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0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7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71508-3C4D-4933-BD79-B3EAB99F575E}" type="datetimeFigureOut">
              <a:rPr lang="pt-BR" smtClean="0"/>
              <a:pPr/>
              <a:t>18/10/2017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076922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71508-3C4D-4933-BD79-B3EAB99F575E}" type="datetimeFigureOut">
              <a:rPr lang="pt-BR" smtClean="0"/>
              <a:pPr/>
              <a:t>18/10/2017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0647987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47142400" y="1098550"/>
            <a:ext cx="14630400" cy="234061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251200" y="1098550"/>
            <a:ext cx="43484800" cy="234061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71508-3C4D-4933-BD79-B3EAB99F575E}" type="datetimeFigureOut">
              <a:rPr lang="pt-BR" smtClean="0"/>
              <a:pPr/>
              <a:t>18/10/2017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8267196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 e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body" sz="quarter" idx="1"/>
          </p:nvPr>
        </p:nvSpPr>
        <p:spPr>
          <a:xfrm>
            <a:off x="1270000" y="4807542"/>
            <a:ext cx="20828000" cy="288726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2" name="Shape 12"/>
          <p:cNvSpPr>
            <a:spLocks noGrp="1"/>
          </p:cNvSpPr>
          <p:nvPr>
            <p:ph type="pic" sz="quarter" idx="13"/>
          </p:nvPr>
        </p:nvSpPr>
        <p:spPr>
          <a:xfrm>
            <a:off x="14507633" y="348914"/>
            <a:ext cx="9419740" cy="310555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melh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title"/>
          </p:nvPr>
        </p:nvSpPr>
        <p:spPr>
          <a:xfrm>
            <a:off x="198966" y="262241"/>
            <a:ext cx="23986069" cy="1774032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Texto do Título</a:t>
            </a:r>
          </a:p>
        </p:txBody>
      </p:sp>
      <p:sp>
        <p:nvSpPr>
          <p:cNvPr id="55" name="Shape 55"/>
          <p:cNvSpPr>
            <a:spLocks noGrp="1"/>
          </p:cNvSpPr>
          <p:nvPr>
            <p:ph type="body" idx="1"/>
          </p:nvPr>
        </p:nvSpPr>
        <p:spPr>
          <a:xfrm>
            <a:off x="317366" y="2610855"/>
            <a:ext cx="23749266" cy="9666738"/>
          </a:xfrm>
          <a:prstGeom prst="rect">
            <a:avLst/>
          </a:prstGeom>
        </p:spPr>
        <p:txBody>
          <a:bodyPr anchor="t"/>
          <a:lstStyle>
            <a:lvl1pPr marL="635000" indent="-635000">
              <a:lnSpc>
                <a:spcPct val="150000"/>
              </a:lnSpc>
              <a:spcBef>
                <a:spcPts val="3000"/>
              </a:spcBef>
              <a:buClr>
                <a:schemeClr val="accent3">
                  <a:hueOff val="-546623"/>
                  <a:satOff val="7767"/>
                  <a:lumOff val="-14512"/>
                </a:schemeClr>
              </a:buClr>
              <a:buFont typeface="Wingdings" panose="05000000000000000000" pitchFamily="2" charset="2"/>
              <a:buChar char="Ø"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 marL="1196730" indent="-561730">
              <a:lnSpc>
                <a:spcPct val="150000"/>
              </a:lnSpc>
              <a:spcBef>
                <a:spcPts val="1500"/>
              </a:spcBef>
              <a:buClr>
                <a:schemeClr val="accent3">
                  <a:hueOff val="-546623"/>
                  <a:satOff val="7767"/>
                  <a:lumOff val="-14512"/>
                </a:schemeClr>
              </a:buClr>
              <a:buFont typeface="Wingdings" panose="05000000000000000000" pitchFamily="2" charset="2"/>
              <a:buChar char="Ø"/>
              <a:defRPr sz="4600">
                <a:solidFill>
                  <a:schemeClr val="accent1">
                    <a:lumMod val="50000"/>
                  </a:schemeClr>
                </a:solidFill>
              </a:defRPr>
            </a:lvl2pPr>
            <a:lvl3pPr marL="1795096" indent="-525096">
              <a:lnSpc>
                <a:spcPct val="150000"/>
              </a:lnSpc>
              <a:spcBef>
                <a:spcPts val="1500"/>
              </a:spcBef>
              <a:buClr>
                <a:schemeClr val="accent3">
                  <a:hueOff val="-546623"/>
                  <a:satOff val="7767"/>
                  <a:lumOff val="-14512"/>
                </a:schemeClr>
              </a:buClr>
              <a:buFont typeface="Wingdings" panose="05000000000000000000" pitchFamily="2" charset="2"/>
              <a:buChar char="Ø"/>
              <a:defRPr sz="4300">
                <a:solidFill>
                  <a:schemeClr val="accent1">
                    <a:lumMod val="50000"/>
                  </a:schemeClr>
                </a:solidFill>
              </a:defRPr>
            </a:lvl3pPr>
            <a:lvl4pPr marL="2393461" indent="-488461">
              <a:lnSpc>
                <a:spcPct val="150000"/>
              </a:lnSpc>
              <a:spcBef>
                <a:spcPts val="1500"/>
              </a:spcBef>
              <a:buClr>
                <a:schemeClr val="accent3">
                  <a:hueOff val="-546623"/>
                  <a:satOff val="7767"/>
                  <a:lumOff val="-14512"/>
                </a:schemeClr>
              </a:buClr>
              <a:buFont typeface="Wingdings" panose="05000000000000000000" pitchFamily="2" charset="2"/>
              <a:buChar char="Ø"/>
              <a:defRPr sz="4000">
                <a:solidFill>
                  <a:schemeClr val="accent1">
                    <a:lumMod val="50000"/>
                  </a:schemeClr>
                </a:solidFill>
              </a:defRPr>
            </a:lvl4pPr>
            <a:lvl5pPr marL="3028461" indent="-488461">
              <a:lnSpc>
                <a:spcPct val="150000"/>
              </a:lnSpc>
              <a:spcBef>
                <a:spcPts val="1500"/>
              </a:spcBef>
              <a:buClr>
                <a:schemeClr val="accent3">
                  <a:hueOff val="-546623"/>
                  <a:satOff val="7767"/>
                  <a:lumOff val="-14512"/>
                </a:schemeClr>
              </a:buClr>
              <a:buFont typeface="Wingdings" panose="05000000000000000000" pitchFamily="2" charset="2"/>
              <a:buChar char="Ø"/>
              <a:defRPr sz="40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r>
              <a:rPr dirty="0"/>
              <a:t>Nível de Corpo Um</a:t>
            </a:r>
          </a:p>
          <a:p>
            <a:pPr lvl="1"/>
            <a:r>
              <a:rPr dirty="0"/>
              <a:t>Nível de Corpo Dois</a:t>
            </a:r>
          </a:p>
          <a:p>
            <a:pPr lvl="2"/>
            <a:r>
              <a:rPr dirty="0"/>
              <a:t>Nível de Corpo Três</a:t>
            </a:r>
          </a:p>
          <a:p>
            <a:pPr lvl="3"/>
            <a:r>
              <a:rPr dirty="0"/>
              <a:t>Nível de Corpo Quatro</a:t>
            </a:r>
          </a:p>
          <a:p>
            <a:pPr lvl="4"/>
            <a:r>
              <a:rPr dirty="0"/>
              <a:t>Nível de Corpo Cinco</a:t>
            </a:r>
          </a:p>
        </p:txBody>
      </p:sp>
      <p:sp>
        <p:nvSpPr>
          <p:cNvPr id="57" name="Shape 57"/>
          <p:cNvSpPr>
            <a:spLocks noGrp="1"/>
          </p:cNvSpPr>
          <p:nvPr>
            <p:ph type="sldNum" sz="quarter" idx="2"/>
          </p:nvPr>
        </p:nvSpPr>
        <p:spPr>
          <a:xfrm>
            <a:off x="23593268" y="12945247"/>
            <a:ext cx="453332" cy="469901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  <p:pic>
        <p:nvPicPr>
          <p:cNvPr id="8" name="Picture 3" descr="C:\Users\x241218\Downloads\Logo PREF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11281" y="12426561"/>
            <a:ext cx="1352800" cy="1217249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71508-3C4D-4933-BD79-B3EAB99F575E}" type="datetimeFigureOut">
              <a:rPr lang="pt-BR" smtClean="0"/>
              <a:pPr/>
              <a:t>18/10/2017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4749628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26168" y="8813807"/>
            <a:ext cx="20726400" cy="2724150"/>
          </a:xfr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926168" y="5813427"/>
            <a:ext cx="20726400" cy="3000374"/>
          </a:xfr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47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6952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428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390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38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08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32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780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71508-3C4D-4933-BD79-B3EAB99F575E}" type="datetimeFigureOut">
              <a:rPr lang="pt-BR" smtClean="0"/>
              <a:pPr/>
              <a:t>18/10/2017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8481579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251200" y="6400807"/>
            <a:ext cx="29057600" cy="18103850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2715200" y="6400807"/>
            <a:ext cx="29057600" cy="18103850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71508-3C4D-4933-BD79-B3EAB99F575E}" type="datetimeFigureOut">
              <a:rPr lang="pt-BR" smtClean="0"/>
              <a:pPr/>
              <a:t>18/10/2017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9457547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476" indent="0">
              <a:buNone/>
              <a:defRPr sz="4800" b="1"/>
            </a:lvl2pPr>
            <a:lvl3pPr marL="2176952" indent="0">
              <a:buNone/>
              <a:defRPr sz="4300" b="1"/>
            </a:lvl3pPr>
            <a:lvl4pPr marL="3265428" indent="0">
              <a:buNone/>
              <a:defRPr sz="3800" b="1"/>
            </a:lvl4pPr>
            <a:lvl5pPr marL="4353904" indent="0">
              <a:buNone/>
              <a:defRPr sz="3800" b="1"/>
            </a:lvl5pPr>
            <a:lvl6pPr marL="5442380" indent="0">
              <a:buNone/>
              <a:defRPr sz="3800" b="1"/>
            </a:lvl6pPr>
            <a:lvl7pPr marL="6530856" indent="0">
              <a:buNone/>
              <a:defRPr sz="3800" b="1"/>
            </a:lvl7pPr>
            <a:lvl8pPr marL="7619325" indent="0">
              <a:buNone/>
              <a:defRPr sz="3800" b="1"/>
            </a:lvl8pPr>
            <a:lvl9pPr marL="8707806" indent="0">
              <a:buNone/>
              <a:defRPr sz="38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2386743" y="3070226"/>
            <a:ext cx="10778067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476" indent="0">
              <a:buNone/>
              <a:defRPr sz="4800" b="1"/>
            </a:lvl2pPr>
            <a:lvl3pPr marL="2176952" indent="0">
              <a:buNone/>
              <a:defRPr sz="4300" b="1"/>
            </a:lvl3pPr>
            <a:lvl4pPr marL="3265428" indent="0">
              <a:buNone/>
              <a:defRPr sz="3800" b="1"/>
            </a:lvl4pPr>
            <a:lvl5pPr marL="4353904" indent="0">
              <a:buNone/>
              <a:defRPr sz="3800" b="1"/>
            </a:lvl5pPr>
            <a:lvl6pPr marL="5442380" indent="0">
              <a:buNone/>
              <a:defRPr sz="3800" b="1"/>
            </a:lvl6pPr>
            <a:lvl7pPr marL="6530856" indent="0">
              <a:buNone/>
              <a:defRPr sz="3800" b="1"/>
            </a:lvl7pPr>
            <a:lvl8pPr marL="7619325" indent="0">
              <a:buNone/>
              <a:defRPr sz="3800" b="1"/>
            </a:lvl8pPr>
            <a:lvl9pPr marL="8707806" indent="0">
              <a:buNone/>
              <a:defRPr sz="38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2386743" y="4349750"/>
            <a:ext cx="10778067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71508-3C4D-4933-BD79-B3EAB99F575E}" type="datetimeFigureOut">
              <a:rPr lang="pt-BR" smtClean="0"/>
              <a:pPr/>
              <a:t>18/10/2017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6462318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71508-3C4D-4933-BD79-B3EAB99F575E}" type="datetimeFigureOut">
              <a:rPr lang="pt-BR" smtClean="0"/>
              <a:pPr/>
              <a:t>18/10/2017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4153394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71508-3C4D-4933-BD79-B3EAB99F575E}" type="datetimeFigureOut">
              <a:rPr lang="pt-BR" smtClean="0"/>
              <a:pPr/>
              <a:t>18/10/2017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38809811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1" y="546100"/>
            <a:ext cx="8022168" cy="2324100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533467" y="546105"/>
            <a:ext cx="13631333" cy="11706226"/>
          </a:xfr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219201" y="2870205"/>
            <a:ext cx="8022168" cy="9382126"/>
          </a:xfrm>
        </p:spPr>
        <p:txBody>
          <a:bodyPr/>
          <a:lstStyle>
            <a:lvl1pPr marL="0" indent="0">
              <a:buNone/>
              <a:defRPr sz="3300"/>
            </a:lvl1pPr>
            <a:lvl2pPr marL="1088476" indent="0">
              <a:buNone/>
              <a:defRPr sz="2900"/>
            </a:lvl2pPr>
            <a:lvl3pPr marL="2176952" indent="0">
              <a:buNone/>
              <a:defRPr sz="2400"/>
            </a:lvl3pPr>
            <a:lvl4pPr marL="3265428" indent="0">
              <a:buNone/>
              <a:defRPr sz="2100"/>
            </a:lvl4pPr>
            <a:lvl5pPr marL="4353904" indent="0">
              <a:buNone/>
              <a:defRPr sz="2100"/>
            </a:lvl5pPr>
            <a:lvl6pPr marL="5442380" indent="0">
              <a:buNone/>
              <a:defRPr sz="2100"/>
            </a:lvl6pPr>
            <a:lvl7pPr marL="6530856" indent="0">
              <a:buNone/>
              <a:defRPr sz="2100"/>
            </a:lvl7pPr>
            <a:lvl8pPr marL="7619325" indent="0">
              <a:buNone/>
              <a:defRPr sz="2100"/>
            </a:lvl8pPr>
            <a:lvl9pPr marL="8707806" indent="0">
              <a:buNone/>
              <a:defRPr sz="21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71508-3C4D-4933-BD79-B3EAB99F575E}" type="datetimeFigureOut">
              <a:rPr lang="pt-BR" smtClean="0"/>
              <a:pPr/>
              <a:t>18/10/2017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1229072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</p:spPr>
        <p:txBody>
          <a:bodyPr/>
          <a:lstStyle>
            <a:lvl1pPr marL="0" indent="0">
              <a:buNone/>
              <a:defRPr sz="7600"/>
            </a:lvl1pPr>
            <a:lvl2pPr marL="1088476" indent="0">
              <a:buNone/>
              <a:defRPr sz="6700"/>
            </a:lvl2pPr>
            <a:lvl3pPr marL="2176952" indent="0">
              <a:buNone/>
              <a:defRPr sz="5700"/>
            </a:lvl3pPr>
            <a:lvl4pPr marL="3265428" indent="0">
              <a:buNone/>
              <a:defRPr sz="4800"/>
            </a:lvl4pPr>
            <a:lvl5pPr marL="4353904" indent="0">
              <a:buNone/>
              <a:defRPr sz="4800"/>
            </a:lvl5pPr>
            <a:lvl6pPr marL="5442380" indent="0">
              <a:buNone/>
              <a:defRPr sz="4800"/>
            </a:lvl6pPr>
            <a:lvl7pPr marL="6530856" indent="0">
              <a:buNone/>
              <a:defRPr sz="4800"/>
            </a:lvl7pPr>
            <a:lvl8pPr marL="7619325" indent="0">
              <a:buNone/>
              <a:defRPr sz="4800"/>
            </a:lvl8pPr>
            <a:lvl9pPr marL="8707806" indent="0">
              <a:buNone/>
              <a:defRPr sz="4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</p:spPr>
        <p:txBody>
          <a:bodyPr/>
          <a:lstStyle>
            <a:lvl1pPr marL="0" indent="0">
              <a:buNone/>
              <a:defRPr sz="3300"/>
            </a:lvl1pPr>
            <a:lvl2pPr marL="1088476" indent="0">
              <a:buNone/>
              <a:defRPr sz="2900"/>
            </a:lvl2pPr>
            <a:lvl3pPr marL="2176952" indent="0">
              <a:buNone/>
              <a:defRPr sz="2400"/>
            </a:lvl3pPr>
            <a:lvl4pPr marL="3265428" indent="0">
              <a:buNone/>
              <a:defRPr sz="2100"/>
            </a:lvl4pPr>
            <a:lvl5pPr marL="4353904" indent="0">
              <a:buNone/>
              <a:defRPr sz="2100"/>
            </a:lvl5pPr>
            <a:lvl6pPr marL="5442380" indent="0">
              <a:buNone/>
              <a:defRPr sz="2100"/>
            </a:lvl6pPr>
            <a:lvl7pPr marL="6530856" indent="0">
              <a:buNone/>
              <a:defRPr sz="2100"/>
            </a:lvl7pPr>
            <a:lvl8pPr marL="7619325" indent="0">
              <a:buNone/>
              <a:defRPr sz="2100"/>
            </a:lvl8pPr>
            <a:lvl9pPr marL="8707806" indent="0">
              <a:buNone/>
              <a:defRPr sz="21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71508-3C4D-4933-BD79-B3EAB99F575E}" type="datetimeFigureOut">
              <a:rPr lang="pt-BR" smtClean="0"/>
              <a:pPr/>
              <a:t>18/10/2017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9686623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 vert="horz" lIns="217695" tIns="108848" rIns="217695" bIns="108848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19200" y="3200407"/>
            <a:ext cx="21945600" cy="9051926"/>
          </a:xfrm>
          <a:prstGeom prst="rect">
            <a:avLst/>
          </a:prstGeom>
        </p:spPr>
        <p:txBody>
          <a:bodyPr vert="horz" lIns="217695" tIns="108848" rIns="217695" bIns="108848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219200" y="12712707"/>
            <a:ext cx="5689600" cy="730250"/>
          </a:xfrm>
          <a:prstGeom prst="rect">
            <a:avLst/>
          </a:prstGeom>
        </p:spPr>
        <p:txBody>
          <a:bodyPr vert="horz" lIns="217695" tIns="108848" rIns="217695" bIns="108848" rtlCol="0" anchor="ctr"/>
          <a:lstStyle>
            <a:lvl1pPr algn="l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71508-3C4D-4933-BD79-B3EAB99F575E}" type="datetimeFigureOut">
              <a:rPr lang="pt-BR" smtClean="0"/>
              <a:pPr/>
              <a:t>18/10/2017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8331200" y="12712707"/>
            <a:ext cx="7721600" cy="730250"/>
          </a:xfrm>
          <a:prstGeom prst="rect">
            <a:avLst/>
          </a:prstGeom>
        </p:spPr>
        <p:txBody>
          <a:bodyPr vert="horz" lIns="217695" tIns="108848" rIns="217695" bIns="108848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7475200" y="12712707"/>
            <a:ext cx="5689600" cy="730250"/>
          </a:xfrm>
          <a:prstGeom prst="rect">
            <a:avLst/>
          </a:prstGeom>
        </p:spPr>
        <p:txBody>
          <a:bodyPr vert="horz" lIns="217695" tIns="108848" rIns="217695" bIns="108848" rtlCol="0" anchor="ctr"/>
          <a:lstStyle>
            <a:lvl1pPr algn="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67581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hf hdr="0" ftr="0" dt="0"/>
  <p:txStyles>
    <p:titleStyle>
      <a:lvl1pPr algn="ctr" defTabSz="2176952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58" indent="-816358" algn="l" defTabSz="2176952" rtl="0" eaLnBrk="1" latinLnBrk="0" hangingPunct="1">
        <a:spcBef>
          <a:spcPct val="20000"/>
        </a:spcBef>
        <a:buFont typeface="Arial" panose="020B0604020202020204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8773" indent="-680299" algn="l" defTabSz="2176952" rtl="0" eaLnBrk="1" latinLnBrk="0" hangingPunct="1">
        <a:spcBef>
          <a:spcPct val="20000"/>
        </a:spcBef>
        <a:buFont typeface="Arial" panose="020B0604020202020204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190" indent="-544238" algn="l" defTabSz="2176952" rtl="0" eaLnBrk="1" latinLnBrk="0" hangingPunct="1">
        <a:spcBef>
          <a:spcPct val="20000"/>
        </a:spcBef>
        <a:buFont typeface="Arial" panose="020B0604020202020204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09666" indent="-544238" algn="l" defTabSz="2176952" rtl="0" eaLnBrk="1" latinLnBrk="0" hangingPunct="1">
        <a:spcBef>
          <a:spcPct val="20000"/>
        </a:spcBef>
        <a:buFont typeface="Arial" panose="020B0604020202020204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142" indent="-544238" algn="l" defTabSz="2176952" rtl="0" eaLnBrk="1" latinLnBrk="0" hangingPunct="1">
        <a:spcBef>
          <a:spcPct val="20000"/>
        </a:spcBef>
        <a:buFont typeface="Arial" panose="020B0604020202020204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618" indent="-544238" algn="l" defTabSz="2176952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094" indent="-544238" algn="l" defTabSz="2176952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570" indent="-544238" algn="l" defTabSz="2176952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042" indent="-544238" algn="l" defTabSz="2176952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217695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476" algn="l" defTabSz="217695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6952" algn="l" defTabSz="217695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428" algn="l" defTabSz="217695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3904" algn="l" defTabSz="217695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380" algn="l" defTabSz="217695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0856" algn="l" defTabSz="217695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325" algn="l" defTabSz="217695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7806" algn="l" defTabSz="217695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x241218\Downloads\Logo PRE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17841" y="2175486"/>
            <a:ext cx="6348319" cy="5712215"/>
          </a:xfrm>
          <a:prstGeom prst="rect">
            <a:avLst/>
          </a:prstGeom>
          <a:noFill/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pPr/>
              <a:t>1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6436549" y="10063187"/>
            <a:ext cx="115109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SUPERVISÃO GERAL DE USO E OCUPAÇÃO DO SOLO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4384000" cy="269099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08325" y="441564"/>
            <a:ext cx="21967350" cy="1143152"/>
          </a:xfrm>
        </p:spPr>
        <p:txBody>
          <a:bodyPr wrap="square">
            <a:sp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pt-BR" sz="6000" b="0" dirty="0" smtClean="0">
                <a:latin typeface="Arial Black" panose="020B0A04020102020204" pitchFamily="34" charset="0"/>
                <a:ea typeface="+mn-ea"/>
                <a:cs typeface="+mn-cs"/>
                <a:sym typeface="Helvetica Light"/>
              </a:rPr>
              <a:t> </a:t>
            </a:r>
            <a:endParaRPr lang="pt-BR" sz="6000" b="0" dirty="0">
              <a:latin typeface="Arial Black" panose="020B0A04020102020204" pitchFamily="34" charset="0"/>
              <a:ea typeface="+mn-ea"/>
              <a:cs typeface="+mn-cs"/>
              <a:sym typeface="Helvetica Ligh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67304" y="5576414"/>
            <a:ext cx="17256657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4000" u="sng" dirty="0" smtClean="0">
                <a:latin typeface="Arial" pitchFamily="34" charset="0"/>
                <a:cs typeface="Arial" pitchFamily="34" charset="0"/>
              </a:rPr>
              <a:t>Residencial:</a:t>
            </a:r>
          </a:p>
          <a:p>
            <a:pPr algn="l"/>
            <a:r>
              <a:rPr lang="pt-BR" sz="4000" dirty="0" smtClean="0">
                <a:latin typeface="Arial" pitchFamily="34" charset="0"/>
                <a:cs typeface="Arial" pitchFamily="34" charset="0"/>
              </a:rPr>
              <a:t>R1: Uma unidade habitacional por 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lote* </a:t>
            </a:r>
          </a:p>
          <a:p>
            <a:pPr algn="l"/>
            <a:r>
              <a:rPr lang="pt-BR" sz="4000" dirty="0" smtClean="0">
                <a:latin typeface="Arial" pitchFamily="34" charset="0"/>
                <a:cs typeface="Arial" pitchFamily="34" charset="0"/>
              </a:rPr>
              <a:t>R2h-1 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:Casas geminadas</a:t>
            </a:r>
          </a:p>
          <a:p>
            <a:pPr algn="l"/>
            <a:r>
              <a:rPr lang="pt-BR" sz="4000" dirty="0" smtClean="0">
                <a:latin typeface="Arial" pitchFamily="34" charset="0"/>
                <a:cs typeface="Arial" pitchFamily="34" charset="0"/>
              </a:rPr>
              <a:t>R2h-2 : Casas superpostas</a:t>
            </a:r>
          </a:p>
          <a:p>
            <a:pPr algn="l"/>
            <a:r>
              <a:rPr lang="pt-BR" sz="4000" dirty="0" smtClean="0">
                <a:latin typeface="Arial" pitchFamily="34" charset="0"/>
                <a:cs typeface="Arial" pitchFamily="34" charset="0"/>
              </a:rPr>
              <a:t>(somente 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regularização)</a:t>
            </a:r>
            <a:endParaRPr lang="pt-BR" sz="40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pt-BR" sz="4000" u="sng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pt-BR" sz="4000" u="sng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pt-BR" sz="4000" u="sng" dirty="0" smtClean="0">
                <a:latin typeface="Arial" pitchFamily="34" charset="0"/>
                <a:cs typeface="Arial" pitchFamily="34" charset="0"/>
              </a:rPr>
              <a:t>Não residencial:</a:t>
            </a:r>
          </a:p>
          <a:p>
            <a:pPr algn="l"/>
            <a:r>
              <a:rPr lang="pt-BR" sz="4000" dirty="0" smtClean="0">
                <a:latin typeface="Arial" pitchFamily="34" charset="0"/>
                <a:cs typeface="Arial" pitchFamily="34" charset="0"/>
              </a:rPr>
              <a:t>Atividades em geral em edificações com até 1500 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m²</a:t>
            </a:r>
          </a:p>
          <a:p>
            <a:pPr algn="l"/>
            <a:r>
              <a:rPr lang="pt-BR" sz="4000" dirty="0" smtClean="0">
                <a:latin typeface="Arial" pitchFamily="34" charset="0"/>
                <a:cs typeface="Arial" pitchFamily="34" charset="0"/>
              </a:rPr>
              <a:t>de 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área total construída</a:t>
            </a:r>
          </a:p>
          <a:p>
            <a:endParaRPr lang="pt-BR" sz="4000" dirty="0" smtClean="0">
              <a:latin typeface="Arial Black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06861" y="225867"/>
            <a:ext cx="243066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6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Ambiente de Negócios no município de São Paulo:</a:t>
            </a:r>
            <a:endParaRPr lang="pt-BR" sz="6000" dirty="0">
              <a:solidFill>
                <a:schemeClr val="bg1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67304" y="3741302"/>
            <a:ext cx="231316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Tx/>
              <a:buChar char="-"/>
            </a:pPr>
            <a:r>
              <a:rPr lang="pt-BR" sz="4000" b="1" dirty="0" smtClean="0">
                <a:latin typeface="Arial" pitchFamily="34" charset="0"/>
                <a:cs typeface="Arial" pitchFamily="34" charset="0"/>
              </a:rPr>
              <a:t> Coordenadorias </a:t>
            </a:r>
            <a:r>
              <a:rPr lang="pt-BR" sz="4000" b="1" dirty="0" smtClean="0">
                <a:latin typeface="Arial" pitchFamily="34" charset="0"/>
                <a:cs typeface="Arial" pitchFamily="34" charset="0"/>
              </a:rPr>
              <a:t>de Planejamento e Desenvolvimento Urbano </a:t>
            </a:r>
            <a:r>
              <a:rPr lang="pt-BR" sz="4000" b="1" dirty="0" smtClean="0">
                <a:latin typeface="Arial" pitchFamily="34" charset="0"/>
                <a:cs typeface="Arial" pitchFamily="34" charset="0"/>
              </a:rPr>
              <a:t>das </a:t>
            </a:r>
            <a:r>
              <a:rPr lang="pt-BR" sz="4000" b="1" dirty="0" smtClean="0">
                <a:latin typeface="Arial" pitchFamily="34" charset="0"/>
                <a:cs typeface="Arial" pitchFamily="34" charset="0"/>
              </a:rPr>
              <a:t>Prefeituras </a:t>
            </a:r>
            <a:r>
              <a:rPr lang="pt-BR" sz="4000" b="1" dirty="0" smtClean="0">
                <a:latin typeface="Arial" pitchFamily="34" charset="0"/>
                <a:cs typeface="Arial" pitchFamily="34" charset="0"/>
              </a:rPr>
              <a:t>Regionais;</a:t>
            </a:r>
          </a:p>
          <a:p>
            <a:pPr algn="l">
              <a:buFontTx/>
              <a:buChar char="-"/>
            </a:pPr>
            <a:r>
              <a:rPr lang="pt-BR" sz="4000" b="1" dirty="0" smtClean="0">
                <a:latin typeface="Arial" pitchFamily="34" charset="0"/>
                <a:cs typeface="Arial" pitchFamily="34" charset="0"/>
              </a:rPr>
              <a:t> Supervisão </a:t>
            </a:r>
            <a:r>
              <a:rPr lang="pt-BR" sz="4000" b="1" dirty="0" smtClean="0">
                <a:latin typeface="Arial" pitchFamily="34" charset="0"/>
                <a:cs typeface="Arial" pitchFamily="34" charset="0"/>
              </a:rPr>
              <a:t>Geral de Uso e Ocupação do Solo </a:t>
            </a:r>
            <a:r>
              <a:rPr lang="pt-BR" sz="4000" b="1" dirty="0" smtClean="0">
                <a:latin typeface="Arial" pitchFamily="34" charset="0"/>
                <a:cs typeface="Arial" pitchFamily="34" charset="0"/>
              </a:rPr>
              <a:t>– SMPR;</a:t>
            </a:r>
          </a:p>
          <a:p>
            <a:pPr algn="l"/>
            <a:endParaRPr lang="pt-BR" sz="4000" b="1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pt-BR" sz="4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424085" y="1232880"/>
            <a:ext cx="2422305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4500" dirty="0" smtClean="0">
                <a:solidFill>
                  <a:schemeClr val="bg1"/>
                </a:solidFill>
                <a:latin typeface="Arial Black" pitchFamily="34" charset="0"/>
              </a:rPr>
              <a:t>“Obtenç</a:t>
            </a:r>
            <a:r>
              <a:rPr lang="pt-BR" sz="4500" dirty="0" smtClean="0">
                <a:solidFill>
                  <a:schemeClr val="bg1"/>
                </a:solidFill>
                <a:latin typeface="Arial Black" pitchFamily="34" charset="0"/>
              </a:rPr>
              <a:t>ão de Alvarás de Construção”</a:t>
            </a:r>
            <a:endParaRPr lang="pt-BR" sz="45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814789" y="2867980"/>
            <a:ext cx="1754862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4500" b="1" dirty="0" smtClean="0">
                <a:latin typeface="Arial Black" pitchFamily="34" charset="0"/>
              </a:rPr>
              <a:t>Competências:</a:t>
            </a:r>
            <a:endParaRPr lang="pt-BR" sz="4500" b="1" dirty="0" smtClean="0">
              <a:latin typeface="Arial Black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67304" y="5576414"/>
            <a:ext cx="21920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u="sng" dirty="0" smtClean="0">
                <a:latin typeface="Arial" pitchFamily="34" charset="0"/>
                <a:cs typeface="Arial" pitchFamily="34" charset="0"/>
              </a:rPr>
              <a:t>Certificado de Conclusão</a:t>
            </a:r>
            <a:endParaRPr lang="pt-BR" sz="4000" u="sng" dirty="0" smtClean="0">
              <a:latin typeface="Arial" pitchFamily="34" charset="0"/>
              <a:cs typeface="Arial" pitchFamily="34" charset="0"/>
            </a:endParaRPr>
          </a:p>
          <a:p>
            <a:pPr algn="r"/>
            <a:endParaRPr lang="pt-BR" sz="4000" u="sng" dirty="0" smtClean="0"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31035" y="6899853"/>
            <a:ext cx="4667035" cy="5512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24177" y="5576414"/>
            <a:ext cx="4866661" cy="481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445458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   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pPr/>
              <a:t>3</a:t>
            </a:fld>
            <a:endParaRPr lang="pt-BR"/>
          </a:p>
        </p:txBody>
      </p:sp>
      <p:sp>
        <p:nvSpPr>
          <p:cNvPr id="5" name="Espaço Reservado para Número de Slide 3"/>
          <p:cNvSpPr txBox="1">
            <a:spLocks/>
          </p:cNvSpPr>
          <p:nvPr/>
        </p:nvSpPr>
        <p:spPr>
          <a:xfrm>
            <a:off x="23768606" y="12945247"/>
            <a:ext cx="102656" cy="47192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4384000" cy="2690998"/>
          </a:xfrm>
          <a:prstGeom prst="rect">
            <a:avLst/>
          </a:prstGeom>
        </p:spPr>
      </p:pic>
      <p:grpSp>
        <p:nvGrpSpPr>
          <p:cNvPr id="18" name="Grupo 17"/>
          <p:cNvGrpSpPr/>
          <p:nvPr/>
        </p:nvGrpSpPr>
        <p:grpSpPr>
          <a:xfrm>
            <a:off x="14327130" y="3412613"/>
            <a:ext cx="6912456" cy="9014144"/>
            <a:chOff x="1192007" y="1404367"/>
            <a:chExt cx="3223337" cy="5340368"/>
          </a:xfrm>
        </p:grpSpPr>
        <p:sp>
          <p:nvSpPr>
            <p:cNvPr id="19" name="Elipse 18"/>
            <p:cNvSpPr/>
            <p:nvPr/>
          </p:nvSpPr>
          <p:spPr>
            <a:xfrm>
              <a:off x="2034332" y="1404367"/>
              <a:ext cx="1512168" cy="72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2322364" y="1548383"/>
              <a:ext cx="1008112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chemeClr val="bg1"/>
                  </a:solidFill>
                </a:rPr>
                <a:t>SMPR</a:t>
              </a:r>
              <a:endParaRPr lang="pt-BR" dirty="0">
                <a:solidFill>
                  <a:schemeClr val="bg1"/>
                </a:solidFill>
              </a:endParaRPr>
            </a:p>
          </p:txBody>
        </p:sp>
        <p:sp>
          <p:nvSpPr>
            <p:cNvPr id="21" name="Retângulo 20"/>
            <p:cNvSpPr/>
            <p:nvPr/>
          </p:nvSpPr>
          <p:spPr>
            <a:xfrm>
              <a:off x="1746300" y="2340471"/>
              <a:ext cx="2088232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1890316" y="2412479"/>
              <a:ext cx="1800200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>
                  <a:solidFill>
                    <a:schemeClr val="bg1"/>
                  </a:solidFill>
                </a:rPr>
                <a:t>GABINETE</a:t>
              </a:r>
              <a:endParaRPr lang="pt-BR" dirty="0">
                <a:solidFill>
                  <a:schemeClr val="bg1"/>
                </a:solidFill>
              </a:endParaRPr>
            </a:p>
          </p:txBody>
        </p:sp>
        <p:sp>
          <p:nvSpPr>
            <p:cNvPr id="23" name="Retângulo 22"/>
            <p:cNvSpPr/>
            <p:nvPr/>
          </p:nvSpPr>
          <p:spPr>
            <a:xfrm>
              <a:off x="1746300" y="3132559"/>
              <a:ext cx="2088232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1890316" y="3204567"/>
              <a:ext cx="1800200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>
                  <a:solidFill>
                    <a:schemeClr val="bg1"/>
                  </a:solidFill>
                </a:rPr>
                <a:t>SGUOS</a:t>
              </a:r>
              <a:endParaRPr lang="pt-BR" dirty="0">
                <a:solidFill>
                  <a:schemeClr val="bg1"/>
                </a:solidFill>
              </a:endParaRPr>
            </a:p>
          </p:txBody>
        </p:sp>
        <p:sp>
          <p:nvSpPr>
            <p:cNvPr id="25" name="Retângulo 24"/>
            <p:cNvSpPr/>
            <p:nvPr/>
          </p:nvSpPr>
          <p:spPr>
            <a:xfrm>
              <a:off x="1746300" y="3924647"/>
              <a:ext cx="2088232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CaixaDeTexto 25"/>
            <p:cNvSpPr txBox="1"/>
            <p:nvPr/>
          </p:nvSpPr>
          <p:spPr>
            <a:xfrm>
              <a:off x="1890316" y="3996655"/>
              <a:ext cx="1800200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>
                  <a:solidFill>
                    <a:schemeClr val="bg1"/>
                  </a:solidFill>
                </a:rPr>
                <a:t>NAP SLC</a:t>
              </a:r>
              <a:endParaRPr lang="pt-BR" dirty="0">
                <a:solidFill>
                  <a:schemeClr val="bg1"/>
                </a:solidFill>
              </a:endParaRPr>
            </a:p>
          </p:txBody>
        </p:sp>
        <p:sp>
          <p:nvSpPr>
            <p:cNvPr id="27" name="Seta para baixo 26"/>
            <p:cNvSpPr/>
            <p:nvPr/>
          </p:nvSpPr>
          <p:spPr>
            <a:xfrm>
              <a:off x="2466380" y="4716735"/>
              <a:ext cx="792088" cy="792088"/>
            </a:xfrm>
            <a:prstGeom prst="down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Retângulo de cantos arredondados 27"/>
            <p:cNvSpPr/>
            <p:nvPr/>
          </p:nvSpPr>
          <p:spPr>
            <a:xfrm>
              <a:off x="1430597" y="5688843"/>
              <a:ext cx="2723411" cy="100811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CaixaDeTexto 28"/>
            <p:cNvSpPr txBox="1"/>
            <p:nvPr/>
          </p:nvSpPr>
          <p:spPr>
            <a:xfrm>
              <a:off x="1192007" y="5778332"/>
              <a:ext cx="3223337" cy="966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>
                  <a:solidFill>
                    <a:schemeClr val="bg1"/>
                  </a:solidFill>
                </a:rPr>
                <a:t>CERTIFICADO DE CONCLUSÃO</a:t>
              </a:r>
              <a:endParaRPr lang="pt-BR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2566218" y="3678086"/>
            <a:ext cx="8071635" cy="9024569"/>
            <a:chOff x="5251516" y="1404179"/>
            <a:chExt cx="3642038" cy="5463366"/>
          </a:xfrm>
        </p:grpSpPr>
        <p:sp>
          <p:nvSpPr>
            <p:cNvPr id="31" name="Elipse 30"/>
            <p:cNvSpPr/>
            <p:nvPr/>
          </p:nvSpPr>
          <p:spPr>
            <a:xfrm>
              <a:off x="6090531" y="1404179"/>
              <a:ext cx="1512168" cy="72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6354812" y="1534155"/>
              <a:ext cx="1008112" cy="489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>
                  <a:solidFill>
                    <a:schemeClr val="bg1"/>
                  </a:solidFill>
                </a:rPr>
                <a:t>PR</a:t>
              </a:r>
              <a:endParaRPr lang="pt-BR" dirty="0">
                <a:solidFill>
                  <a:schemeClr val="bg1"/>
                </a:solidFill>
              </a:endParaRPr>
            </a:p>
          </p:txBody>
        </p:sp>
        <p:sp>
          <p:nvSpPr>
            <p:cNvPr id="33" name="Retângulo 32"/>
            <p:cNvSpPr/>
            <p:nvPr/>
          </p:nvSpPr>
          <p:spPr>
            <a:xfrm>
              <a:off x="5850756" y="2268463"/>
              <a:ext cx="2088232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CaixaDeTexto 33"/>
            <p:cNvSpPr txBox="1"/>
            <p:nvPr/>
          </p:nvSpPr>
          <p:spPr>
            <a:xfrm>
              <a:off x="5994772" y="2340471"/>
              <a:ext cx="1800200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>
                  <a:solidFill>
                    <a:schemeClr val="bg1"/>
                  </a:solidFill>
                </a:rPr>
                <a:t>GABINETE</a:t>
              </a:r>
              <a:endParaRPr lang="pt-BR" dirty="0">
                <a:solidFill>
                  <a:schemeClr val="bg1"/>
                </a:solidFill>
              </a:endParaRPr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5850756" y="3060551"/>
              <a:ext cx="2088232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CaixaDeTexto 35"/>
            <p:cNvSpPr txBox="1"/>
            <p:nvPr/>
          </p:nvSpPr>
          <p:spPr>
            <a:xfrm>
              <a:off x="5994772" y="3132559"/>
              <a:ext cx="1800200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>
                  <a:solidFill>
                    <a:schemeClr val="bg1"/>
                  </a:solidFill>
                </a:rPr>
                <a:t>CPDU</a:t>
              </a:r>
              <a:endParaRPr lang="pt-BR" dirty="0">
                <a:solidFill>
                  <a:schemeClr val="bg1"/>
                </a:solidFill>
              </a:endParaRPr>
            </a:p>
          </p:txBody>
        </p:sp>
        <p:sp>
          <p:nvSpPr>
            <p:cNvPr id="37" name="Retângulo 36"/>
            <p:cNvSpPr/>
            <p:nvPr/>
          </p:nvSpPr>
          <p:spPr>
            <a:xfrm>
              <a:off x="5850756" y="3852639"/>
              <a:ext cx="2088232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CaixaDeTexto 37"/>
            <p:cNvSpPr txBox="1"/>
            <p:nvPr/>
          </p:nvSpPr>
          <p:spPr>
            <a:xfrm>
              <a:off x="5994772" y="3924647"/>
              <a:ext cx="1800200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>
                  <a:solidFill>
                    <a:schemeClr val="bg1"/>
                  </a:solidFill>
                </a:rPr>
                <a:t>SUSL</a:t>
              </a:r>
              <a:endParaRPr lang="pt-BR" dirty="0">
                <a:solidFill>
                  <a:schemeClr val="bg1"/>
                </a:solidFill>
              </a:endParaRPr>
            </a:p>
          </p:txBody>
        </p:sp>
        <p:sp>
          <p:nvSpPr>
            <p:cNvPr id="39" name="Retângulo 38"/>
            <p:cNvSpPr/>
            <p:nvPr/>
          </p:nvSpPr>
          <p:spPr>
            <a:xfrm>
              <a:off x="5346700" y="4644727"/>
              <a:ext cx="151216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" name="CaixaDeTexto 39"/>
            <p:cNvSpPr txBox="1"/>
            <p:nvPr/>
          </p:nvSpPr>
          <p:spPr>
            <a:xfrm>
              <a:off x="5359115" y="4702507"/>
              <a:ext cx="1427745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>
                  <a:solidFill>
                    <a:schemeClr val="bg1"/>
                  </a:solidFill>
                </a:rPr>
                <a:t>APROV</a:t>
              </a:r>
              <a:endParaRPr lang="pt-BR" dirty="0">
                <a:solidFill>
                  <a:schemeClr val="bg1"/>
                </a:solidFill>
              </a:endParaRPr>
            </a:p>
          </p:txBody>
        </p:sp>
        <p:sp>
          <p:nvSpPr>
            <p:cNvPr id="41" name="Retângulo 40"/>
            <p:cNvSpPr/>
            <p:nvPr/>
          </p:nvSpPr>
          <p:spPr>
            <a:xfrm>
              <a:off x="7146900" y="4644727"/>
              <a:ext cx="1512168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CaixaDeTexto 41"/>
            <p:cNvSpPr txBox="1"/>
            <p:nvPr/>
          </p:nvSpPr>
          <p:spPr>
            <a:xfrm>
              <a:off x="7159315" y="4702507"/>
              <a:ext cx="1427745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>
                  <a:solidFill>
                    <a:schemeClr val="bg1"/>
                  </a:solidFill>
                </a:rPr>
                <a:t>LIC</a:t>
              </a:r>
              <a:endParaRPr lang="pt-BR" dirty="0">
                <a:solidFill>
                  <a:schemeClr val="bg1"/>
                </a:solidFill>
              </a:endParaRPr>
            </a:p>
          </p:txBody>
        </p:sp>
        <p:sp>
          <p:nvSpPr>
            <p:cNvPr id="43" name="Seta para baixo 42"/>
            <p:cNvSpPr/>
            <p:nvPr/>
          </p:nvSpPr>
          <p:spPr>
            <a:xfrm>
              <a:off x="5922764" y="5292799"/>
              <a:ext cx="504056" cy="504056"/>
            </a:xfrm>
            <a:prstGeom prst="down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4" name="Seta para baixo 43"/>
            <p:cNvSpPr/>
            <p:nvPr/>
          </p:nvSpPr>
          <p:spPr>
            <a:xfrm>
              <a:off x="7650956" y="5292799"/>
              <a:ext cx="504056" cy="504056"/>
            </a:xfrm>
            <a:prstGeom prst="down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45" name="Grupo 44"/>
            <p:cNvGrpSpPr/>
            <p:nvPr/>
          </p:nvGrpSpPr>
          <p:grpSpPr>
            <a:xfrm>
              <a:off x="5251516" y="5940873"/>
              <a:ext cx="1678026" cy="926672"/>
              <a:chOff x="6584039" y="5494428"/>
              <a:chExt cx="2433139" cy="1297341"/>
            </a:xfrm>
          </p:grpSpPr>
          <p:sp>
            <p:nvSpPr>
              <p:cNvPr id="49" name="Retângulo de cantos arredondados 48"/>
              <p:cNvSpPr/>
              <p:nvPr/>
            </p:nvSpPr>
            <p:spPr>
              <a:xfrm>
                <a:off x="6584039" y="5494428"/>
                <a:ext cx="2433139" cy="129734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0" name="CaixaDeTexto 49"/>
              <p:cNvSpPr txBox="1"/>
              <p:nvPr/>
            </p:nvSpPr>
            <p:spPr>
              <a:xfrm>
                <a:off x="6755397" y="5791899"/>
                <a:ext cx="2088232" cy="685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 smtClean="0">
                    <a:solidFill>
                      <a:schemeClr val="bg1"/>
                    </a:solidFill>
                  </a:rPr>
                  <a:t>ALVARÁS</a:t>
                </a:r>
                <a:endParaRPr lang="pt-BR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6" name="Grupo 45"/>
            <p:cNvGrpSpPr/>
            <p:nvPr/>
          </p:nvGrpSpPr>
          <p:grpSpPr>
            <a:xfrm>
              <a:off x="7146900" y="5940871"/>
              <a:ext cx="1746654" cy="926671"/>
              <a:chOff x="6930876" y="5494421"/>
              <a:chExt cx="2532648" cy="1297341"/>
            </a:xfrm>
          </p:grpSpPr>
          <p:sp>
            <p:nvSpPr>
              <p:cNvPr id="47" name="Retângulo de cantos arredondados 46"/>
              <p:cNvSpPr/>
              <p:nvPr/>
            </p:nvSpPr>
            <p:spPr>
              <a:xfrm>
                <a:off x="6930876" y="5494423"/>
                <a:ext cx="2532648" cy="129733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8" name="CaixaDeTexto 47"/>
              <p:cNvSpPr txBox="1"/>
              <p:nvPr/>
            </p:nvSpPr>
            <p:spPr>
              <a:xfrm>
                <a:off x="6930876" y="5494421"/>
                <a:ext cx="2532648" cy="1297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 smtClean="0">
                    <a:solidFill>
                      <a:schemeClr val="bg1"/>
                    </a:solidFill>
                  </a:rPr>
                  <a:t>CERT. DE CONCLUSÃO</a:t>
                </a:r>
                <a:endParaRPr lang="pt-BR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51" name="Retângulo 50"/>
          <p:cNvSpPr/>
          <p:nvPr/>
        </p:nvSpPr>
        <p:spPr>
          <a:xfrm>
            <a:off x="106861" y="225867"/>
            <a:ext cx="243066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6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Ambiente de Negócios no município de São Paulo:</a:t>
            </a:r>
            <a:endParaRPr lang="pt-BR" sz="6000" dirty="0">
              <a:solidFill>
                <a:schemeClr val="bg1"/>
              </a:solidFill>
            </a:endParaRPr>
          </a:p>
        </p:txBody>
      </p:sp>
      <p:sp>
        <p:nvSpPr>
          <p:cNvPr id="53" name="Retângulo 52"/>
          <p:cNvSpPr/>
          <p:nvPr/>
        </p:nvSpPr>
        <p:spPr>
          <a:xfrm>
            <a:off x="-424085" y="1232880"/>
            <a:ext cx="2422305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4500" dirty="0" smtClean="0">
                <a:solidFill>
                  <a:schemeClr val="bg1"/>
                </a:solidFill>
                <a:latin typeface="Arial Black" pitchFamily="34" charset="0"/>
              </a:rPr>
              <a:t>“Obtenç</a:t>
            </a:r>
            <a:r>
              <a:rPr lang="pt-BR" sz="4500" dirty="0" smtClean="0">
                <a:solidFill>
                  <a:schemeClr val="bg1"/>
                </a:solidFill>
                <a:latin typeface="Arial Black" pitchFamily="34" charset="0"/>
              </a:rPr>
              <a:t>ão de Alvarás de Construção”</a:t>
            </a:r>
            <a:endParaRPr lang="pt-BR" sz="45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4" name="CaixaDeTexto 53"/>
          <p:cNvSpPr txBox="1"/>
          <p:nvPr/>
        </p:nvSpPr>
        <p:spPr>
          <a:xfrm>
            <a:off x="324467" y="2568789"/>
            <a:ext cx="2438399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4500" b="1" dirty="0" smtClean="0">
                <a:latin typeface="Arial Black" pitchFamily="34" charset="0"/>
              </a:rPr>
              <a:t>Organograma:</a:t>
            </a:r>
            <a:endParaRPr lang="pt-BR" sz="4500" b="1" dirty="0" smtClean="0">
              <a:latin typeface="Arial Black" pitchFamily="34" charset="0"/>
            </a:endParaRPr>
          </a:p>
        </p:txBody>
      </p:sp>
      <p:sp>
        <p:nvSpPr>
          <p:cNvPr id="55" name="Seta para cima e para baixo 54"/>
          <p:cNvSpPr/>
          <p:nvPr/>
        </p:nvSpPr>
        <p:spPr>
          <a:xfrm rot="5400000">
            <a:off x="11671142" y="4994988"/>
            <a:ext cx="1622695" cy="3689277"/>
          </a:xfrm>
          <a:prstGeom prst="upDownArrow">
            <a:avLst>
              <a:gd name="adj1" fmla="val 31196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265089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   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pPr/>
              <a:t>4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4384000" cy="2690998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1619" y="3540979"/>
            <a:ext cx="8440489" cy="7229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45849" y="4658170"/>
            <a:ext cx="10827631" cy="5285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106861" y="225867"/>
            <a:ext cx="243066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6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Sistema de Licenciamento de Construções  (SLC)</a:t>
            </a:r>
            <a:endParaRPr lang="pt-BR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80160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   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2"/>
          </p:nvPr>
        </p:nvSpPr>
        <p:spPr>
          <a:xfrm>
            <a:off x="23871262" y="13153406"/>
            <a:ext cx="453332" cy="469901"/>
          </a:xfrm>
        </p:spPr>
        <p:txBody>
          <a:bodyPr/>
          <a:lstStyle/>
          <a:p>
            <a:fld id="{86CB4B4D-7CA3-9044-876B-883B54F8677D}" type="slidenum">
              <a:rPr lang="pt-BR" smtClean="0"/>
              <a:pPr/>
              <a:t>5</a:t>
            </a:fld>
            <a:endParaRPr lang="pt-BR"/>
          </a:p>
        </p:txBody>
      </p:sp>
      <p:sp>
        <p:nvSpPr>
          <p:cNvPr id="5" name="Espaço Reservado para Número de Slide 3"/>
          <p:cNvSpPr txBox="1">
            <a:spLocks/>
          </p:cNvSpPr>
          <p:nvPr/>
        </p:nvSpPr>
        <p:spPr>
          <a:xfrm>
            <a:off x="23768606" y="12945247"/>
            <a:ext cx="102656" cy="47192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4384000" cy="2690998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1942" t="22180" r="24127" b="15077"/>
          <a:stretch>
            <a:fillRect/>
          </a:stretch>
        </p:blipFill>
        <p:spPr bwMode="auto">
          <a:xfrm>
            <a:off x="1327355" y="2656632"/>
            <a:ext cx="22268289" cy="1067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106861" y="225867"/>
            <a:ext cx="243066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6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Fluxo do Sistema Eletrônico (SLC) – </a:t>
            </a:r>
            <a:r>
              <a:rPr lang="pt-BR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Aprovação de projetos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39001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   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pPr/>
              <a:t>6</a:t>
            </a:fld>
            <a:endParaRPr lang="pt-BR"/>
          </a:p>
        </p:txBody>
      </p:sp>
      <p:sp>
        <p:nvSpPr>
          <p:cNvPr id="5" name="Espaço Reservado para Número de Slide 3"/>
          <p:cNvSpPr txBox="1">
            <a:spLocks/>
          </p:cNvSpPr>
          <p:nvPr/>
        </p:nvSpPr>
        <p:spPr>
          <a:xfrm>
            <a:off x="23768606" y="12945247"/>
            <a:ext cx="102656" cy="47192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4384000" cy="2690998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1069790" y="3058904"/>
            <a:ext cx="22287502" cy="9650367"/>
            <a:chOff x="499179" y="1908423"/>
            <a:chExt cx="10041632" cy="4752528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942" t="21282" r="25239" b="17688"/>
            <a:stretch>
              <a:fillRect/>
            </a:stretch>
          </p:blipFill>
          <p:spPr bwMode="auto">
            <a:xfrm>
              <a:off x="499179" y="1908423"/>
              <a:ext cx="10041632" cy="4752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tângulo 11"/>
            <p:cNvSpPr/>
            <p:nvPr/>
          </p:nvSpPr>
          <p:spPr>
            <a:xfrm>
              <a:off x="5850756" y="4068663"/>
              <a:ext cx="792088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FF0000"/>
                </a:solidFill>
              </a:endParaRPr>
            </a:p>
          </p:txBody>
        </p:sp>
      </p:grpSp>
      <p:sp>
        <p:nvSpPr>
          <p:cNvPr id="15" name="Retângulo 14"/>
          <p:cNvSpPr/>
          <p:nvPr/>
        </p:nvSpPr>
        <p:spPr>
          <a:xfrm>
            <a:off x="106861" y="225867"/>
            <a:ext cx="243066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6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Fluxo do Sistema Eletrônico (SLC) – </a:t>
            </a:r>
            <a:r>
              <a:rPr lang="pt-BR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Certificado de Conclusão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4297025" y="7445434"/>
            <a:ext cx="1233488" cy="2924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139001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   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pPr/>
              <a:t>7</a:t>
            </a:fld>
            <a:endParaRPr lang="pt-BR"/>
          </a:p>
        </p:txBody>
      </p:sp>
      <p:sp>
        <p:nvSpPr>
          <p:cNvPr id="5" name="Espaço Reservado para Número de Slide 3"/>
          <p:cNvSpPr txBox="1">
            <a:spLocks/>
          </p:cNvSpPr>
          <p:nvPr/>
        </p:nvSpPr>
        <p:spPr>
          <a:xfrm>
            <a:off x="23768606" y="12945247"/>
            <a:ext cx="102656" cy="47192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4384000" cy="2690998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09760" y="8777721"/>
            <a:ext cx="6508065" cy="3414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ângulo de cantos arredondados 9"/>
          <p:cNvSpPr/>
          <p:nvPr/>
        </p:nvSpPr>
        <p:spPr>
          <a:xfrm>
            <a:off x="887326" y="3146116"/>
            <a:ext cx="12063687" cy="142588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Processo de aprovação mais rápido e eficiente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887326" y="4857750"/>
            <a:ext cx="12063687" cy="145559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Entrada única para todos os pedidos de alvará de construção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831528" y="6637188"/>
            <a:ext cx="12119485" cy="125552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Processo simplificado e informatizado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831528" y="8400363"/>
            <a:ext cx="12119485" cy="152799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Padronização de procedimentos (</a:t>
            </a:r>
            <a:r>
              <a:rPr lang="pt-BR" b="1" dirty="0" err="1" smtClean="0">
                <a:solidFill>
                  <a:schemeClr val="tx1"/>
                </a:solidFill>
              </a:rPr>
              <a:t>check-list</a:t>
            </a:r>
            <a:r>
              <a:rPr lang="pt-BR" b="1" dirty="0" smtClean="0">
                <a:solidFill>
                  <a:schemeClr val="tx1"/>
                </a:solidFill>
              </a:rPr>
              <a:t>)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831528" y="10435176"/>
            <a:ext cx="12119485" cy="175687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Melhoria da qualidade do serviço prestado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106861" y="225867"/>
            <a:ext cx="243066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6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Principais avanços e melhorias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13717658" y="3158064"/>
            <a:ext cx="10153604" cy="312670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Percepção da necessidade de revisão da legislação: Planta de Massa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13717658" y="6465740"/>
            <a:ext cx="10153604" cy="193462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Fiscalização: acesso imediato ao que foi aprovado 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50251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   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pPr/>
              <a:t>8</a:t>
            </a:fld>
            <a:endParaRPr lang="pt-BR"/>
          </a:p>
        </p:txBody>
      </p:sp>
      <p:sp>
        <p:nvSpPr>
          <p:cNvPr id="5" name="Espaço Reservado para Número de Slide 3"/>
          <p:cNvSpPr txBox="1">
            <a:spLocks/>
          </p:cNvSpPr>
          <p:nvPr/>
        </p:nvSpPr>
        <p:spPr>
          <a:xfrm>
            <a:off x="23768606" y="12945247"/>
            <a:ext cx="102656" cy="47192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4384000" cy="2690998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6726893" y="3663638"/>
            <a:ext cx="8841982" cy="610379"/>
          </a:xfrm>
          <a:prstGeom prst="rect">
            <a:avLst/>
          </a:prstGeom>
          <a:noFill/>
        </p:spPr>
        <p:txBody>
          <a:bodyPr wrap="square" lIns="116798" tIns="58398" rIns="116798" bIns="58398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DESAFIOS E POTENCIALIDADES</a:t>
            </a:r>
            <a:endParaRPr lang="pt-BR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1232872" y="4274017"/>
            <a:ext cx="12235644" cy="132945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Informatização integral dos processos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1232872" y="5784799"/>
            <a:ext cx="12235644" cy="179784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Acompanhamento da legislação e ajustes constantes de sistema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1232872" y="7801476"/>
            <a:ext cx="21568918" cy="435232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Regulamentação de dispositivos previstos no novo marco legal: Leis Municipais 16.402/16 e </a:t>
            </a:r>
            <a:r>
              <a:rPr lang="pt-BR" b="1" dirty="0" smtClean="0">
                <a:solidFill>
                  <a:schemeClr val="tx1"/>
                </a:solidFill>
              </a:rPr>
              <a:t>16.642/17. Por </a:t>
            </a:r>
            <a:r>
              <a:rPr lang="pt-BR" b="1" dirty="0" smtClean="0">
                <a:solidFill>
                  <a:schemeClr val="tx1"/>
                </a:solidFill>
              </a:rPr>
              <a:t>exemplo, art. 136 da Lei 16.402/16, </a:t>
            </a:r>
            <a:r>
              <a:rPr lang="pt-BR" b="1" dirty="0" smtClean="0">
                <a:solidFill>
                  <a:schemeClr val="tx1"/>
                </a:solidFill>
              </a:rPr>
              <a:t>§ </a:t>
            </a:r>
            <a:r>
              <a:rPr lang="pt-BR" b="1" dirty="0" smtClean="0">
                <a:solidFill>
                  <a:schemeClr val="tx1"/>
                </a:solidFill>
              </a:rPr>
              <a:t>6º</a:t>
            </a:r>
            <a:r>
              <a:rPr lang="pt-BR" sz="4000" b="1" dirty="0" smtClean="0">
                <a:solidFill>
                  <a:schemeClr val="tx1"/>
                </a:solidFill>
              </a:rPr>
              <a:t>: </a:t>
            </a:r>
            <a:endParaRPr lang="pt-BR" sz="4000" b="1" dirty="0" smtClean="0">
              <a:solidFill>
                <a:schemeClr val="tx1"/>
              </a:solidFill>
            </a:endParaRPr>
          </a:p>
          <a:p>
            <a:pPr algn="ctr"/>
            <a:r>
              <a:rPr lang="pt-BR" sz="4000" b="1" i="1" dirty="0" smtClean="0">
                <a:solidFill>
                  <a:schemeClr val="tx1"/>
                </a:solidFill>
              </a:rPr>
              <a:t>“</a:t>
            </a:r>
            <a:r>
              <a:rPr lang="pt-BR" sz="4000" i="1" dirty="0" smtClean="0">
                <a:solidFill>
                  <a:schemeClr val="tx1"/>
                </a:solidFill>
              </a:rPr>
              <a:t>A </a:t>
            </a:r>
            <a:r>
              <a:rPr lang="pt-BR" sz="4000" i="1" dirty="0" smtClean="0">
                <a:solidFill>
                  <a:schemeClr val="tx1"/>
                </a:solidFill>
              </a:rPr>
              <a:t>licença de funcionamento poderá ser expedida concomitantemente à emissão de certificado de conclusão ou documento equivalente </a:t>
            </a:r>
            <a:r>
              <a:rPr lang="pt-BR" sz="4000" i="1" u="sng" dirty="0" smtClean="0">
                <a:solidFill>
                  <a:schemeClr val="tx1"/>
                </a:solidFill>
              </a:rPr>
              <a:t>para as atividades a serem elencadas por ato do Executivo</a:t>
            </a:r>
            <a:r>
              <a:rPr lang="pt-BR" sz="4000" i="1" dirty="0" smtClean="0">
                <a:solidFill>
                  <a:schemeClr val="tx1"/>
                </a:solidFill>
              </a:rPr>
              <a:t>, quando a atividade licenciada corresponder àquela declarada na respectiva aprovação ou regularização da edificação</a:t>
            </a:r>
            <a:r>
              <a:rPr lang="pt-BR" sz="4000" b="1" i="1" dirty="0" smtClean="0">
                <a:solidFill>
                  <a:schemeClr val="tx1"/>
                </a:solidFill>
              </a:rPr>
              <a:t>.”</a:t>
            </a:r>
            <a:endParaRPr lang="pt-BR" sz="4000" b="1" i="1" dirty="0">
              <a:solidFill>
                <a:schemeClr val="tx1"/>
              </a:solidFill>
            </a:endParaRPr>
          </a:p>
        </p:txBody>
      </p:sp>
      <p:pic>
        <p:nvPicPr>
          <p:cNvPr id="14" name="Picture 3" descr="C:\Program Files\Microsoft Office\MEDIA\CAGCAT10\j019581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19834" y="2801686"/>
            <a:ext cx="4230159" cy="4352328"/>
          </a:xfrm>
          <a:prstGeom prst="rect">
            <a:avLst/>
          </a:prstGeom>
          <a:noFill/>
        </p:spPr>
      </p:pic>
      <p:sp>
        <p:nvSpPr>
          <p:cNvPr id="16" name="Retângulo 15"/>
          <p:cNvSpPr/>
          <p:nvPr/>
        </p:nvSpPr>
        <p:spPr>
          <a:xfrm>
            <a:off x="106861" y="225867"/>
            <a:ext cx="243066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6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Desafios e potencialidades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1232872" y="2801686"/>
            <a:ext cx="12235644" cy="132945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Redução do estoque de processos físicos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50251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1362</TotalTime>
  <Words>323</Words>
  <Application>Microsoft Office PowerPoint</Application>
  <PresentationFormat>Personalizar</PresentationFormat>
  <Paragraphs>65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Tema do Office</vt:lpstr>
      <vt:lpstr>Slide 1</vt:lpstr>
      <vt:lpstr> </vt:lpstr>
      <vt:lpstr>    </vt:lpstr>
      <vt:lpstr>    </vt:lpstr>
      <vt:lpstr>    </vt:lpstr>
      <vt:lpstr>    </vt:lpstr>
      <vt:lpstr>    </vt:lpstr>
      <vt:lpstr>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Fernando de Andrade Franco Malagrino</dc:creator>
  <cp:lastModifiedBy>Marília</cp:lastModifiedBy>
  <cp:revision>67</cp:revision>
  <dcterms:modified xsi:type="dcterms:W3CDTF">2017-10-18T23:51:33Z</dcterms:modified>
</cp:coreProperties>
</file>