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799" r:id="rId2"/>
    <p:sldId id="800" r:id="rId3"/>
    <p:sldId id="803" r:id="rId4"/>
    <p:sldId id="806" r:id="rId5"/>
    <p:sldId id="828" r:id="rId6"/>
    <p:sldId id="846" r:id="rId7"/>
    <p:sldId id="873" r:id="rId8"/>
    <p:sldId id="399" r:id="rId9"/>
    <p:sldId id="843" r:id="rId10"/>
    <p:sldId id="454" r:id="rId11"/>
    <p:sldId id="453" r:id="rId12"/>
    <p:sldId id="844" r:id="rId13"/>
    <p:sldId id="408" r:id="rId14"/>
    <p:sldId id="407" r:id="rId15"/>
    <p:sldId id="877" r:id="rId16"/>
    <p:sldId id="837" r:id="rId17"/>
    <p:sldId id="836" r:id="rId18"/>
    <p:sldId id="838" r:id="rId19"/>
    <p:sldId id="875" r:id="rId20"/>
    <p:sldId id="876" r:id="rId21"/>
    <p:sldId id="455" r:id="rId22"/>
    <p:sldId id="874" r:id="rId23"/>
    <p:sldId id="745" r:id="rId24"/>
    <p:sldId id="521" r:id="rId25"/>
    <p:sldId id="841" r:id="rId26"/>
    <p:sldId id="842" r:id="rId27"/>
    <p:sldId id="809" r:id="rId28"/>
  </p:sldIdLst>
  <p:sldSz cx="12192000" cy="6858000"/>
  <p:notesSz cx="6797675" cy="9926638"/>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los Eduardo de Jesus" initials="CEdJ" lastIdx="14" clrIdx="0">
    <p:extLst/>
  </p:cmAuthor>
  <p:cmAuthor id="2" name="Juliana Guimaraes de Abreu" initials="JGdA" lastIdx="1" clrIdx="1">
    <p:extLst/>
  </p:cmAuthor>
  <p:cmAuthor id="3" name="PR" initials="P" lastIdx="1" clrIdx="2"/>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95501" autoAdjust="0"/>
  </p:normalViewPr>
  <p:slideViewPr>
    <p:cSldViewPr snapToGrid="0">
      <p:cViewPr varScale="1">
        <p:scale>
          <a:sx n="88" d="100"/>
          <a:sy n="88" d="100"/>
        </p:scale>
        <p:origin x="654" y="66"/>
      </p:cViewPr>
      <p:guideLst>
        <p:guide orient="horz" pos="2160"/>
        <p:guide pos="3840"/>
      </p:guideLst>
    </p:cSldViewPr>
  </p:slideViewPr>
  <p:outlineViewPr>
    <p:cViewPr>
      <p:scale>
        <a:sx n="33" d="100"/>
        <a:sy n="33" d="100"/>
      </p:scale>
      <p:origin x="0" y="-5802"/>
    </p:cViewPr>
  </p:outlineViewPr>
  <p:notesTextViewPr>
    <p:cViewPr>
      <p:scale>
        <a:sx n="1" d="1"/>
        <a:sy n="1" d="1"/>
      </p:scale>
      <p:origin x="0" y="0"/>
    </p:cViewPr>
  </p:notesTextViewPr>
  <p:sorterViewPr>
    <p:cViewPr>
      <p:scale>
        <a:sx n="100" d="100"/>
        <a:sy n="100" d="100"/>
      </p:scale>
      <p:origin x="0" y="-18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astelo\smpe\0%20-%20SEMPE\08%20-%20BMS\04%20-%20DEMANDAS%20E%20APRESENTA&#199;&#213;ES%20BMS\F&#243;rum%20Doing%20Business%20-%20Melhoria%20do%20Ambiente%20de%20Neg&#243;cios%20FEV%202017\Rascunhos.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390A-4041-9A64-D566479F486C}"/>
              </c:ext>
            </c:extLst>
          </c:dPt>
          <c:dPt>
            <c:idx val="1"/>
            <c:bubble3D val="0"/>
            <c:spPr>
              <a:solidFill>
                <a:schemeClr val="accent6"/>
              </a:solidFill>
              <a:ln w="19050">
                <a:solidFill>
                  <a:schemeClr val="lt1"/>
                </a:solidFill>
              </a:ln>
              <a:effectLst/>
            </c:spPr>
            <c:extLst xmlns:c16r2="http://schemas.microsoft.com/office/drawing/2015/06/chart">
              <c:ext xmlns:c16="http://schemas.microsoft.com/office/drawing/2014/chart" uri="{C3380CC4-5D6E-409C-BE32-E72D297353CC}">
                <c16:uniqueId val="{00000003-390A-4041-9A64-D566479F486C}"/>
              </c:ext>
            </c:extLst>
          </c:dPt>
          <c:dPt>
            <c:idx val="2"/>
            <c:bubble3D val="0"/>
            <c:spPr>
              <a:solidFill>
                <a:srgbClr val="FF0000"/>
              </a:solidFill>
              <a:ln w="19050">
                <a:solidFill>
                  <a:schemeClr val="lt1"/>
                </a:solidFill>
              </a:ln>
              <a:effectLst/>
            </c:spPr>
            <c:extLst xmlns:c16r2="http://schemas.microsoft.com/office/drawing/2015/06/chart">
              <c:ext xmlns:c16="http://schemas.microsoft.com/office/drawing/2014/chart" uri="{C3380CC4-5D6E-409C-BE32-E72D297353CC}">
                <c16:uniqueId val="{00000005-390A-4041-9A64-D566479F486C}"/>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390A-4041-9A64-D566479F486C}"/>
              </c:ext>
            </c:extLst>
          </c:dPt>
          <c:dLbls>
            <c:dLbl>
              <c:idx val="0"/>
              <c:layout>
                <c:manualLayout>
                  <c:x val="-0.15014577060536582"/>
                  <c:y val="0.16792877350497928"/>
                </c:manualLayout>
              </c:layout>
              <c:spPr>
                <a:noFill/>
                <a:ln>
                  <a:solidFill>
                    <a:sysClr val="windowText" lastClr="000000">
                      <a:lumMod val="25000"/>
                      <a:lumOff val="75000"/>
                    </a:sysClr>
                  </a:solidFill>
                </a:ln>
                <a:effectLst>
                  <a:softEdge rad="12700"/>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pt-BR"/>
                </a:p>
              </c:txPr>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1-390A-4041-9A64-D566479F486C}"/>
                </c:ext>
                <c:ext xmlns:c15="http://schemas.microsoft.com/office/drawing/2012/chart" uri="{CE6537A1-D6FC-4f65-9D91-7224C49458BB}">
                  <c15:spPr xmlns:c15="http://schemas.microsoft.com/office/drawing/2012/chart">
                    <a:prstGeom prst="wedgeRectCallout">
                      <a:avLst/>
                    </a:prstGeom>
                    <a:noFill/>
                    <a:ln>
                      <a:noFill/>
                    </a:ln>
                  </c15:spPr>
                  <c15:layout/>
                </c:ext>
              </c:extLst>
            </c:dLbl>
            <c:dLbl>
              <c:idx val="1"/>
              <c:layout>
                <c:manualLayout>
                  <c:x val="-0.10412955302845428"/>
                  <c:y val="-0.18150852259931249"/>
                </c:manualLayout>
              </c:layout>
              <c:spPr>
                <a:noFill/>
                <a:ln>
                  <a:solidFill>
                    <a:sysClr val="windowText" lastClr="000000">
                      <a:lumMod val="25000"/>
                      <a:lumOff val="75000"/>
                    </a:sysClr>
                  </a:solidFill>
                </a:ln>
                <a:effectLst>
                  <a:softEdge rad="12700"/>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pt-BR"/>
                </a:p>
              </c:txPr>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3-390A-4041-9A64-D566479F486C}"/>
                </c:ext>
                <c:ext xmlns:c15="http://schemas.microsoft.com/office/drawing/2012/chart" uri="{CE6537A1-D6FC-4f65-9D91-7224C49458BB}">
                  <c15:spPr xmlns:c15="http://schemas.microsoft.com/office/drawing/2012/chart">
                    <a:prstGeom prst="wedgeRectCallout">
                      <a:avLst/>
                    </a:prstGeom>
                    <a:noFill/>
                    <a:ln>
                      <a:noFill/>
                    </a:ln>
                  </c15:spPr>
                  <c15:layout/>
                </c:ext>
              </c:extLst>
            </c:dLbl>
            <c:dLbl>
              <c:idx val="2"/>
              <c:layout>
                <c:manualLayout>
                  <c:x val="9.8548720532458806E-2"/>
                  <c:y val="-0.1808867278237612"/>
                </c:manualLayout>
              </c:layout>
              <c:spPr>
                <a:noFill/>
                <a:ln>
                  <a:solidFill>
                    <a:sysClr val="windowText" lastClr="000000">
                      <a:lumMod val="25000"/>
                      <a:lumOff val="75000"/>
                    </a:sysClr>
                  </a:solidFill>
                </a:ln>
                <a:effectLst>
                  <a:softEdge rad="12700"/>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pt-BR"/>
                </a:p>
              </c:txPr>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5-390A-4041-9A64-D566479F486C}"/>
                </c:ext>
                <c:ext xmlns:c15="http://schemas.microsoft.com/office/drawing/2012/chart" uri="{CE6537A1-D6FC-4f65-9D91-7224C49458BB}">
                  <c15:spPr xmlns:c15="http://schemas.microsoft.com/office/drawing/2012/chart">
                    <a:prstGeom prst="wedgeRectCallout">
                      <a:avLst/>
                    </a:prstGeom>
                    <a:noFill/>
                    <a:ln>
                      <a:noFill/>
                    </a:ln>
                  </c15:spPr>
                  <c15:layout/>
                </c:ext>
              </c:extLst>
            </c:dLbl>
            <c:dLbl>
              <c:idx val="3"/>
              <c:layout>
                <c:manualLayout>
                  <c:x val="0.16849001404047784"/>
                  <c:y val="0.20902127915132204"/>
                </c:manualLayout>
              </c:layout>
              <c:tx>
                <c:rich>
                  <a:bodyPr rot="0" spcFirstLastPara="1" vertOverflow="clip" horzOverflow="clip" vert="horz" wrap="square" lIns="38100" tIns="19050" rIns="38100" bIns="19050" anchor="ctr" anchorCtr="1">
                    <a:noAutofit/>
                  </a:bodyPr>
                  <a:lstStyle/>
                  <a:p>
                    <a:pPr>
                      <a:defRPr sz="1400" b="1" i="0" u="none" strike="noStrike" kern="1200" baseline="0">
                        <a:solidFill>
                          <a:schemeClr val="tx1"/>
                        </a:solidFill>
                        <a:latin typeface="+mn-lt"/>
                        <a:ea typeface="+mn-ea"/>
                        <a:cs typeface="+mn-cs"/>
                      </a:defRPr>
                    </a:pPr>
                    <a:r>
                      <a:rPr lang="en-US" baseline="0" dirty="0"/>
                      <a:t>Qualidade da Construção
</a:t>
                    </a:r>
                    <a:fld id="{FBA90ADB-005E-4045-983D-DF638CA2667E}" type="PERCENTAGE">
                      <a:rPr lang="en-US" baseline="0"/>
                      <a:pPr>
                        <a:defRPr sz="1400" b="1">
                          <a:solidFill>
                            <a:schemeClr val="tx1"/>
                          </a:solidFill>
                        </a:defRPr>
                      </a:pPr>
                      <a:t>[PORCENTAGEM]</a:t>
                    </a:fld>
                    <a:endParaRPr lang="en-US" baseline="0" dirty="0"/>
                  </a:p>
                </c:rich>
              </c:tx>
              <c:spPr>
                <a:noFill/>
                <a:ln>
                  <a:solidFill>
                    <a:sysClr val="windowText" lastClr="000000">
                      <a:lumMod val="25000"/>
                      <a:lumOff val="75000"/>
                    </a:sysClr>
                  </a:solidFill>
                </a:ln>
                <a:effectLst>
                  <a:softEdge rad="12700"/>
                </a:effectLst>
              </c:spPr>
              <c:txPr>
                <a:bodyPr rot="0" spcFirstLastPara="1" vertOverflow="clip" horzOverflow="clip" vert="horz" wrap="square" lIns="38100" tIns="19050" rIns="38100" bIns="19050" anchor="ctr" anchorCtr="1">
                  <a:noAutofit/>
                </a:bodyPr>
                <a:lstStyle/>
                <a:p>
                  <a:pPr>
                    <a:defRPr sz="1400" b="1" i="0" u="none" strike="noStrike" kern="1200" baseline="0">
                      <a:solidFill>
                        <a:schemeClr val="tx1"/>
                      </a:solidFill>
                      <a:latin typeface="+mn-lt"/>
                      <a:ea typeface="+mn-ea"/>
                      <a:cs typeface="+mn-cs"/>
                    </a:defRPr>
                  </a:pPr>
                  <a:endParaRPr lang="pt-BR"/>
                </a:p>
              </c:txPr>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7-390A-4041-9A64-D566479F486C}"/>
                </c:ext>
                <c:ext xmlns:c15="http://schemas.microsoft.com/office/drawing/2012/chart" uri="{CE6537A1-D6FC-4f65-9D91-7224C49458BB}">
                  <c15:spPr xmlns:c15="http://schemas.microsoft.com/office/drawing/2012/chart">
                    <a:prstGeom prst="wedgeRectCallout">
                      <a:avLst/>
                    </a:prstGeom>
                    <a:noFill/>
                    <a:ln>
                      <a:noFill/>
                    </a:ln>
                  </c15:spPr>
                  <c15:layout>
                    <c:manualLayout>
                      <c:w val="0.17296200043960022"/>
                      <c:h val="0.2087776394052975"/>
                    </c:manualLayout>
                  </c15:layout>
                  <c15:dlblFieldTable/>
                  <c15:showDataLabelsRange val="0"/>
                </c:ext>
              </c:extLst>
            </c:dLbl>
            <c:spPr>
              <a:solidFill>
                <a:sysClr val="window" lastClr="FFFFFF"/>
              </a:solidFill>
              <a:ln>
                <a:solidFill>
                  <a:sysClr val="windowText" lastClr="000000">
                    <a:lumMod val="25000"/>
                    <a:lumOff val="75000"/>
                  </a:sysClr>
                </a:solidFill>
              </a:ln>
              <a:effectLst>
                <a:softEdge rad="12700"/>
              </a:effectLst>
            </c:spPr>
            <c:txPr>
              <a:bodyPr rot="0" spcFirstLastPara="1" vertOverflow="clip" horzOverflow="clip"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pt-BR"/>
              </a:p>
            </c:txPr>
            <c:dLblPos val="outEnd"/>
            <c:showLegendKey val="0"/>
            <c:showVal val="0"/>
            <c:showCatName val="1"/>
            <c:showSerName val="0"/>
            <c:showPercent val="1"/>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Lst>
          </c:dLbls>
          <c:cat>
            <c:strRef>
              <c:f>'Plan5 (2)'!$A$25:$A$28</c:f>
              <c:strCache>
                <c:ptCount val="4"/>
                <c:pt idx="0">
                  <c:v>Procedimentos</c:v>
                </c:pt>
                <c:pt idx="1">
                  <c:v>Tempo</c:v>
                </c:pt>
                <c:pt idx="2">
                  <c:v>Custo</c:v>
                </c:pt>
                <c:pt idx="3">
                  <c:v>Qualidade da administração fundiária</c:v>
                </c:pt>
              </c:strCache>
            </c:strRef>
          </c:cat>
          <c:val>
            <c:numRef>
              <c:f>'Plan5 (2)'!$B$25:$B$28</c:f>
              <c:numCache>
                <c:formatCode>0%</c:formatCode>
                <c:ptCount val="4"/>
                <c:pt idx="0">
                  <c:v>0.25</c:v>
                </c:pt>
                <c:pt idx="1">
                  <c:v>0.25</c:v>
                </c:pt>
                <c:pt idx="2">
                  <c:v>0.25</c:v>
                </c:pt>
                <c:pt idx="3">
                  <c:v>0.25</c:v>
                </c:pt>
              </c:numCache>
            </c:numRef>
          </c:val>
          <c:extLst xmlns:c16r2="http://schemas.microsoft.com/office/drawing/2015/06/chart">
            <c:ext xmlns:c16="http://schemas.microsoft.com/office/drawing/2014/chart" uri="{C3380CC4-5D6E-409C-BE32-E72D297353CC}">
              <c16:uniqueId val="{00000008-390A-4041-9A64-D566479F486C}"/>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zero"/>
    <c:showDLblsOverMax val="0"/>
  </c:chart>
  <c:spPr>
    <a:noFill/>
    <a:ln>
      <a:noFill/>
    </a:ln>
    <a:effectLst/>
  </c:spPr>
  <c:txPr>
    <a:bodyPr/>
    <a:lstStyle/>
    <a:p>
      <a:pPr>
        <a:defRPr/>
      </a:pPr>
      <a:endParaRPr lang="pt-B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C4CCBF-4296-4416-A78C-D4C56586C0F6}" type="doc">
      <dgm:prSet loTypeId="urn:microsoft.com/office/officeart/2005/8/layout/hChevron3" loCatId="process" qsTypeId="urn:microsoft.com/office/officeart/2005/8/quickstyle/simple1" qsCatId="simple" csTypeId="urn:microsoft.com/office/officeart/2005/8/colors/accent1_2" csCatId="accent1" phldr="1"/>
      <dgm:spPr/>
    </dgm:pt>
    <dgm:pt modelId="{48C27670-BBD3-4298-9AD4-9E5E36024390}">
      <dgm:prSet phldrT="[Texto]" custT="1"/>
      <dgm:spPr>
        <a:solidFill>
          <a:srgbClr val="FF0000"/>
        </a:solidFill>
      </dgm:spPr>
      <dgm:t>
        <a:bodyPr/>
        <a:lstStyle/>
        <a:p>
          <a:r>
            <a:rPr lang="pt-BR" sz="2400" b="1" dirty="0" smtClean="0"/>
            <a:t>Coleta</a:t>
          </a:r>
        </a:p>
        <a:p>
          <a:r>
            <a:rPr lang="pt-BR" sz="2400" dirty="0" smtClean="0"/>
            <a:t>Fevereiro a Maio</a:t>
          </a:r>
          <a:endParaRPr lang="pt-BR" sz="2400" dirty="0"/>
        </a:p>
      </dgm:t>
    </dgm:pt>
    <dgm:pt modelId="{BA6E841F-8B51-451C-8377-E9A5CF7977A7}" type="parTrans" cxnId="{A8A44B12-9F30-493A-AD30-F4BEB92FC894}">
      <dgm:prSet/>
      <dgm:spPr/>
      <dgm:t>
        <a:bodyPr/>
        <a:lstStyle/>
        <a:p>
          <a:endParaRPr lang="pt-BR" sz="2400"/>
        </a:p>
      </dgm:t>
    </dgm:pt>
    <dgm:pt modelId="{3E07E40A-51F7-428D-A1AA-726A90D63B2E}" type="sibTrans" cxnId="{A8A44B12-9F30-493A-AD30-F4BEB92FC894}">
      <dgm:prSet/>
      <dgm:spPr/>
      <dgm:t>
        <a:bodyPr/>
        <a:lstStyle/>
        <a:p>
          <a:endParaRPr lang="pt-BR" sz="2400"/>
        </a:p>
      </dgm:t>
    </dgm:pt>
    <dgm:pt modelId="{E0D22509-DCC9-4028-81A0-1C59C742C6B9}">
      <dgm:prSet phldrT="[Texto]" custT="1"/>
      <dgm:spPr>
        <a:solidFill>
          <a:srgbClr val="FFFF00"/>
        </a:solidFill>
      </dgm:spPr>
      <dgm:t>
        <a:bodyPr/>
        <a:lstStyle/>
        <a:p>
          <a:r>
            <a:rPr lang="pt-BR" sz="2400" b="1" dirty="0" smtClean="0">
              <a:solidFill>
                <a:schemeClr val="tx1"/>
              </a:solidFill>
            </a:rPr>
            <a:t>Verificação</a:t>
          </a:r>
        </a:p>
        <a:p>
          <a:r>
            <a:rPr lang="pt-BR" sz="2400" dirty="0" smtClean="0">
              <a:solidFill>
                <a:schemeClr val="tx1"/>
              </a:solidFill>
            </a:rPr>
            <a:t>Junho a Setembro</a:t>
          </a:r>
          <a:endParaRPr lang="pt-BR" sz="2400" dirty="0">
            <a:solidFill>
              <a:schemeClr val="tx1"/>
            </a:solidFill>
          </a:endParaRPr>
        </a:p>
      </dgm:t>
    </dgm:pt>
    <dgm:pt modelId="{F9C30A4B-2EEC-4C6D-A0E7-C3DBA1AC3D79}" type="parTrans" cxnId="{9D7E3D5F-3960-4751-BA68-B696C5F096F1}">
      <dgm:prSet/>
      <dgm:spPr/>
      <dgm:t>
        <a:bodyPr/>
        <a:lstStyle/>
        <a:p>
          <a:endParaRPr lang="pt-BR" sz="2400"/>
        </a:p>
      </dgm:t>
    </dgm:pt>
    <dgm:pt modelId="{487B098F-6033-464E-87A1-45B4714E4BA0}" type="sibTrans" cxnId="{9D7E3D5F-3960-4751-BA68-B696C5F096F1}">
      <dgm:prSet/>
      <dgm:spPr/>
      <dgm:t>
        <a:bodyPr/>
        <a:lstStyle/>
        <a:p>
          <a:endParaRPr lang="pt-BR" sz="2400"/>
        </a:p>
      </dgm:t>
    </dgm:pt>
    <dgm:pt modelId="{D568E7E9-F20B-47DA-BB5B-CFA627DBEF66}">
      <dgm:prSet phldrT="[Texto]" custT="1"/>
      <dgm:spPr>
        <a:solidFill>
          <a:srgbClr val="00B050"/>
        </a:solidFill>
      </dgm:spPr>
      <dgm:t>
        <a:bodyPr/>
        <a:lstStyle/>
        <a:p>
          <a:r>
            <a:rPr lang="pt-BR" sz="2400" b="1" dirty="0" smtClean="0"/>
            <a:t>Publicação</a:t>
          </a:r>
        </a:p>
        <a:p>
          <a:r>
            <a:rPr lang="pt-BR" sz="2400" dirty="0" smtClean="0"/>
            <a:t>Outubro</a:t>
          </a:r>
          <a:endParaRPr lang="pt-BR" sz="2400" dirty="0"/>
        </a:p>
      </dgm:t>
    </dgm:pt>
    <dgm:pt modelId="{446D6421-44EA-4238-BF0E-35ACB1650AD8}" type="parTrans" cxnId="{3E00C081-D96F-447D-8E39-5D3DEA6C3831}">
      <dgm:prSet/>
      <dgm:spPr/>
      <dgm:t>
        <a:bodyPr/>
        <a:lstStyle/>
        <a:p>
          <a:endParaRPr lang="pt-BR" sz="2400"/>
        </a:p>
      </dgm:t>
    </dgm:pt>
    <dgm:pt modelId="{6A1238D9-3F90-4F8F-9783-F23EFE53490A}" type="sibTrans" cxnId="{3E00C081-D96F-447D-8E39-5D3DEA6C3831}">
      <dgm:prSet/>
      <dgm:spPr/>
      <dgm:t>
        <a:bodyPr/>
        <a:lstStyle/>
        <a:p>
          <a:endParaRPr lang="pt-BR" sz="2400"/>
        </a:p>
      </dgm:t>
    </dgm:pt>
    <dgm:pt modelId="{70A726F3-429B-4056-9179-9EB4059DF3DB}" type="pres">
      <dgm:prSet presAssocID="{66C4CCBF-4296-4416-A78C-D4C56586C0F6}" presName="Name0" presStyleCnt="0">
        <dgm:presLayoutVars>
          <dgm:dir/>
          <dgm:resizeHandles val="exact"/>
        </dgm:presLayoutVars>
      </dgm:prSet>
      <dgm:spPr/>
    </dgm:pt>
    <dgm:pt modelId="{26ED2DA7-18C3-4D99-AEF3-E45513058B3D}" type="pres">
      <dgm:prSet presAssocID="{48C27670-BBD3-4298-9AD4-9E5E36024390}" presName="parTxOnly" presStyleLbl="node1" presStyleIdx="0" presStyleCnt="3">
        <dgm:presLayoutVars>
          <dgm:bulletEnabled val="1"/>
        </dgm:presLayoutVars>
      </dgm:prSet>
      <dgm:spPr/>
      <dgm:t>
        <a:bodyPr/>
        <a:lstStyle/>
        <a:p>
          <a:endParaRPr lang="pt-BR"/>
        </a:p>
      </dgm:t>
    </dgm:pt>
    <dgm:pt modelId="{A14DBF2A-775D-4DEA-AD67-1D4B012EF06A}" type="pres">
      <dgm:prSet presAssocID="{3E07E40A-51F7-428D-A1AA-726A90D63B2E}" presName="parSpace" presStyleCnt="0"/>
      <dgm:spPr/>
    </dgm:pt>
    <dgm:pt modelId="{A7C802A2-E022-444A-BEFE-19D44F678AE7}" type="pres">
      <dgm:prSet presAssocID="{E0D22509-DCC9-4028-81A0-1C59C742C6B9}" presName="parTxOnly" presStyleLbl="node1" presStyleIdx="1" presStyleCnt="3" custScaleX="116219">
        <dgm:presLayoutVars>
          <dgm:bulletEnabled val="1"/>
        </dgm:presLayoutVars>
      </dgm:prSet>
      <dgm:spPr/>
      <dgm:t>
        <a:bodyPr/>
        <a:lstStyle/>
        <a:p>
          <a:endParaRPr lang="pt-BR"/>
        </a:p>
      </dgm:t>
    </dgm:pt>
    <dgm:pt modelId="{460166BC-BC66-4E90-92DB-00BD35B94E93}" type="pres">
      <dgm:prSet presAssocID="{487B098F-6033-464E-87A1-45B4714E4BA0}" presName="parSpace" presStyleCnt="0"/>
      <dgm:spPr/>
    </dgm:pt>
    <dgm:pt modelId="{A6FB12B2-B0B9-4275-88B5-0CCE355D2B97}" type="pres">
      <dgm:prSet presAssocID="{D568E7E9-F20B-47DA-BB5B-CFA627DBEF66}" presName="parTxOnly" presStyleLbl="node1" presStyleIdx="2" presStyleCnt="3">
        <dgm:presLayoutVars>
          <dgm:bulletEnabled val="1"/>
        </dgm:presLayoutVars>
      </dgm:prSet>
      <dgm:spPr/>
      <dgm:t>
        <a:bodyPr/>
        <a:lstStyle/>
        <a:p>
          <a:endParaRPr lang="pt-BR"/>
        </a:p>
      </dgm:t>
    </dgm:pt>
  </dgm:ptLst>
  <dgm:cxnLst>
    <dgm:cxn modelId="{ABF56537-D170-4DC3-A847-25C8784C0B42}" type="presOf" srcId="{66C4CCBF-4296-4416-A78C-D4C56586C0F6}" destId="{70A726F3-429B-4056-9179-9EB4059DF3DB}" srcOrd="0" destOrd="0" presId="urn:microsoft.com/office/officeart/2005/8/layout/hChevron3"/>
    <dgm:cxn modelId="{3E00C081-D96F-447D-8E39-5D3DEA6C3831}" srcId="{66C4CCBF-4296-4416-A78C-D4C56586C0F6}" destId="{D568E7E9-F20B-47DA-BB5B-CFA627DBEF66}" srcOrd="2" destOrd="0" parTransId="{446D6421-44EA-4238-BF0E-35ACB1650AD8}" sibTransId="{6A1238D9-3F90-4F8F-9783-F23EFE53490A}"/>
    <dgm:cxn modelId="{65CF2199-88A2-4C9C-9233-B1917E92D520}" type="presOf" srcId="{E0D22509-DCC9-4028-81A0-1C59C742C6B9}" destId="{A7C802A2-E022-444A-BEFE-19D44F678AE7}" srcOrd="0" destOrd="0" presId="urn:microsoft.com/office/officeart/2005/8/layout/hChevron3"/>
    <dgm:cxn modelId="{A8A44B12-9F30-493A-AD30-F4BEB92FC894}" srcId="{66C4CCBF-4296-4416-A78C-D4C56586C0F6}" destId="{48C27670-BBD3-4298-9AD4-9E5E36024390}" srcOrd="0" destOrd="0" parTransId="{BA6E841F-8B51-451C-8377-E9A5CF7977A7}" sibTransId="{3E07E40A-51F7-428D-A1AA-726A90D63B2E}"/>
    <dgm:cxn modelId="{36BD5E00-5105-4CAF-AA97-153711C1FB8D}" type="presOf" srcId="{48C27670-BBD3-4298-9AD4-9E5E36024390}" destId="{26ED2DA7-18C3-4D99-AEF3-E45513058B3D}" srcOrd="0" destOrd="0" presId="urn:microsoft.com/office/officeart/2005/8/layout/hChevron3"/>
    <dgm:cxn modelId="{F6EE6B11-28FC-4B31-A943-BCE27EDF97AD}" type="presOf" srcId="{D568E7E9-F20B-47DA-BB5B-CFA627DBEF66}" destId="{A6FB12B2-B0B9-4275-88B5-0CCE355D2B97}" srcOrd="0" destOrd="0" presId="urn:microsoft.com/office/officeart/2005/8/layout/hChevron3"/>
    <dgm:cxn modelId="{9D7E3D5F-3960-4751-BA68-B696C5F096F1}" srcId="{66C4CCBF-4296-4416-A78C-D4C56586C0F6}" destId="{E0D22509-DCC9-4028-81A0-1C59C742C6B9}" srcOrd="1" destOrd="0" parTransId="{F9C30A4B-2EEC-4C6D-A0E7-C3DBA1AC3D79}" sibTransId="{487B098F-6033-464E-87A1-45B4714E4BA0}"/>
    <dgm:cxn modelId="{630CCA39-9B23-45D7-AD67-B9E373939CEC}" type="presParOf" srcId="{70A726F3-429B-4056-9179-9EB4059DF3DB}" destId="{26ED2DA7-18C3-4D99-AEF3-E45513058B3D}" srcOrd="0" destOrd="0" presId="urn:microsoft.com/office/officeart/2005/8/layout/hChevron3"/>
    <dgm:cxn modelId="{CF8BC37B-1189-45CD-91AA-A8E5514703B3}" type="presParOf" srcId="{70A726F3-429B-4056-9179-9EB4059DF3DB}" destId="{A14DBF2A-775D-4DEA-AD67-1D4B012EF06A}" srcOrd="1" destOrd="0" presId="urn:microsoft.com/office/officeart/2005/8/layout/hChevron3"/>
    <dgm:cxn modelId="{9EA8B94F-4FC6-41FA-8A7C-69DC9BE2B1B9}" type="presParOf" srcId="{70A726F3-429B-4056-9179-9EB4059DF3DB}" destId="{A7C802A2-E022-444A-BEFE-19D44F678AE7}" srcOrd="2" destOrd="0" presId="urn:microsoft.com/office/officeart/2005/8/layout/hChevron3"/>
    <dgm:cxn modelId="{159BC47B-8B6A-4C73-A543-2385F3B4CD43}" type="presParOf" srcId="{70A726F3-429B-4056-9179-9EB4059DF3DB}" destId="{460166BC-BC66-4E90-92DB-00BD35B94E93}" srcOrd="3" destOrd="0" presId="urn:microsoft.com/office/officeart/2005/8/layout/hChevron3"/>
    <dgm:cxn modelId="{E0736767-19AE-4602-923F-37CB001631C4}" type="presParOf" srcId="{70A726F3-429B-4056-9179-9EB4059DF3DB}" destId="{A6FB12B2-B0B9-4275-88B5-0CCE355D2B97}" srcOrd="4"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ED2DA7-18C3-4D99-AEF3-E45513058B3D}">
      <dsp:nvSpPr>
        <dsp:cNvPr id="0" name=""/>
        <dsp:cNvSpPr/>
      </dsp:nvSpPr>
      <dsp:spPr>
        <a:xfrm>
          <a:off x="2678" y="870256"/>
          <a:ext cx="3261782" cy="1304712"/>
        </a:xfrm>
        <a:prstGeom prst="homePlate">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64008" rIns="32004" bIns="64008" numCol="1" spcCol="1270" anchor="ctr" anchorCtr="0">
          <a:noAutofit/>
        </a:bodyPr>
        <a:lstStyle/>
        <a:p>
          <a:pPr lvl="0" algn="ctr" defTabSz="1066800">
            <a:lnSpc>
              <a:spcPct val="90000"/>
            </a:lnSpc>
            <a:spcBef>
              <a:spcPct val="0"/>
            </a:spcBef>
            <a:spcAft>
              <a:spcPct val="35000"/>
            </a:spcAft>
          </a:pPr>
          <a:r>
            <a:rPr lang="pt-BR" sz="2400" b="1" kern="1200" dirty="0" smtClean="0"/>
            <a:t>Coleta</a:t>
          </a:r>
        </a:p>
        <a:p>
          <a:pPr lvl="0" algn="ctr" defTabSz="1066800">
            <a:lnSpc>
              <a:spcPct val="90000"/>
            </a:lnSpc>
            <a:spcBef>
              <a:spcPct val="0"/>
            </a:spcBef>
            <a:spcAft>
              <a:spcPct val="35000"/>
            </a:spcAft>
          </a:pPr>
          <a:r>
            <a:rPr lang="pt-BR" sz="2400" kern="1200" dirty="0" smtClean="0"/>
            <a:t>Fevereiro a Maio</a:t>
          </a:r>
          <a:endParaRPr lang="pt-BR" sz="2400" kern="1200" dirty="0"/>
        </a:p>
      </dsp:txBody>
      <dsp:txXfrm>
        <a:off x="2678" y="870256"/>
        <a:ext cx="2935604" cy="1304712"/>
      </dsp:txXfrm>
    </dsp:sp>
    <dsp:sp modelId="{A7C802A2-E022-444A-BEFE-19D44F678AE7}">
      <dsp:nvSpPr>
        <dsp:cNvPr id="0" name=""/>
        <dsp:cNvSpPr/>
      </dsp:nvSpPr>
      <dsp:spPr>
        <a:xfrm>
          <a:off x="2612104" y="870256"/>
          <a:ext cx="3790810" cy="1304712"/>
        </a:xfrm>
        <a:prstGeom prst="chevron">
          <a:avLst/>
        </a:prstGeom>
        <a:solidFill>
          <a:srgbClr val="FFFF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64008" rIns="32004" bIns="64008" numCol="1" spcCol="1270" anchor="ctr" anchorCtr="0">
          <a:noAutofit/>
        </a:bodyPr>
        <a:lstStyle/>
        <a:p>
          <a:pPr lvl="0" algn="ctr" defTabSz="1066800">
            <a:lnSpc>
              <a:spcPct val="90000"/>
            </a:lnSpc>
            <a:spcBef>
              <a:spcPct val="0"/>
            </a:spcBef>
            <a:spcAft>
              <a:spcPct val="35000"/>
            </a:spcAft>
          </a:pPr>
          <a:r>
            <a:rPr lang="pt-BR" sz="2400" b="1" kern="1200" dirty="0" smtClean="0">
              <a:solidFill>
                <a:schemeClr val="tx1"/>
              </a:solidFill>
            </a:rPr>
            <a:t>Verificação</a:t>
          </a:r>
        </a:p>
        <a:p>
          <a:pPr lvl="0" algn="ctr" defTabSz="1066800">
            <a:lnSpc>
              <a:spcPct val="90000"/>
            </a:lnSpc>
            <a:spcBef>
              <a:spcPct val="0"/>
            </a:spcBef>
            <a:spcAft>
              <a:spcPct val="35000"/>
            </a:spcAft>
          </a:pPr>
          <a:r>
            <a:rPr lang="pt-BR" sz="2400" kern="1200" dirty="0" smtClean="0">
              <a:solidFill>
                <a:schemeClr val="tx1"/>
              </a:solidFill>
            </a:rPr>
            <a:t>Junho a Setembro</a:t>
          </a:r>
          <a:endParaRPr lang="pt-BR" sz="2400" kern="1200" dirty="0">
            <a:solidFill>
              <a:schemeClr val="tx1"/>
            </a:solidFill>
          </a:endParaRPr>
        </a:p>
      </dsp:txBody>
      <dsp:txXfrm>
        <a:off x="3264460" y="870256"/>
        <a:ext cx="2486098" cy="1304712"/>
      </dsp:txXfrm>
    </dsp:sp>
    <dsp:sp modelId="{A6FB12B2-B0B9-4275-88B5-0CCE355D2B97}">
      <dsp:nvSpPr>
        <dsp:cNvPr id="0" name=""/>
        <dsp:cNvSpPr/>
      </dsp:nvSpPr>
      <dsp:spPr>
        <a:xfrm>
          <a:off x="5750558" y="870256"/>
          <a:ext cx="3261782" cy="1304712"/>
        </a:xfrm>
        <a:prstGeom prst="chevron">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64008" rIns="32004" bIns="64008" numCol="1" spcCol="1270" anchor="ctr" anchorCtr="0">
          <a:noAutofit/>
        </a:bodyPr>
        <a:lstStyle/>
        <a:p>
          <a:pPr lvl="0" algn="ctr" defTabSz="1066800">
            <a:lnSpc>
              <a:spcPct val="90000"/>
            </a:lnSpc>
            <a:spcBef>
              <a:spcPct val="0"/>
            </a:spcBef>
            <a:spcAft>
              <a:spcPct val="35000"/>
            </a:spcAft>
          </a:pPr>
          <a:r>
            <a:rPr lang="pt-BR" sz="2400" b="1" kern="1200" dirty="0" smtClean="0"/>
            <a:t>Publicação</a:t>
          </a:r>
        </a:p>
        <a:p>
          <a:pPr lvl="0" algn="ctr" defTabSz="1066800">
            <a:lnSpc>
              <a:spcPct val="90000"/>
            </a:lnSpc>
            <a:spcBef>
              <a:spcPct val="0"/>
            </a:spcBef>
            <a:spcAft>
              <a:spcPct val="35000"/>
            </a:spcAft>
          </a:pPr>
          <a:r>
            <a:rPr lang="pt-BR" sz="2400" kern="1200" dirty="0" smtClean="0"/>
            <a:t>Outubro</a:t>
          </a:r>
          <a:endParaRPr lang="pt-BR" sz="2400" kern="1200" dirty="0"/>
        </a:p>
      </dsp:txBody>
      <dsp:txXfrm>
        <a:off x="6402914" y="870256"/>
        <a:ext cx="1957070" cy="1304712"/>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t-BR" dirty="0"/>
          </a:p>
        </p:txBody>
      </p:sp>
      <p:sp>
        <p:nvSpPr>
          <p:cNvPr id="3" name="Espaço Reservado para Data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endParaRPr lang="pt-BR" dirty="0"/>
          </a:p>
        </p:txBody>
      </p:sp>
      <p:sp>
        <p:nvSpPr>
          <p:cNvPr id="4" name="Espaço Reservado para Rodapé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pt-BR" dirty="0"/>
          </a:p>
        </p:txBody>
      </p:sp>
      <p:sp>
        <p:nvSpPr>
          <p:cNvPr id="5" name="Espaço Reservado para Número de Slide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06147C3A-6D6F-47E8-BD89-8C0CB9624133}" type="slidenum">
              <a:rPr lang="pt-BR" smtClean="0"/>
              <a:pPr/>
              <a:t>‹nº›</a:t>
            </a:fld>
            <a:endParaRPr lang="pt-BR" dirty="0"/>
          </a:p>
        </p:txBody>
      </p:sp>
    </p:spTree>
    <p:extLst>
      <p:ext uri="{BB962C8B-B14F-4D97-AF65-F5344CB8AC3E}">
        <p14:creationId xmlns:p14="http://schemas.microsoft.com/office/powerpoint/2010/main" val="24912196"/>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t-BR" dirty="0"/>
          </a:p>
        </p:txBody>
      </p:sp>
      <p:sp>
        <p:nvSpPr>
          <p:cNvPr id="3" name="Espaço Reservado para Dat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endParaRPr lang="pt-BR" dirty="0"/>
          </a:p>
        </p:txBody>
      </p:sp>
      <p:sp>
        <p:nvSpPr>
          <p:cNvPr id="4" name="Espaço Reservado para Imagem de Slide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pt-BR" dirty="0"/>
          </a:p>
        </p:txBody>
      </p:sp>
      <p:sp>
        <p:nvSpPr>
          <p:cNvPr id="5" name="Espaço Reservado para Anotaçõ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pt-BR" dirty="0"/>
          </a:p>
        </p:txBody>
      </p:sp>
      <p:sp>
        <p:nvSpPr>
          <p:cNvPr id="7" name="Espaço Reservado para Número de Slid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BE717FFD-D54E-47D8-88FC-6EF9A38B03EE}" type="slidenum">
              <a:rPr lang="pt-BR" smtClean="0"/>
              <a:pPr/>
              <a:t>‹nº›</a:t>
            </a:fld>
            <a:endParaRPr lang="pt-BR" dirty="0"/>
          </a:p>
        </p:txBody>
      </p:sp>
    </p:spTree>
    <p:extLst>
      <p:ext uri="{BB962C8B-B14F-4D97-AF65-F5344CB8AC3E}">
        <p14:creationId xmlns:p14="http://schemas.microsoft.com/office/powerpoint/2010/main" val="4022000984"/>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Data 3"/>
          <p:cNvSpPr>
            <a:spLocks noGrp="1"/>
          </p:cNvSpPr>
          <p:nvPr>
            <p:ph type="dt" idx="10"/>
          </p:nvPr>
        </p:nvSpPr>
        <p:spPr/>
        <p:txBody>
          <a:bodyPr/>
          <a:lstStyle/>
          <a:p>
            <a:endParaRPr lang="pt-BR" dirty="0"/>
          </a:p>
        </p:txBody>
      </p:sp>
    </p:spTree>
    <p:extLst>
      <p:ext uri="{BB962C8B-B14F-4D97-AF65-F5344CB8AC3E}">
        <p14:creationId xmlns:p14="http://schemas.microsoft.com/office/powerpoint/2010/main" val="28997705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a:t>Em relação ao indicador </a:t>
            </a:r>
            <a:r>
              <a:rPr lang="pt-BR" b="1" i="1" dirty="0"/>
              <a:t>“Número de Procedimentos”, </a:t>
            </a:r>
            <a:r>
              <a:rPr lang="pt-BR" dirty="0"/>
              <a:t>cujo índice é de 18,2, o Brasil fica atrás da média da América Latina &amp; Caribe (14,4) e do OCDE (12,1).</a:t>
            </a:r>
          </a:p>
          <a:p>
            <a:endParaRPr lang="pt-BR" dirty="0"/>
          </a:p>
          <a:p>
            <a:r>
              <a:rPr lang="pt-BR" dirty="0"/>
              <a:t>Obtendo pontuação máxima e mantendo-se as demais economias com a mesma pontuação, o Brasil sai da 175ª para a 122ª posição nesse indicador e da posição 123ª para a 115ª na classificação geral do Doing Business. </a:t>
            </a:r>
          </a:p>
          <a:p>
            <a:endParaRPr lang="pt-BR" dirty="0"/>
          </a:p>
          <a:p>
            <a:pPr algn="just"/>
            <a:r>
              <a:rPr lang="pt-BR" dirty="0"/>
              <a:t>Quanto ao indicador </a:t>
            </a:r>
            <a:r>
              <a:rPr lang="pt-BR" b="1" i="1" dirty="0"/>
              <a:t>“Duração”, </a:t>
            </a:r>
            <a:r>
              <a:rPr lang="pt-BR" dirty="0"/>
              <a:t>o Brasil atinge a média (RJ/SP) de </a:t>
            </a:r>
            <a:r>
              <a:rPr lang="pt-BR" u="sng" dirty="0"/>
              <a:t>425,7 dias</a:t>
            </a:r>
            <a:r>
              <a:rPr lang="pt-BR" dirty="0"/>
              <a:t>; América Latina &amp; Caribe realizam o procedimento em 181,3 dias e a média do OCDE realiza em 152,1 dias. </a:t>
            </a:r>
          </a:p>
          <a:p>
            <a:pPr algn="just"/>
            <a:endParaRPr lang="pt-BR" dirty="0"/>
          </a:p>
          <a:p>
            <a:r>
              <a:rPr lang="pt-BR" dirty="0"/>
              <a:t>Este é um item que chama bastante atenção, pois se o Brasil atingir o índice da melhor economia do mundo sairá da 175ª para a 37ª posição nesse indicador e da posição 123ª para a 106ª na classificação geral do Doing Business. Importante chamar atenção especificamente para o tempo do procedimento 5 em ambas cidades (solicitar e obter a aprovação para permissão de execução e construção da obra) que leva </a:t>
            </a:r>
            <a:r>
              <a:rPr lang="pt-BR" b="1" dirty="0"/>
              <a:t>274</a:t>
            </a:r>
            <a:r>
              <a:rPr lang="pt-BR" dirty="0"/>
              <a:t> dias em SP e </a:t>
            </a:r>
            <a:r>
              <a:rPr lang="pt-BR" b="1" dirty="0"/>
              <a:t>365</a:t>
            </a:r>
            <a:r>
              <a:rPr lang="pt-BR" dirty="0"/>
              <a:t> dias no RJ.</a:t>
            </a:r>
          </a:p>
          <a:p>
            <a:pPr marL="0" indent="0">
              <a:buFont typeface="Arial" panose="020B0604020202020204" pitchFamily="34" charset="0"/>
              <a:buNone/>
            </a:pPr>
            <a:endParaRPr lang="pt-BR" dirty="0"/>
          </a:p>
        </p:txBody>
      </p:sp>
      <p:sp>
        <p:nvSpPr>
          <p:cNvPr id="5" name="Espaço Reservado para Data 4"/>
          <p:cNvSpPr>
            <a:spLocks noGrp="1"/>
          </p:cNvSpPr>
          <p:nvPr>
            <p:ph type="dt" idx="11"/>
          </p:nvPr>
        </p:nvSpPr>
        <p:spPr/>
        <p:txBody>
          <a:bodyPr/>
          <a:lstStyle/>
          <a:p>
            <a:endParaRPr lang="pt-BR" dirty="0"/>
          </a:p>
        </p:txBody>
      </p:sp>
    </p:spTree>
    <p:extLst>
      <p:ext uri="{BB962C8B-B14F-4D97-AF65-F5344CB8AC3E}">
        <p14:creationId xmlns:p14="http://schemas.microsoft.com/office/powerpoint/2010/main" val="6174407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a:t>Em relação ao indicador </a:t>
            </a:r>
            <a:r>
              <a:rPr lang="pt-BR" b="1" i="1" dirty="0"/>
              <a:t>“Número de Procedimentos”, </a:t>
            </a:r>
            <a:r>
              <a:rPr lang="pt-BR" dirty="0"/>
              <a:t>cujo índice é de 18,2, o Brasil fica atrás da média da América Latina &amp; Caribe (14,4) e do OCDE (12,1).</a:t>
            </a:r>
          </a:p>
          <a:p>
            <a:endParaRPr lang="pt-BR" dirty="0"/>
          </a:p>
          <a:p>
            <a:r>
              <a:rPr lang="pt-BR" dirty="0"/>
              <a:t>Obtendo pontuação máxima e mantendo-se as demais economias com a mesma pontuação, o Brasil sai da 175ª para a 122ª posição nesse indicador e da posição 123ª para a 115ª na classificação geral do Doing Business. </a:t>
            </a:r>
          </a:p>
          <a:p>
            <a:endParaRPr lang="pt-BR" dirty="0"/>
          </a:p>
          <a:p>
            <a:pPr algn="just"/>
            <a:r>
              <a:rPr lang="pt-BR" dirty="0"/>
              <a:t>Quanto ao indicador </a:t>
            </a:r>
            <a:r>
              <a:rPr lang="pt-BR" b="1" i="1" dirty="0"/>
              <a:t>“Duração”, </a:t>
            </a:r>
            <a:r>
              <a:rPr lang="pt-BR" dirty="0"/>
              <a:t>o Brasil atinge a média (RJ/SP) de </a:t>
            </a:r>
            <a:r>
              <a:rPr lang="pt-BR" u="sng" dirty="0"/>
              <a:t>425,7 dias</a:t>
            </a:r>
            <a:r>
              <a:rPr lang="pt-BR" dirty="0"/>
              <a:t>; América Latina &amp; Caribe realizam o procedimento em 181,3 dias e a média do OCDE realiza em 152,1 dias. </a:t>
            </a:r>
          </a:p>
          <a:p>
            <a:pPr algn="just"/>
            <a:endParaRPr lang="pt-BR" dirty="0"/>
          </a:p>
          <a:p>
            <a:r>
              <a:rPr lang="pt-BR" dirty="0"/>
              <a:t>Este é um item que chama bastante atenção, pois se o Brasil atingir o índice da melhor economia do mundo sairá da 175ª para a 37ª posição nesse indicador e da posição 123ª para a 106ª na classificação geral do Doing Business. Importante chamar atenção especificamente para o tempo do procedimento 5 em ambas cidades (solicitar e obter a aprovação para permissão de execução e construção da obra) que leva </a:t>
            </a:r>
            <a:r>
              <a:rPr lang="pt-BR" b="1" dirty="0"/>
              <a:t>274</a:t>
            </a:r>
            <a:r>
              <a:rPr lang="pt-BR" dirty="0"/>
              <a:t> dias em SP e </a:t>
            </a:r>
            <a:r>
              <a:rPr lang="pt-BR" b="1" dirty="0"/>
              <a:t>365</a:t>
            </a:r>
            <a:r>
              <a:rPr lang="pt-BR" dirty="0"/>
              <a:t> dias no RJ.</a:t>
            </a:r>
          </a:p>
          <a:p>
            <a:pPr marL="0" indent="0">
              <a:buFont typeface="Arial" panose="020B0604020202020204" pitchFamily="34" charset="0"/>
              <a:buNone/>
            </a:pPr>
            <a:endParaRPr lang="pt-BR" dirty="0"/>
          </a:p>
        </p:txBody>
      </p:sp>
      <p:sp>
        <p:nvSpPr>
          <p:cNvPr id="5" name="Espaço Reservado para Data 4"/>
          <p:cNvSpPr>
            <a:spLocks noGrp="1"/>
          </p:cNvSpPr>
          <p:nvPr>
            <p:ph type="dt" idx="11"/>
          </p:nvPr>
        </p:nvSpPr>
        <p:spPr/>
        <p:txBody>
          <a:bodyPr/>
          <a:lstStyle/>
          <a:p>
            <a:endParaRPr lang="pt-BR" dirty="0"/>
          </a:p>
        </p:txBody>
      </p:sp>
    </p:spTree>
    <p:extLst>
      <p:ext uri="{BB962C8B-B14F-4D97-AF65-F5344CB8AC3E}">
        <p14:creationId xmlns:p14="http://schemas.microsoft.com/office/powerpoint/2010/main" val="3839198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 typeface="Arial" panose="020B0604020202020204" pitchFamily="34" charset="0"/>
              <a:buNone/>
            </a:pPr>
            <a:endParaRPr lang="pt-BR" dirty="0"/>
          </a:p>
        </p:txBody>
      </p:sp>
      <p:sp>
        <p:nvSpPr>
          <p:cNvPr id="5" name="Espaço Reservado para Data 4"/>
          <p:cNvSpPr>
            <a:spLocks noGrp="1"/>
          </p:cNvSpPr>
          <p:nvPr>
            <p:ph type="dt" idx="11"/>
          </p:nvPr>
        </p:nvSpPr>
        <p:spPr/>
        <p:txBody>
          <a:bodyPr/>
          <a:lstStyle/>
          <a:p>
            <a:endParaRPr lang="pt-BR" dirty="0"/>
          </a:p>
        </p:txBody>
      </p:sp>
    </p:spTree>
    <p:extLst>
      <p:ext uri="{BB962C8B-B14F-4D97-AF65-F5344CB8AC3E}">
        <p14:creationId xmlns:p14="http://schemas.microsoft.com/office/powerpoint/2010/main" val="12977932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 typeface="Arial" panose="020B0604020202020204" pitchFamily="34" charset="0"/>
              <a:buNone/>
            </a:pPr>
            <a:endParaRPr lang="pt-BR" dirty="0"/>
          </a:p>
        </p:txBody>
      </p:sp>
      <p:sp>
        <p:nvSpPr>
          <p:cNvPr id="5" name="Espaço Reservado para Data 4"/>
          <p:cNvSpPr>
            <a:spLocks noGrp="1"/>
          </p:cNvSpPr>
          <p:nvPr>
            <p:ph type="dt" idx="11"/>
          </p:nvPr>
        </p:nvSpPr>
        <p:spPr/>
        <p:txBody>
          <a:bodyPr/>
          <a:lstStyle/>
          <a:p>
            <a:endParaRPr lang="pt-BR" dirty="0"/>
          </a:p>
        </p:txBody>
      </p:sp>
    </p:spTree>
    <p:extLst>
      <p:ext uri="{BB962C8B-B14F-4D97-AF65-F5344CB8AC3E}">
        <p14:creationId xmlns:p14="http://schemas.microsoft.com/office/powerpoint/2010/main" val="5969394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 typeface="Arial" panose="020B0604020202020204" pitchFamily="34" charset="0"/>
              <a:buNone/>
            </a:pPr>
            <a:endParaRPr lang="pt-BR" dirty="0"/>
          </a:p>
        </p:txBody>
      </p:sp>
      <p:sp>
        <p:nvSpPr>
          <p:cNvPr id="5" name="Espaço Reservado para Data 4"/>
          <p:cNvSpPr>
            <a:spLocks noGrp="1"/>
          </p:cNvSpPr>
          <p:nvPr>
            <p:ph type="dt" idx="11"/>
          </p:nvPr>
        </p:nvSpPr>
        <p:spPr/>
        <p:txBody>
          <a:bodyPr/>
          <a:lstStyle/>
          <a:p>
            <a:endParaRPr lang="pt-BR" dirty="0"/>
          </a:p>
        </p:txBody>
      </p:sp>
    </p:spTree>
    <p:extLst>
      <p:ext uri="{BB962C8B-B14F-4D97-AF65-F5344CB8AC3E}">
        <p14:creationId xmlns:p14="http://schemas.microsoft.com/office/powerpoint/2010/main" val="31428763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 typeface="Arial" panose="020B0604020202020204" pitchFamily="34" charset="0"/>
              <a:buNone/>
            </a:pPr>
            <a:endParaRPr lang="pt-BR" dirty="0"/>
          </a:p>
        </p:txBody>
      </p:sp>
      <p:sp>
        <p:nvSpPr>
          <p:cNvPr id="5" name="Espaço Reservado para Data 4"/>
          <p:cNvSpPr>
            <a:spLocks noGrp="1"/>
          </p:cNvSpPr>
          <p:nvPr>
            <p:ph type="dt" idx="11"/>
          </p:nvPr>
        </p:nvSpPr>
        <p:spPr/>
        <p:txBody>
          <a:bodyPr/>
          <a:lstStyle/>
          <a:p>
            <a:endParaRPr lang="pt-BR" dirty="0"/>
          </a:p>
        </p:txBody>
      </p:sp>
    </p:spTree>
    <p:extLst>
      <p:ext uri="{BB962C8B-B14F-4D97-AF65-F5344CB8AC3E}">
        <p14:creationId xmlns:p14="http://schemas.microsoft.com/office/powerpoint/2010/main" val="15571988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 typeface="Arial" panose="020B0604020202020204" pitchFamily="34" charset="0"/>
              <a:buNone/>
            </a:pPr>
            <a:endParaRPr lang="pt-BR" dirty="0"/>
          </a:p>
        </p:txBody>
      </p:sp>
      <p:sp>
        <p:nvSpPr>
          <p:cNvPr id="5" name="Espaço Reservado para Data 4"/>
          <p:cNvSpPr>
            <a:spLocks noGrp="1"/>
          </p:cNvSpPr>
          <p:nvPr>
            <p:ph type="dt" idx="11"/>
          </p:nvPr>
        </p:nvSpPr>
        <p:spPr/>
        <p:txBody>
          <a:bodyPr/>
          <a:lstStyle/>
          <a:p>
            <a:endParaRPr lang="pt-BR" dirty="0"/>
          </a:p>
        </p:txBody>
      </p:sp>
    </p:spTree>
    <p:extLst>
      <p:ext uri="{BB962C8B-B14F-4D97-AF65-F5344CB8AC3E}">
        <p14:creationId xmlns:p14="http://schemas.microsoft.com/office/powerpoint/2010/main" val="38085734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pt-BR" dirty="0"/>
              <a:t>Em relação aos indicadores </a:t>
            </a:r>
            <a:r>
              <a:rPr lang="pt-BR" b="1" i="1" dirty="0"/>
              <a:t>“Custo (% do custo do armazém)”, </a:t>
            </a:r>
            <a:r>
              <a:rPr lang="pt-BR" dirty="0"/>
              <a:t>o índice fica em 0,4 na média RJ/SP; no </a:t>
            </a:r>
            <a:r>
              <a:rPr lang="pt-BR" b="1" i="1" dirty="0"/>
              <a:t>“Índice de controle de qualidade da construção ”, </a:t>
            </a:r>
            <a:r>
              <a:rPr lang="pt-BR" dirty="0"/>
              <a:t>o país está com o índice 9,0. No primeiro o Brasil possui índice melhor (neste caso o menor é melhor) que a média da América Latina &amp; Caribe (2,5) e do OCDE (1,6); no segundo, o índice da América Latina &amp; Caribe está menor (8,4), porém o do OCDE está em 11,3.</a:t>
            </a:r>
          </a:p>
          <a:p>
            <a:pPr marL="0" indent="0">
              <a:buFont typeface="Arial" panose="020B0604020202020204" pitchFamily="34" charset="0"/>
              <a:buNone/>
            </a:pPr>
            <a:endParaRPr lang="pt-BR" dirty="0"/>
          </a:p>
        </p:txBody>
      </p:sp>
      <p:sp>
        <p:nvSpPr>
          <p:cNvPr id="5" name="Espaço Reservado para Data 4"/>
          <p:cNvSpPr>
            <a:spLocks noGrp="1"/>
          </p:cNvSpPr>
          <p:nvPr>
            <p:ph type="dt" idx="11"/>
          </p:nvPr>
        </p:nvSpPr>
        <p:spPr/>
        <p:txBody>
          <a:bodyPr/>
          <a:lstStyle/>
          <a:p>
            <a:endParaRPr lang="pt-BR" dirty="0"/>
          </a:p>
        </p:txBody>
      </p:sp>
    </p:spTree>
    <p:extLst>
      <p:ext uri="{BB962C8B-B14F-4D97-AF65-F5344CB8AC3E}">
        <p14:creationId xmlns:p14="http://schemas.microsoft.com/office/powerpoint/2010/main" val="1314268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 typeface="Arial" panose="020B0604020202020204" pitchFamily="34" charset="0"/>
              <a:buNone/>
            </a:pPr>
            <a:endParaRPr lang="pt-BR" dirty="0"/>
          </a:p>
        </p:txBody>
      </p:sp>
      <p:sp>
        <p:nvSpPr>
          <p:cNvPr id="5" name="Espaço Reservado para Data 4"/>
          <p:cNvSpPr>
            <a:spLocks noGrp="1"/>
          </p:cNvSpPr>
          <p:nvPr>
            <p:ph type="dt" idx="11"/>
          </p:nvPr>
        </p:nvSpPr>
        <p:spPr/>
        <p:txBody>
          <a:bodyPr/>
          <a:lstStyle/>
          <a:p>
            <a:endParaRPr lang="pt-BR" dirty="0"/>
          </a:p>
        </p:txBody>
      </p:sp>
    </p:spTree>
    <p:extLst>
      <p:ext uri="{BB962C8B-B14F-4D97-AF65-F5344CB8AC3E}">
        <p14:creationId xmlns:p14="http://schemas.microsoft.com/office/powerpoint/2010/main" val="32548292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 typeface="Arial" panose="020B0604020202020204" pitchFamily="34" charset="0"/>
              <a:buNone/>
            </a:pPr>
            <a:endParaRPr lang="pt-BR" dirty="0"/>
          </a:p>
        </p:txBody>
      </p:sp>
      <p:sp>
        <p:nvSpPr>
          <p:cNvPr id="5" name="Espaço Reservado para Data 4"/>
          <p:cNvSpPr>
            <a:spLocks noGrp="1"/>
          </p:cNvSpPr>
          <p:nvPr>
            <p:ph type="dt" idx="11"/>
          </p:nvPr>
        </p:nvSpPr>
        <p:spPr/>
        <p:txBody>
          <a:bodyPr/>
          <a:lstStyle/>
          <a:p>
            <a:endParaRPr lang="pt-BR" dirty="0"/>
          </a:p>
        </p:txBody>
      </p:sp>
    </p:spTree>
    <p:extLst>
      <p:ext uri="{BB962C8B-B14F-4D97-AF65-F5344CB8AC3E}">
        <p14:creationId xmlns:p14="http://schemas.microsoft.com/office/powerpoint/2010/main" val="23511520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sz="1200" dirty="0"/>
              <a:t>Nota DB: os dados para os temas de obtenção de crédito, proteção de investidores minoritários e resolução da insolvência não são comparáveis entre DB2014 e DB2015 devido às mudanças da metodologia</a:t>
            </a:r>
            <a:endParaRPr lang="pt-BR" dirty="0"/>
          </a:p>
        </p:txBody>
      </p:sp>
      <p:sp>
        <p:nvSpPr>
          <p:cNvPr id="4" name="Espaço Reservado para Data 3"/>
          <p:cNvSpPr>
            <a:spLocks noGrp="1"/>
          </p:cNvSpPr>
          <p:nvPr>
            <p:ph type="dt" idx="10"/>
          </p:nvPr>
        </p:nvSpPr>
        <p:spPr/>
        <p:txBody>
          <a:bodyPr/>
          <a:lstStyle/>
          <a:p>
            <a:endParaRPr lang="pt-BR" dirty="0"/>
          </a:p>
        </p:txBody>
      </p:sp>
    </p:spTree>
    <p:extLst>
      <p:ext uri="{BB962C8B-B14F-4D97-AF65-F5344CB8AC3E}">
        <p14:creationId xmlns:p14="http://schemas.microsoft.com/office/powerpoint/2010/main" val="24376893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Data 3"/>
          <p:cNvSpPr>
            <a:spLocks noGrp="1"/>
          </p:cNvSpPr>
          <p:nvPr>
            <p:ph type="dt" idx="10"/>
          </p:nvPr>
        </p:nvSpPr>
        <p:spPr/>
        <p:txBody>
          <a:bodyPr/>
          <a:lstStyle/>
          <a:p>
            <a:endParaRPr lang="pt-BR" dirty="0"/>
          </a:p>
        </p:txBody>
      </p:sp>
    </p:spTree>
    <p:extLst>
      <p:ext uri="{BB962C8B-B14F-4D97-AF65-F5344CB8AC3E}">
        <p14:creationId xmlns:p14="http://schemas.microsoft.com/office/powerpoint/2010/main" val="14752893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 typeface="Arial" panose="020B0604020202020204" pitchFamily="34" charset="0"/>
              <a:buNone/>
            </a:pPr>
            <a:endParaRPr lang="pt-BR" dirty="0"/>
          </a:p>
        </p:txBody>
      </p:sp>
      <p:sp>
        <p:nvSpPr>
          <p:cNvPr id="5" name="Espaço Reservado para Data 4"/>
          <p:cNvSpPr>
            <a:spLocks noGrp="1"/>
          </p:cNvSpPr>
          <p:nvPr>
            <p:ph type="dt" idx="11"/>
          </p:nvPr>
        </p:nvSpPr>
        <p:spPr/>
        <p:txBody>
          <a:bodyPr/>
          <a:lstStyle/>
          <a:p>
            <a:endParaRPr lang="pt-BR" dirty="0"/>
          </a:p>
        </p:txBody>
      </p:sp>
    </p:spTree>
    <p:extLst>
      <p:ext uri="{BB962C8B-B14F-4D97-AF65-F5344CB8AC3E}">
        <p14:creationId xmlns:p14="http://schemas.microsoft.com/office/powerpoint/2010/main" val="38930791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 typeface="Arial" panose="020B0604020202020204" pitchFamily="34" charset="0"/>
              <a:buNone/>
            </a:pPr>
            <a:endParaRPr lang="pt-BR" dirty="0"/>
          </a:p>
        </p:txBody>
      </p:sp>
      <p:sp>
        <p:nvSpPr>
          <p:cNvPr id="5" name="Espaço Reservado para Data 4"/>
          <p:cNvSpPr>
            <a:spLocks noGrp="1"/>
          </p:cNvSpPr>
          <p:nvPr>
            <p:ph type="dt" idx="11"/>
          </p:nvPr>
        </p:nvSpPr>
        <p:spPr/>
        <p:txBody>
          <a:bodyPr/>
          <a:lstStyle/>
          <a:p>
            <a:endParaRPr lang="pt-BR" dirty="0"/>
          </a:p>
        </p:txBody>
      </p:sp>
    </p:spTree>
    <p:extLst>
      <p:ext uri="{BB962C8B-B14F-4D97-AF65-F5344CB8AC3E}">
        <p14:creationId xmlns:p14="http://schemas.microsoft.com/office/powerpoint/2010/main" val="1633586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sz="1200" dirty="0"/>
              <a:t>Nota DB: os dados para os temas de obtenção de crédito, proteção de investidores minoritários e resolução da insolvência não são comparáveis entre DB2014 e DB2015 devido às mudanças da metodologia</a:t>
            </a:r>
            <a:endParaRPr lang="pt-BR" dirty="0"/>
          </a:p>
        </p:txBody>
      </p:sp>
      <p:sp>
        <p:nvSpPr>
          <p:cNvPr id="4" name="Espaço Reservado para Data 3"/>
          <p:cNvSpPr>
            <a:spLocks noGrp="1"/>
          </p:cNvSpPr>
          <p:nvPr>
            <p:ph type="dt" idx="10"/>
          </p:nvPr>
        </p:nvSpPr>
        <p:spPr/>
        <p:txBody>
          <a:bodyPr/>
          <a:lstStyle/>
          <a:p>
            <a:endParaRPr lang="pt-BR" dirty="0"/>
          </a:p>
        </p:txBody>
      </p:sp>
    </p:spTree>
    <p:extLst>
      <p:ext uri="{BB962C8B-B14F-4D97-AF65-F5344CB8AC3E}">
        <p14:creationId xmlns:p14="http://schemas.microsoft.com/office/powerpoint/2010/main" val="4800162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 typeface="Arial" panose="020B0604020202020204" pitchFamily="34" charset="0"/>
              <a:buNone/>
            </a:pPr>
            <a:endParaRPr lang="pt-BR" dirty="0"/>
          </a:p>
        </p:txBody>
      </p:sp>
      <p:sp>
        <p:nvSpPr>
          <p:cNvPr id="5" name="Espaço Reservado para Data 4"/>
          <p:cNvSpPr>
            <a:spLocks noGrp="1"/>
          </p:cNvSpPr>
          <p:nvPr>
            <p:ph type="dt" idx="11"/>
          </p:nvPr>
        </p:nvSpPr>
        <p:spPr/>
        <p:txBody>
          <a:bodyPr/>
          <a:lstStyle/>
          <a:p>
            <a:endParaRPr lang="pt-BR" dirty="0"/>
          </a:p>
        </p:txBody>
      </p:sp>
    </p:spTree>
    <p:extLst>
      <p:ext uri="{BB962C8B-B14F-4D97-AF65-F5344CB8AC3E}">
        <p14:creationId xmlns:p14="http://schemas.microsoft.com/office/powerpoint/2010/main" val="29678652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Data 3"/>
          <p:cNvSpPr>
            <a:spLocks noGrp="1"/>
          </p:cNvSpPr>
          <p:nvPr>
            <p:ph type="dt" idx="10"/>
          </p:nvPr>
        </p:nvSpPr>
        <p:spPr/>
        <p:txBody>
          <a:bodyPr/>
          <a:lstStyle/>
          <a:p>
            <a:endParaRPr lang="pt-BR" dirty="0"/>
          </a:p>
        </p:txBody>
      </p:sp>
    </p:spTree>
    <p:extLst>
      <p:ext uri="{BB962C8B-B14F-4D97-AF65-F5344CB8AC3E}">
        <p14:creationId xmlns:p14="http://schemas.microsoft.com/office/powerpoint/2010/main" val="38590378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lvl="1"/>
            <a:r>
              <a:rPr lang="pt-BR" sz="1400" b="1" dirty="0"/>
              <a:t>Procedimentos:</a:t>
            </a:r>
          </a:p>
          <a:p>
            <a:pPr lvl="1"/>
            <a:r>
              <a:rPr lang="pt-BR" sz="1400" dirty="0"/>
              <a:t>Um procedimento é definido como qualquer interação dos funcionários ou gerentes da empresa, ou qualquer agente agindo em nome da empresa, com terceiros, inclusive órgãos do governo, cartórios, o registro de imóveis, a agência de cadastro, empresas de serviços públicos, inspetores públicos - e, se necessária, a contratação de um inspetor externo ou de especialistas técnicos, além dos arquitetos e engenheiros da própria empresa. As interações que envolvem somente os funcionários da empresa, não são consideradas como procedimentos. As interações requeridas para que o arquiteto prepare as plantas e projetos ou obter a aprovação destes documentos, são contadas como procedimentos. São incluídos os procedimentos necessários para que a empresa possa obter a ligação do depósito aos serviços de água e esgoto. Todos os procedimentos que são exigidos por lei e que são realizados na prática pela maioria das empresas para construir um depósito são considerados, mesmo se puderem ser evitados em situações especiais. São incluídas a obtenção de verificações de condições técnicas para ligações elétricas e a aprovação de projetos elétricos quando tais processos forem necessários para a obtenção dos alvarás de construção.</a:t>
            </a:r>
          </a:p>
          <a:p>
            <a:pPr lvl="1"/>
            <a:endParaRPr lang="pt-BR" sz="1400" b="1" dirty="0"/>
          </a:p>
          <a:p>
            <a:pPr lvl="1"/>
            <a:r>
              <a:rPr lang="pt-BR" sz="1400" b="1" dirty="0"/>
              <a:t>Tempo</a:t>
            </a:r>
          </a:p>
          <a:p>
            <a:pPr lvl="1"/>
            <a:r>
              <a:rPr lang="pt-BR" sz="1400" dirty="0"/>
              <a:t>O tempo é registrado em dias corridos. É registrada a duração média que os peritos locais indicam como necessária para a conclusão de um procedimento na prática. Supõe-se que o tempo mínimo necessário para cada procedimento seja de um dia, exceto os procedimentos que possam ser realizados inteiramente através da internet e em algumas horas. Nestes casos, considera-se meio dia como a duração mínima de cada procedimento. Embora os procedimentos possam ocorrer simultaneamente, de acordo com a metodologia adotada pelo estudo eles não podem começar no mesmo dia (ou seja, procedimentos simultâneos começam em dias consecutivos), exceto os procedimentos que possam ser feitos on-line. Caso um procedimento possa ser legalmente acelerado por meio de um custo adicional, é selecionada a forma mais rápida de conclusão do procedimento. Presume-se que a construtora não perca tempo e se comprometa a realizar cada procedimento remanescente sem demora. O tempo que a construtora gasta para coletar informações é ignorado. Presume-se que a construtora seja ciente de todos os requisitos para a construção e de sua sequência desde o início do processo.</a:t>
            </a:r>
            <a:endParaRPr lang="pt-BR" sz="1400" b="1" dirty="0"/>
          </a:p>
          <a:p>
            <a:pPr marL="0" indent="0">
              <a:buFont typeface="Arial" panose="020B0604020202020204" pitchFamily="34" charset="0"/>
              <a:buNone/>
            </a:pPr>
            <a:endParaRPr lang="pt-BR" dirty="0"/>
          </a:p>
          <a:p>
            <a:pPr lvl="1"/>
            <a:r>
              <a:rPr lang="pt-BR" sz="1600" b="1" dirty="0"/>
              <a:t>Custo</a:t>
            </a:r>
          </a:p>
          <a:p>
            <a:pPr lvl="1"/>
            <a:r>
              <a:rPr lang="pt-BR" sz="1600" dirty="0"/>
              <a:t>O custo é registrado como um percentual do valor do depósito (presume-se que este seja equivalente a 50 vezes a renda per capita da economia). São registrados apenas os custos oficiais. São registradas todas as taxas associadas à execução dos procedimentos para construir legalmente um depósito, inclusive as taxas associadas à obtenção de aprovações para o uso do terreno e certidões dos projetos antes da construção; recebimento de inspeções antes, durante e após a construção; obtenção de ligações de serviços públicos e cadastramento de propriedade do depósito. Impostos necessários para a conclusão do projeto do depósito também são registrados, porém impostos indiretos (como imposto sobre vendas, imposto sobre o valor agregado, ou imposto sobre a circulação de bens e serviços), ou impostos sobre o ganho de capital ou mais-valia não são incluídos. Qualquer depósito ou caução também não é considerado no cálculo do custo. O código de construção, as informações fornecidas por peritos locais e as normas e cronogramas específicos dos pagamentos de taxas são utilizados como fontes de custos. Caso vários especialistas locais forneçam estimativas diferentes, é usado o valor médio informado.</a:t>
            </a:r>
          </a:p>
          <a:p>
            <a:pPr lvl="1"/>
            <a:endParaRPr lang="pt-BR" sz="1600" b="1" dirty="0"/>
          </a:p>
          <a:p>
            <a:pPr lvl="1"/>
            <a:r>
              <a:rPr lang="pt-BR" sz="1600" b="1" dirty="0"/>
              <a:t>Controle de qualidade da construção</a:t>
            </a:r>
          </a:p>
          <a:p>
            <a:pPr lvl="1"/>
            <a:r>
              <a:rPr lang="pt-BR" sz="1600" dirty="0"/>
              <a:t>O índice do controle de qualidade da construção baseia-se em seis outros índices: qualidade das regulamentações de construção, controle de qualidade antes, durante e após a construção, regimes de responsabilização e de seguro e certificações profissionais. O indicador se baseia nas mesmas premissas do estudo de caso que analisa o grau de eficiência do registro de propriedades.</a:t>
            </a:r>
          </a:p>
          <a:p>
            <a:pPr marL="0" indent="0">
              <a:buFont typeface="Arial" panose="020B0604020202020204" pitchFamily="34" charset="0"/>
              <a:buNone/>
            </a:pPr>
            <a:endParaRPr lang="pt-BR" dirty="0"/>
          </a:p>
        </p:txBody>
      </p:sp>
      <p:sp>
        <p:nvSpPr>
          <p:cNvPr id="5" name="Espaço Reservado para Data 4"/>
          <p:cNvSpPr>
            <a:spLocks noGrp="1"/>
          </p:cNvSpPr>
          <p:nvPr>
            <p:ph type="dt" idx="11"/>
          </p:nvPr>
        </p:nvSpPr>
        <p:spPr/>
        <p:txBody>
          <a:bodyPr/>
          <a:lstStyle/>
          <a:p>
            <a:endParaRPr lang="pt-BR" dirty="0"/>
          </a:p>
        </p:txBody>
      </p:sp>
    </p:spTree>
    <p:extLst>
      <p:ext uri="{BB962C8B-B14F-4D97-AF65-F5344CB8AC3E}">
        <p14:creationId xmlns:p14="http://schemas.microsoft.com/office/powerpoint/2010/main" val="37517601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lvl="1"/>
            <a:r>
              <a:rPr lang="pt-BR" b="1" u="sng" dirty="0"/>
              <a:t>A empresa construtora:</a:t>
            </a:r>
            <a:endParaRPr lang="pt-BR" dirty="0"/>
          </a:p>
          <a:p>
            <a:pPr lvl="1"/>
            <a:r>
              <a:rPr lang="pt-BR" dirty="0"/>
              <a:t>• É uma sociedade de responsabilidade limitada;</a:t>
            </a:r>
          </a:p>
          <a:p>
            <a:pPr lvl="1"/>
            <a:r>
              <a:rPr lang="pt-BR" dirty="0"/>
              <a:t>• Está localizada na maior cidade comercial da economia;</a:t>
            </a:r>
          </a:p>
          <a:p>
            <a:pPr lvl="1"/>
            <a:r>
              <a:rPr lang="pt-BR" dirty="0"/>
              <a:t>• É 100% de propriedade nacional e tem cinco proprietários, nenhum deles é PJ;</a:t>
            </a:r>
          </a:p>
          <a:p>
            <a:pPr lvl="1"/>
            <a:r>
              <a:rPr lang="pt-BR" dirty="0"/>
              <a:t>• É totalmente licenciada e segurada para realizar projetos de construção, tais como armazéns;</a:t>
            </a:r>
          </a:p>
          <a:p>
            <a:pPr lvl="1"/>
            <a:r>
              <a:rPr lang="pt-BR" dirty="0"/>
              <a:t>• Tem 60 construtores e outros empregados, todos eles nativos com expertise técnica e experiência profissional necessária para obtenção das aprovações e permissões de construção;</a:t>
            </a:r>
          </a:p>
          <a:p>
            <a:pPr lvl="1"/>
            <a:r>
              <a:rPr lang="pt-BR" dirty="0"/>
              <a:t>• Tem um engenheiro e um arquiteto licenciados, ambos registrados na associação local de arquitetos ou engenheiros (CREA/CAU);</a:t>
            </a:r>
          </a:p>
          <a:p>
            <a:pPr lvl="1"/>
            <a:r>
              <a:rPr lang="pt-BR" dirty="0"/>
              <a:t>• Realizou o pagamento de todas os impostos e tirou todos os seguros necessários aplicáveis ao seu negócio (por exemplo, seguro de acidentes pessoais para os trabalhadores e terceiros;</a:t>
            </a:r>
          </a:p>
          <a:p>
            <a:pPr lvl="1"/>
            <a:r>
              <a:rPr lang="pt-BR" dirty="0"/>
              <a:t>• É proprietária da terra onde o armazém será construído e venderá o mesmo após a sua conclusão;</a:t>
            </a:r>
          </a:p>
          <a:p>
            <a:pPr lvl="1"/>
            <a:r>
              <a:rPr lang="pt-BR" b="1" u="sng" dirty="0"/>
              <a:t>Sobre o armazém:</a:t>
            </a:r>
            <a:endParaRPr lang="pt-BR" dirty="0"/>
          </a:p>
          <a:p>
            <a:pPr lvl="1"/>
            <a:r>
              <a:rPr lang="pt-BR" dirty="0"/>
              <a:t>• Será utilizado para atividades de estocagem genéricas, como armazenamento de livros ou papelaria. O armazém não será usado para quaisquer bens que requeiram condições especiais, como alimentos, produtos químicos ou farmacêuticos;</a:t>
            </a:r>
          </a:p>
          <a:p>
            <a:pPr lvl="1" algn="just"/>
            <a:r>
              <a:rPr lang="pt-BR" dirty="0"/>
              <a:t>• Terá 2 pavimentos acima do solo, com área total de 1.300,60 m² e 3 m de pé direito por pavimento;</a:t>
            </a:r>
          </a:p>
          <a:p>
            <a:pPr lvl="1" algn="just"/>
            <a:r>
              <a:rPr lang="pt-BR" dirty="0"/>
              <a:t>• Terá acesso rodoviário estando localizado no perímetro urbano nas duas cidades de maior desenvolvimento econômico;</a:t>
            </a:r>
          </a:p>
          <a:p>
            <a:pPr lvl="1" algn="just"/>
            <a:r>
              <a:rPr lang="pt-BR" dirty="0"/>
              <a:t>• Não estar localizado em zona industrial e em de desenvolvimento especial. Será locada num terreno de 929 m², totalmente pertencente à empresa construtora estando devidamente registrado em cartório;</a:t>
            </a:r>
          </a:p>
          <a:p>
            <a:pPr lvl="1" algn="just"/>
            <a:r>
              <a:rPr lang="pt-BR" dirty="0"/>
              <a:t>•  Será uma construção em terreno sem edificações, árvores e fontes  aquíferas naturais, reservas naturais, monumentos históricos ou assemelhados;</a:t>
            </a:r>
          </a:p>
          <a:p>
            <a:pPr lvl="1" algn="just"/>
            <a:r>
              <a:rPr lang="pt-BR" dirty="0"/>
              <a:t>• Terá projeto arquitetônico e de construção devidamente realizados por arquiteto licenciado. Aprovação dos planos de construção que requeiram preliminar aprovação de agências municipais específicas:</a:t>
            </a:r>
          </a:p>
          <a:p>
            <a:pPr lvl="1" algn="just"/>
            <a:r>
              <a:rPr lang="pt-BR" dirty="0"/>
              <a:t>• Disporá de todos os equipamentos necessários à construção;</a:t>
            </a:r>
          </a:p>
          <a:p>
            <a:pPr lvl="1" algn="just"/>
            <a:r>
              <a:rPr lang="pt-BR" dirty="0"/>
              <a:t>• O prazo para construção será de 30 semanas, descontados ao períodos com folgas regulamentares e administrativas previstas;</a:t>
            </a:r>
          </a:p>
          <a:p>
            <a:pPr lvl="1"/>
            <a:r>
              <a:rPr lang="pt-BR" b="1" dirty="0"/>
              <a:t>Suposições sobre as ligações de serviços públicos</a:t>
            </a:r>
            <a:r>
              <a:rPr lang="pt-BR" b="1" u="sng" dirty="0"/>
              <a:t>:</a:t>
            </a:r>
            <a:endParaRPr lang="pt-BR" dirty="0"/>
          </a:p>
          <a:p>
            <a:pPr lvl="1"/>
            <a:r>
              <a:rPr lang="pt-BR" dirty="0"/>
              <a:t>• Será instalada à 150 metros (492 pés) de uma fonte existente de água e rede coletora de esgoto. Se não existir infraestrutura para entrega de água na economia, um poço artesiano será cavado. Se não tiver infraestrutura de rede de esgoto, uma fossa no menor tamanho disponível será construída ou instalada;</a:t>
            </a:r>
          </a:p>
          <a:p>
            <a:pPr lvl="1"/>
            <a:r>
              <a:rPr lang="pt-BR" dirty="0"/>
              <a:t>• Não utilizará de água para combate à incêndio; ao invés disso, um sistema de combate à incêndio (à seco) será utilizado; Se um sistema “molhado” for requerido por lei, será assumido que a água especificada anteriormente também cobre a água necessária para o combate à incêndio;</a:t>
            </a:r>
          </a:p>
          <a:p>
            <a:pPr lvl="1"/>
            <a:r>
              <a:rPr lang="pt-BR" dirty="0"/>
              <a:t>• Terá uma utilização média de água de 662 litros (175 galões) por dia. Terá um pico de uso de água de 1.325 litros (350 galões) por dia e pico de fluxo de 1.136 litros (300 galões) por dia;</a:t>
            </a:r>
          </a:p>
          <a:p>
            <a:pPr lvl="1"/>
            <a:r>
              <a:rPr lang="pt-BR" dirty="0"/>
              <a:t>• Terá um nível constante de demanda de água e pico de uso ao longo do ano;</a:t>
            </a:r>
          </a:p>
          <a:p>
            <a:pPr lvl="1"/>
            <a:r>
              <a:rPr lang="pt-BR" dirty="0"/>
              <a:t>• Terá um diâmetro de 1 polegada para conexão de água e 4 polegadas para conexão de esgoto;</a:t>
            </a:r>
          </a:p>
          <a:p>
            <a:pPr lvl="1" algn="just"/>
            <a:endParaRPr lang="pt-BR" dirty="0"/>
          </a:p>
          <a:p>
            <a:endParaRPr lang="pt-BR" dirty="0"/>
          </a:p>
        </p:txBody>
      </p:sp>
      <p:sp>
        <p:nvSpPr>
          <p:cNvPr id="4" name="Espaço Reservado para Data 3"/>
          <p:cNvSpPr>
            <a:spLocks noGrp="1"/>
          </p:cNvSpPr>
          <p:nvPr>
            <p:ph type="dt" idx="10"/>
          </p:nvPr>
        </p:nvSpPr>
        <p:spPr/>
        <p:txBody>
          <a:bodyPr/>
          <a:lstStyle/>
          <a:p>
            <a:endParaRPr lang="pt-BR" dirty="0"/>
          </a:p>
        </p:txBody>
      </p:sp>
    </p:spTree>
    <p:extLst>
      <p:ext uri="{BB962C8B-B14F-4D97-AF65-F5344CB8AC3E}">
        <p14:creationId xmlns:p14="http://schemas.microsoft.com/office/powerpoint/2010/main" val="10328358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 typeface="Arial" panose="020B0604020202020204" pitchFamily="34" charset="0"/>
              <a:buNone/>
            </a:pPr>
            <a:endParaRPr lang="pt-BR" dirty="0"/>
          </a:p>
        </p:txBody>
      </p:sp>
      <p:sp>
        <p:nvSpPr>
          <p:cNvPr id="5" name="Espaço Reservado para Data 4"/>
          <p:cNvSpPr>
            <a:spLocks noGrp="1"/>
          </p:cNvSpPr>
          <p:nvPr>
            <p:ph type="dt" idx="11"/>
          </p:nvPr>
        </p:nvSpPr>
        <p:spPr/>
        <p:txBody>
          <a:bodyPr/>
          <a:lstStyle/>
          <a:p>
            <a:endParaRPr lang="pt-BR" dirty="0"/>
          </a:p>
        </p:txBody>
      </p:sp>
    </p:spTree>
    <p:extLst>
      <p:ext uri="{BB962C8B-B14F-4D97-AF65-F5344CB8AC3E}">
        <p14:creationId xmlns:p14="http://schemas.microsoft.com/office/powerpoint/2010/main" val="33976578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 typeface="Arial" panose="020B0604020202020204" pitchFamily="34" charset="0"/>
              <a:buNone/>
            </a:pPr>
            <a:endParaRPr lang="pt-BR" dirty="0"/>
          </a:p>
        </p:txBody>
      </p:sp>
      <p:sp>
        <p:nvSpPr>
          <p:cNvPr id="5" name="Espaço Reservado para Data 4"/>
          <p:cNvSpPr>
            <a:spLocks noGrp="1"/>
          </p:cNvSpPr>
          <p:nvPr>
            <p:ph type="dt" idx="11"/>
          </p:nvPr>
        </p:nvSpPr>
        <p:spPr/>
        <p:txBody>
          <a:bodyPr/>
          <a:lstStyle/>
          <a:p>
            <a:endParaRPr lang="pt-BR" dirty="0"/>
          </a:p>
        </p:txBody>
      </p:sp>
    </p:spTree>
    <p:extLst>
      <p:ext uri="{BB962C8B-B14F-4D97-AF65-F5344CB8AC3E}">
        <p14:creationId xmlns:p14="http://schemas.microsoft.com/office/powerpoint/2010/main" val="2398427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AF711956-BC2C-4B61-BD94-1550FA69DE24}" type="datetimeFigureOut">
              <a:rPr lang="pt-BR" smtClean="0"/>
              <a:pPr/>
              <a:t>16/10/2017</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FA1D76C6-6EA8-4B3A-B42E-E55ADD72F842}" type="slidenum">
              <a:rPr lang="pt-BR" smtClean="0"/>
              <a:pPr/>
              <a:t>‹nº›</a:t>
            </a:fld>
            <a:endParaRPr lang="pt-BR" dirty="0"/>
          </a:p>
        </p:txBody>
      </p:sp>
    </p:spTree>
    <p:extLst>
      <p:ext uri="{BB962C8B-B14F-4D97-AF65-F5344CB8AC3E}">
        <p14:creationId xmlns:p14="http://schemas.microsoft.com/office/powerpoint/2010/main" val="1047783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AF711956-BC2C-4B61-BD94-1550FA69DE24}" type="datetimeFigureOut">
              <a:rPr lang="pt-BR" smtClean="0"/>
              <a:pPr/>
              <a:t>16/10/2017</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FA1D76C6-6EA8-4B3A-B42E-E55ADD72F842}" type="slidenum">
              <a:rPr lang="pt-BR" smtClean="0"/>
              <a:pPr/>
              <a:t>‹nº›</a:t>
            </a:fld>
            <a:endParaRPr lang="pt-BR" dirty="0"/>
          </a:p>
        </p:txBody>
      </p:sp>
    </p:spTree>
    <p:extLst>
      <p:ext uri="{BB962C8B-B14F-4D97-AF65-F5344CB8AC3E}">
        <p14:creationId xmlns:p14="http://schemas.microsoft.com/office/powerpoint/2010/main" val="697876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AF711956-BC2C-4B61-BD94-1550FA69DE24}" type="datetimeFigureOut">
              <a:rPr lang="pt-BR" smtClean="0"/>
              <a:pPr/>
              <a:t>16/10/2017</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FA1D76C6-6EA8-4B3A-B42E-E55ADD72F842}" type="slidenum">
              <a:rPr lang="pt-BR" smtClean="0"/>
              <a:pPr/>
              <a:t>‹nº›</a:t>
            </a:fld>
            <a:endParaRPr lang="pt-BR" dirty="0"/>
          </a:p>
        </p:txBody>
      </p:sp>
    </p:spTree>
    <p:extLst>
      <p:ext uri="{BB962C8B-B14F-4D97-AF65-F5344CB8AC3E}">
        <p14:creationId xmlns:p14="http://schemas.microsoft.com/office/powerpoint/2010/main" val="1759686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Layout Personalizado">
    <p:spTree>
      <p:nvGrpSpPr>
        <p:cNvPr id="1" name=""/>
        <p:cNvGrpSpPr/>
        <p:nvPr/>
      </p:nvGrpSpPr>
      <p:grpSpPr>
        <a:xfrm>
          <a:off x="0" y="0"/>
          <a:ext cx="0" cy="0"/>
          <a:chOff x="0" y="0"/>
          <a:chExt cx="0" cy="0"/>
        </a:xfrm>
      </p:grpSpPr>
      <p:pic>
        <p:nvPicPr>
          <p:cNvPr id="2" name="Imagem 1"/>
          <p:cNvPicPr>
            <a:picLocks noChangeAspect="1"/>
          </p:cNvPicPr>
          <p:nvPr userDrawn="1"/>
        </p:nvPicPr>
        <p:blipFill>
          <a:blip r:embed="rId2" cstate="print"/>
          <a:stretch>
            <a:fillRect/>
          </a:stretch>
        </p:blipFill>
        <p:spPr>
          <a:xfrm>
            <a:off x="0" y="0"/>
            <a:ext cx="12192000" cy="6858000"/>
          </a:xfrm>
          <a:prstGeom prst="rect">
            <a:avLst/>
          </a:prstGeom>
        </p:spPr>
      </p:pic>
    </p:spTree>
    <p:extLst>
      <p:ext uri="{BB962C8B-B14F-4D97-AF65-F5344CB8AC3E}">
        <p14:creationId xmlns:p14="http://schemas.microsoft.com/office/powerpoint/2010/main" val="2737135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Layout Personalizado">
    <p:spTree>
      <p:nvGrpSpPr>
        <p:cNvPr id="1" name=""/>
        <p:cNvGrpSpPr/>
        <p:nvPr/>
      </p:nvGrpSpPr>
      <p:grpSpPr>
        <a:xfrm>
          <a:off x="0" y="0"/>
          <a:ext cx="0" cy="0"/>
          <a:chOff x="0" y="0"/>
          <a:chExt cx="0" cy="0"/>
        </a:xfrm>
      </p:grpSpPr>
      <p:sp>
        <p:nvSpPr>
          <p:cNvPr id="4" name="Espaço Reservado para Rodapé 3"/>
          <p:cNvSpPr>
            <a:spLocks noGrp="1"/>
          </p:cNvSpPr>
          <p:nvPr>
            <p:ph type="ftr" sz="quarter" idx="11"/>
          </p:nvPr>
        </p:nvSpPr>
        <p:spPr/>
        <p:txBody>
          <a:bodyPr/>
          <a:lstStyle/>
          <a:p>
            <a:endParaRPr lang="pt-BR" dirty="0"/>
          </a:p>
        </p:txBody>
      </p:sp>
    </p:spTree>
    <p:extLst>
      <p:ext uri="{BB962C8B-B14F-4D97-AF65-F5344CB8AC3E}">
        <p14:creationId xmlns:p14="http://schemas.microsoft.com/office/powerpoint/2010/main" val="16372285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Layout Personalizado">
    <p:spTree>
      <p:nvGrpSpPr>
        <p:cNvPr id="1" name=""/>
        <p:cNvGrpSpPr/>
        <p:nvPr/>
      </p:nvGrpSpPr>
      <p:grpSpPr>
        <a:xfrm>
          <a:off x="0" y="0"/>
          <a:ext cx="0" cy="0"/>
          <a:chOff x="0" y="0"/>
          <a:chExt cx="0" cy="0"/>
        </a:xfrm>
      </p:grpSpPr>
      <p:pic>
        <p:nvPicPr>
          <p:cNvPr id="2" name="Imagem 1"/>
          <p:cNvPicPr>
            <a:picLocks noChangeAspect="1"/>
          </p:cNvPicPr>
          <p:nvPr userDrawn="1"/>
        </p:nvPicPr>
        <p:blipFill>
          <a:blip r:embed="rId2" cstate="print"/>
          <a:stretch>
            <a:fillRect/>
          </a:stretch>
        </p:blipFill>
        <p:spPr>
          <a:xfrm>
            <a:off x="0" y="-1394710"/>
            <a:ext cx="12192000" cy="9227547"/>
          </a:xfrm>
          <a:prstGeom prst="rect">
            <a:avLst/>
          </a:prstGeom>
        </p:spPr>
      </p:pic>
      <p:sp>
        <p:nvSpPr>
          <p:cNvPr id="3" name="Espaço Reservado para Data 2"/>
          <p:cNvSpPr>
            <a:spLocks noGrp="1"/>
          </p:cNvSpPr>
          <p:nvPr>
            <p:ph type="dt" sz="half" idx="10"/>
          </p:nvPr>
        </p:nvSpPr>
        <p:spPr/>
        <p:txBody>
          <a:bodyPr/>
          <a:lstStyle/>
          <a:p>
            <a:fld id="{298C3B06-9C45-4119-984A-75BF8EBFA1BF}" type="datetimeFigureOut">
              <a:rPr lang="pt-BR" smtClean="0"/>
              <a:pPr/>
              <a:t>16/10/2017</a:t>
            </a:fld>
            <a:endParaRPr lang="pt-BR" dirty="0"/>
          </a:p>
        </p:txBody>
      </p:sp>
      <p:sp>
        <p:nvSpPr>
          <p:cNvPr id="4" name="Espaço Reservado para Rodapé 3"/>
          <p:cNvSpPr>
            <a:spLocks noGrp="1"/>
          </p:cNvSpPr>
          <p:nvPr>
            <p:ph type="ftr" sz="quarter" idx="11"/>
          </p:nvPr>
        </p:nvSpPr>
        <p:spPr/>
        <p:txBody>
          <a:bodyPr/>
          <a:lstStyle/>
          <a:p>
            <a:endParaRPr lang="pt-BR" dirty="0"/>
          </a:p>
        </p:txBody>
      </p:sp>
      <p:sp>
        <p:nvSpPr>
          <p:cNvPr id="5" name="Espaço Reservado para Número de Slide 4"/>
          <p:cNvSpPr>
            <a:spLocks noGrp="1"/>
          </p:cNvSpPr>
          <p:nvPr>
            <p:ph type="sldNum" sz="quarter" idx="12"/>
          </p:nvPr>
        </p:nvSpPr>
        <p:spPr/>
        <p:txBody>
          <a:bodyPr/>
          <a:lstStyle/>
          <a:p>
            <a:fld id="{A9167E67-DA9F-44F5-86E2-671893778DD1}" type="slidenum">
              <a:rPr lang="pt-BR" smtClean="0"/>
              <a:pPr/>
              <a:t>‹nº›</a:t>
            </a:fld>
            <a:endParaRPr lang="pt-BR" dirty="0"/>
          </a:p>
        </p:txBody>
      </p:sp>
    </p:spTree>
    <p:extLst>
      <p:ext uri="{BB962C8B-B14F-4D97-AF65-F5344CB8AC3E}">
        <p14:creationId xmlns:p14="http://schemas.microsoft.com/office/powerpoint/2010/main" val="36322767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Slide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959952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AF711956-BC2C-4B61-BD94-1550FA69DE24}" type="datetimeFigureOut">
              <a:rPr lang="pt-BR" smtClean="0"/>
              <a:pPr/>
              <a:t>16/10/2017</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FA1D76C6-6EA8-4B3A-B42E-E55ADD72F842}" type="slidenum">
              <a:rPr lang="pt-BR" smtClean="0"/>
              <a:pPr/>
              <a:t>‹nº›</a:t>
            </a:fld>
            <a:endParaRPr lang="pt-BR" dirty="0"/>
          </a:p>
        </p:txBody>
      </p:sp>
    </p:spTree>
    <p:extLst>
      <p:ext uri="{BB962C8B-B14F-4D97-AF65-F5344CB8AC3E}">
        <p14:creationId xmlns:p14="http://schemas.microsoft.com/office/powerpoint/2010/main" val="2018836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fld id="{AF711956-BC2C-4B61-BD94-1550FA69DE24}" type="datetimeFigureOut">
              <a:rPr lang="pt-BR" smtClean="0"/>
              <a:pPr/>
              <a:t>16/10/2017</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FA1D76C6-6EA8-4B3A-B42E-E55ADD72F842}" type="slidenum">
              <a:rPr lang="pt-BR" smtClean="0"/>
              <a:pPr/>
              <a:t>‹nº›</a:t>
            </a:fld>
            <a:endParaRPr lang="pt-BR" dirty="0"/>
          </a:p>
        </p:txBody>
      </p:sp>
    </p:spTree>
    <p:extLst>
      <p:ext uri="{BB962C8B-B14F-4D97-AF65-F5344CB8AC3E}">
        <p14:creationId xmlns:p14="http://schemas.microsoft.com/office/powerpoint/2010/main" val="1341178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838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6172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AF711956-BC2C-4B61-BD94-1550FA69DE24}" type="datetimeFigureOut">
              <a:rPr lang="pt-BR" smtClean="0"/>
              <a:pPr/>
              <a:t>16/10/2017</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FA1D76C6-6EA8-4B3A-B42E-E55ADD72F842}" type="slidenum">
              <a:rPr lang="pt-BR" smtClean="0"/>
              <a:pPr/>
              <a:t>‹nº›</a:t>
            </a:fld>
            <a:endParaRPr lang="pt-BR" dirty="0"/>
          </a:p>
        </p:txBody>
      </p:sp>
    </p:spTree>
    <p:extLst>
      <p:ext uri="{BB962C8B-B14F-4D97-AF65-F5344CB8AC3E}">
        <p14:creationId xmlns:p14="http://schemas.microsoft.com/office/powerpoint/2010/main" val="3041882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AF711956-BC2C-4B61-BD94-1550FA69DE24}" type="datetimeFigureOut">
              <a:rPr lang="pt-BR" smtClean="0"/>
              <a:pPr/>
              <a:t>16/10/2017</a:t>
            </a:fld>
            <a:endParaRPr lang="pt-BR" dirty="0"/>
          </a:p>
        </p:txBody>
      </p:sp>
      <p:sp>
        <p:nvSpPr>
          <p:cNvPr id="8" name="Espaço Reservado para Rodapé 7"/>
          <p:cNvSpPr>
            <a:spLocks noGrp="1"/>
          </p:cNvSpPr>
          <p:nvPr>
            <p:ph type="ftr" sz="quarter" idx="11"/>
          </p:nvPr>
        </p:nvSpPr>
        <p:spPr/>
        <p:txBody>
          <a:bodyPr/>
          <a:lstStyle/>
          <a:p>
            <a:endParaRPr lang="pt-BR" dirty="0"/>
          </a:p>
        </p:txBody>
      </p:sp>
      <p:sp>
        <p:nvSpPr>
          <p:cNvPr id="9" name="Espaço Reservado para Número de Slide 8"/>
          <p:cNvSpPr>
            <a:spLocks noGrp="1"/>
          </p:cNvSpPr>
          <p:nvPr>
            <p:ph type="sldNum" sz="quarter" idx="12"/>
          </p:nvPr>
        </p:nvSpPr>
        <p:spPr/>
        <p:txBody>
          <a:bodyPr/>
          <a:lstStyle/>
          <a:p>
            <a:fld id="{FA1D76C6-6EA8-4B3A-B42E-E55ADD72F842}" type="slidenum">
              <a:rPr lang="pt-BR" smtClean="0"/>
              <a:pPr/>
              <a:t>‹nº›</a:t>
            </a:fld>
            <a:endParaRPr lang="pt-BR" dirty="0"/>
          </a:p>
        </p:txBody>
      </p:sp>
    </p:spTree>
    <p:extLst>
      <p:ext uri="{BB962C8B-B14F-4D97-AF65-F5344CB8AC3E}">
        <p14:creationId xmlns:p14="http://schemas.microsoft.com/office/powerpoint/2010/main" val="1049584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AF711956-BC2C-4B61-BD94-1550FA69DE24}" type="datetimeFigureOut">
              <a:rPr lang="pt-BR" smtClean="0"/>
              <a:pPr/>
              <a:t>16/10/2017</a:t>
            </a:fld>
            <a:endParaRPr lang="pt-BR" dirty="0"/>
          </a:p>
        </p:txBody>
      </p:sp>
      <p:sp>
        <p:nvSpPr>
          <p:cNvPr id="4" name="Espaço Reservado para Rodapé 3"/>
          <p:cNvSpPr>
            <a:spLocks noGrp="1"/>
          </p:cNvSpPr>
          <p:nvPr>
            <p:ph type="ftr" sz="quarter" idx="11"/>
          </p:nvPr>
        </p:nvSpPr>
        <p:spPr/>
        <p:txBody>
          <a:bodyPr/>
          <a:lstStyle/>
          <a:p>
            <a:endParaRPr lang="pt-BR" dirty="0"/>
          </a:p>
        </p:txBody>
      </p:sp>
      <p:sp>
        <p:nvSpPr>
          <p:cNvPr id="5" name="Espaço Reservado para Número de Slide 4"/>
          <p:cNvSpPr>
            <a:spLocks noGrp="1"/>
          </p:cNvSpPr>
          <p:nvPr>
            <p:ph type="sldNum" sz="quarter" idx="12"/>
          </p:nvPr>
        </p:nvSpPr>
        <p:spPr/>
        <p:txBody>
          <a:bodyPr/>
          <a:lstStyle/>
          <a:p>
            <a:fld id="{FA1D76C6-6EA8-4B3A-B42E-E55ADD72F842}" type="slidenum">
              <a:rPr lang="pt-BR" smtClean="0"/>
              <a:pPr/>
              <a:t>‹nº›</a:t>
            </a:fld>
            <a:endParaRPr lang="pt-BR" dirty="0"/>
          </a:p>
        </p:txBody>
      </p:sp>
    </p:spTree>
    <p:extLst>
      <p:ext uri="{BB962C8B-B14F-4D97-AF65-F5344CB8AC3E}">
        <p14:creationId xmlns:p14="http://schemas.microsoft.com/office/powerpoint/2010/main" val="2750003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pic>
        <p:nvPicPr>
          <p:cNvPr id="5" name="Imagem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06551" y="5595313"/>
            <a:ext cx="1558350" cy="954003"/>
          </a:xfrm>
          <a:prstGeom prst="rect">
            <a:avLst/>
          </a:prstGeom>
        </p:spPr>
      </p:pic>
    </p:spTree>
    <p:extLst>
      <p:ext uri="{BB962C8B-B14F-4D97-AF65-F5344CB8AC3E}">
        <p14:creationId xmlns:p14="http://schemas.microsoft.com/office/powerpoint/2010/main" val="98227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AF711956-BC2C-4B61-BD94-1550FA69DE24}" type="datetimeFigureOut">
              <a:rPr lang="pt-BR" smtClean="0"/>
              <a:pPr/>
              <a:t>16/10/2017</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FA1D76C6-6EA8-4B3A-B42E-E55ADD72F842}" type="slidenum">
              <a:rPr lang="pt-BR" smtClean="0"/>
              <a:pPr/>
              <a:t>‹nº›</a:t>
            </a:fld>
            <a:endParaRPr lang="pt-BR" dirty="0"/>
          </a:p>
        </p:txBody>
      </p:sp>
    </p:spTree>
    <p:extLst>
      <p:ext uri="{BB962C8B-B14F-4D97-AF65-F5344CB8AC3E}">
        <p14:creationId xmlns:p14="http://schemas.microsoft.com/office/powerpoint/2010/main" val="2851521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dirty="0"/>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AF711956-BC2C-4B61-BD94-1550FA69DE24}" type="datetimeFigureOut">
              <a:rPr lang="pt-BR" smtClean="0"/>
              <a:pPr/>
              <a:t>16/10/2017</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FA1D76C6-6EA8-4B3A-B42E-E55ADD72F842}" type="slidenum">
              <a:rPr lang="pt-BR" smtClean="0"/>
              <a:pPr/>
              <a:t>‹nº›</a:t>
            </a:fld>
            <a:endParaRPr lang="pt-BR" dirty="0"/>
          </a:p>
        </p:txBody>
      </p:sp>
    </p:spTree>
    <p:extLst>
      <p:ext uri="{BB962C8B-B14F-4D97-AF65-F5344CB8AC3E}">
        <p14:creationId xmlns:p14="http://schemas.microsoft.com/office/powerpoint/2010/main" val="3004943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711956-BC2C-4B61-BD94-1550FA69DE24}" type="datetimeFigureOut">
              <a:rPr lang="pt-BR" smtClean="0"/>
              <a:pPr/>
              <a:t>16/10/2017</a:t>
            </a:fld>
            <a:endParaRPr lang="pt-BR" dirty="0"/>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dirty="0"/>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1D76C6-6EA8-4B3A-B42E-E55ADD72F842}" type="slidenum">
              <a:rPr lang="pt-BR" smtClean="0"/>
              <a:pPr/>
              <a:t>‹nº›</a:t>
            </a:fld>
            <a:endParaRPr lang="pt-BR" dirty="0"/>
          </a:p>
        </p:txBody>
      </p:sp>
    </p:spTree>
    <p:extLst>
      <p:ext uri="{BB962C8B-B14F-4D97-AF65-F5344CB8AC3E}">
        <p14:creationId xmlns:p14="http://schemas.microsoft.com/office/powerpoint/2010/main" val="2816722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 Id="rId5" Type="http://schemas.openxmlformats.org/officeDocument/2006/relationships/image" Target="../media/image15.png"/><Relationship Id="rId4" Type="http://schemas.openxmlformats.org/officeDocument/2006/relationships/image" Target="../media/image14.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image" Target="../media/image19.png"/><Relationship Id="rId5" Type="http://schemas.openxmlformats.org/officeDocument/2006/relationships/image" Target="../media/image18.png"/><Relationship Id="rId10" Type="http://schemas.openxmlformats.org/officeDocument/2006/relationships/image" Target="../media/image23.png"/><Relationship Id="rId4" Type="http://schemas.openxmlformats.org/officeDocument/2006/relationships/image" Target="../media/image17.png"/><Relationship Id="rId9" Type="http://schemas.openxmlformats.org/officeDocument/2006/relationships/image" Target="../media/image22.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txBox="1">
            <a:spLocks/>
          </p:cNvSpPr>
          <p:nvPr/>
        </p:nvSpPr>
        <p:spPr>
          <a:xfrm>
            <a:off x="613258" y="2402974"/>
            <a:ext cx="11075671" cy="72736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t-BR" sz="4000" b="1" dirty="0">
                <a:latin typeface="+mn-lt"/>
              </a:rPr>
              <a:t>Estudo do Relatório </a:t>
            </a:r>
            <a:r>
              <a:rPr lang="pt-BR" sz="4000" b="1" i="1" dirty="0">
                <a:latin typeface="+mn-lt"/>
              </a:rPr>
              <a:t>Doing Business </a:t>
            </a:r>
            <a:r>
              <a:rPr lang="pt-BR" sz="4000" b="1" dirty="0">
                <a:latin typeface="+mn-lt"/>
              </a:rPr>
              <a:t>Brasil 2017</a:t>
            </a:r>
          </a:p>
        </p:txBody>
      </p:sp>
      <p:sp>
        <p:nvSpPr>
          <p:cNvPr id="6" name="Subtítulo 2"/>
          <p:cNvSpPr txBox="1">
            <a:spLocks/>
          </p:cNvSpPr>
          <p:nvPr/>
        </p:nvSpPr>
        <p:spPr>
          <a:xfrm>
            <a:off x="6357879" y="5802501"/>
            <a:ext cx="4846638" cy="1655762"/>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Font typeface="Arial" panose="020B0604020202020204" pitchFamily="34" charset="0"/>
              <a:buNone/>
            </a:pPr>
            <a:r>
              <a:rPr lang="pt-BR" sz="2000" dirty="0" smtClean="0"/>
              <a:t>São Paulo, 19 OUT 2017</a:t>
            </a:r>
            <a:endParaRPr lang="pt-BR" sz="2000" dirty="0"/>
          </a:p>
        </p:txBody>
      </p:sp>
    </p:spTree>
    <p:extLst>
      <p:ext uri="{BB962C8B-B14F-4D97-AF65-F5344CB8AC3E}">
        <p14:creationId xmlns:p14="http://schemas.microsoft.com/office/powerpoint/2010/main" val="30467190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6092900" y="6093087"/>
            <a:ext cx="6096000" cy="276999"/>
          </a:xfrm>
          <a:prstGeom prst="rect">
            <a:avLst/>
          </a:prstGeom>
        </p:spPr>
        <p:txBody>
          <a:bodyPr>
            <a:spAutoFit/>
          </a:bodyPr>
          <a:lstStyle/>
          <a:p>
            <a:pPr algn="r"/>
            <a:r>
              <a:rPr lang="pt-BR" sz="1200" dirty="0"/>
              <a:t>Fonte: Relatório Doing Business 2017, publicado pelo Banco Mundial</a:t>
            </a:r>
          </a:p>
        </p:txBody>
      </p:sp>
      <p:sp>
        <p:nvSpPr>
          <p:cNvPr id="8" name="Retângulo de cantos arredondados 7"/>
          <p:cNvSpPr/>
          <p:nvPr/>
        </p:nvSpPr>
        <p:spPr>
          <a:xfrm>
            <a:off x="207160" y="260570"/>
            <a:ext cx="11771480" cy="51196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a:t>O QUE O INDICADOR “OBTENÇÃO DE </a:t>
            </a:r>
            <a:r>
              <a:rPr lang="pt-BR" sz="3000" b="1" dirty="0" smtClean="0"/>
              <a:t>ALVARÁ </a:t>
            </a:r>
            <a:r>
              <a:rPr lang="pt-BR" sz="3000" b="1" dirty="0"/>
              <a:t>DE CONSTRUÇÃO” MEDE</a:t>
            </a:r>
          </a:p>
        </p:txBody>
      </p:sp>
      <p:graphicFrame>
        <p:nvGraphicFramePr>
          <p:cNvPr id="7" name="Gráfico 6"/>
          <p:cNvGraphicFramePr>
            <a:graphicFrameLocks/>
          </p:cNvGraphicFramePr>
          <p:nvPr>
            <p:extLst>
              <p:ext uri="{D42A27DB-BD31-4B8C-83A1-F6EECF244321}">
                <p14:modId xmlns:p14="http://schemas.microsoft.com/office/powerpoint/2010/main" val="3852762651"/>
              </p:ext>
            </p:extLst>
          </p:nvPr>
        </p:nvGraphicFramePr>
        <p:xfrm>
          <a:off x="1952977" y="1083734"/>
          <a:ext cx="8060267" cy="4662310"/>
        </p:xfrm>
        <a:graphic>
          <a:graphicData uri="http://schemas.openxmlformats.org/drawingml/2006/chart">
            <c:chart xmlns:c="http://schemas.openxmlformats.org/drawingml/2006/chart" xmlns:r="http://schemas.openxmlformats.org/officeDocument/2006/relationships" r:id="rId3"/>
          </a:graphicData>
        </a:graphic>
      </p:graphicFrame>
      <p:cxnSp>
        <p:nvCxnSpPr>
          <p:cNvPr id="21" name="Conector angulado 20"/>
          <p:cNvCxnSpPr/>
          <p:nvPr/>
        </p:nvCxnSpPr>
        <p:spPr>
          <a:xfrm rot="5400000">
            <a:off x="8484514" y="1871769"/>
            <a:ext cx="834577" cy="2023069"/>
          </a:xfrm>
          <a:prstGeom prst="bentConnector2">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Conector de seta reta 23"/>
          <p:cNvCxnSpPr/>
          <p:nvPr/>
        </p:nvCxnSpPr>
        <p:spPr>
          <a:xfrm>
            <a:off x="2725419" y="4676602"/>
            <a:ext cx="1663701" cy="2078"/>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Conector de seta reta 25"/>
          <p:cNvCxnSpPr/>
          <p:nvPr/>
        </p:nvCxnSpPr>
        <p:spPr>
          <a:xfrm flipH="1" flipV="1">
            <a:off x="7449578" y="4676602"/>
            <a:ext cx="911859" cy="1"/>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43" name="Conector angulado 42"/>
          <p:cNvCxnSpPr/>
          <p:nvPr/>
        </p:nvCxnSpPr>
        <p:spPr>
          <a:xfrm rot="5400000">
            <a:off x="2756152" y="1887021"/>
            <a:ext cx="834577" cy="2023069"/>
          </a:xfrm>
          <a:prstGeom prst="bentConnector2">
            <a:avLst/>
          </a:prstGeom>
          <a:ln w="25400">
            <a:solidFill>
              <a:srgbClr val="C00000"/>
            </a:solidFill>
            <a:tailEnd type="triangle"/>
          </a:ln>
          <a:scene3d>
            <a:camera prst="orthographicFront">
              <a:rot lat="10800000" lon="0" rev="10800000"/>
            </a:camera>
            <a:lightRig rig="threePt" dir="t"/>
          </a:scene3d>
        </p:spPr>
        <p:style>
          <a:lnRef idx="1">
            <a:schemeClr val="accent1"/>
          </a:lnRef>
          <a:fillRef idx="0">
            <a:schemeClr val="accent1"/>
          </a:fillRef>
          <a:effectRef idx="0">
            <a:schemeClr val="accent1"/>
          </a:effectRef>
          <a:fontRef idx="minor">
            <a:schemeClr val="tx1"/>
          </a:fontRef>
        </p:style>
      </p:cxnSp>
      <p:sp>
        <p:nvSpPr>
          <p:cNvPr id="3" name="CaixaDeTexto 2"/>
          <p:cNvSpPr txBox="1"/>
          <p:nvPr/>
        </p:nvSpPr>
        <p:spPr>
          <a:xfrm>
            <a:off x="8361437" y="4347745"/>
            <a:ext cx="3169920" cy="646331"/>
          </a:xfrm>
          <a:prstGeom prst="rect">
            <a:avLst/>
          </a:prstGeom>
          <a:noFill/>
        </p:spPr>
        <p:txBody>
          <a:bodyPr wrap="square" rtlCol="0">
            <a:spAutoFit/>
          </a:bodyPr>
          <a:lstStyle/>
          <a:p>
            <a:r>
              <a:rPr lang="pt-BR" dirty="0"/>
              <a:t>Dias para cumprir formalidades para construir um depósito</a:t>
            </a:r>
          </a:p>
        </p:txBody>
      </p:sp>
      <p:sp>
        <p:nvSpPr>
          <p:cNvPr id="4" name="CaixaDeTexto 3"/>
          <p:cNvSpPr txBox="1"/>
          <p:nvPr/>
        </p:nvSpPr>
        <p:spPr>
          <a:xfrm>
            <a:off x="518998" y="1739373"/>
            <a:ext cx="3285815" cy="646331"/>
          </a:xfrm>
          <a:prstGeom prst="rect">
            <a:avLst/>
          </a:prstGeom>
          <a:noFill/>
        </p:spPr>
        <p:txBody>
          <a:bodyPr wrap="square" rtlCol="0">
            <a:spAutoFit/>
          </a:bodyPr>
          <a:lstStyle/>
          <a:p>
            <a:r>
              <a:rPr lang="pt-BR" dirty="0"/>
              <a:t>Qualidade dos regulamentos de construção e sua implementação</a:t>
            </a:r>
          </a:p>
        </p:txBody>
      </p:sp>
      <p:sp>
        <p:nvSpPr>
          <p:cNvPr id="5" name="CaixaDeTexto 4"/>
          <p:cNvSpPr txBox="1"/>
          <p:nvPr/>
        </p:nvSpPr>
        <p:spPr>
          <a:xfrm>
            <a:off x="8361437" y="1462374"/>
            <a:ext cx="3388603" cy="923330"/>
          </a:xfrm>
          <a:prstGeom prst="rect">
            <a:avLst/>
          </a:prstGeom>
          <a:noFill/>
        </p:spPr>
        <p:txBody>
          <a:bodyPr wrap="square" rtlCol="0">
            <a:spAutoFit/>
          </a:bodyPr>
          <a:lstStyle/>
          <a:p>
            <a:r>
              <a:rPr lang="pt-BR" dirty="0"/>
              <a:t>Etapas para cumprir as formalidades preenchidas quando o documento final é recebido</a:t>
            </a:r>
          </a:p>
        </p:txBody>
      </p:sp>
      <p:sp>
        <p:nvSpPr>
          <p:cNvPr id="6" name="CaixaDeTexto 5"/>
          <p:cNvSpPr txBox="1"/>
          <p:nvPr/>
        </p:nvSpPr>
        <p:spPr>
          <a:xfrm>
            <a:off x="518998" y="4209245"/>
            <a:ext cx="2390139" cy="923330"/>
          </a:xfrm>
          <a:prstGeom prst="rect">
            <a:avLst/>
          </a:prstGeom>
          <a:noFill/>
        </p:spPr>
        <p:txBody>
          <a:bodyPr wrap="square" rtlCol="0">
            <a:spAutoFit/>
          </a:bodyPr>
          <a:lstStyle/>
          <a:p>
            <a:r>
              <a:rPr lang="pt-BR" dirty="0"/>
              <a:t>Custo de cumprir formalidades - % do valor do </a:t>
            </a:r>
            <a:r>
              <a:rPr lang="pt-BR" dirty="0" smtClean="0"/>
              <a:t>armazém</a:t>
            </a:r>
            <a:endParaRPr lang="pt-BR" dirty="0"/>
          </a:p>
        </p:txBody>
      </p:sp>
    </p:spTree>
    <p:extLst>
      <p:ext uri="{BB962C8B-B14F-4D97-AF65-F5344CB8AC3E}">
        <p14:creationId xmlns:p14="http://schemas.microsoft.com/office/powerpoint/2010/main" val="15882477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ângulo 7"/>
          <p:cNvSpPr/>
          <p:nvPr/>
        </p:nvSpPr>
        <p:spPr>
          <a:xfrm>
            <a:off x="2240281" y="2597541"/>
            <a:ext cx="9738359" cy="152915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dirty="0">
                <a:solidFill>
                  <a:schemeClr val="tx1"/>
                </a:solidFill>
              </a:rPr>
              <a:t>O depósito é novo, será usado para atividades de armazenamento em geral, tais como de livros ou material de escritório e não será usado para quaisquer mercadorias que exijam condições especiais. Terá dois andares acima do solo, com  terreno e superfície construída aproximada 929 m² e  1.300,6 m², respectivamente. Localizada na área periurbana, mas não é zona industrial ou econômica especial. Avaliado em 50 vezes a renda por capita (R$ 1.389.467,00), com prazo de construção de 30 semanas. </a:t>
            </a:r>
          </a:p>
        </p:txBody>
      </p:sp>
      <p:sp>
        <p:nvSpPr>
          <p:cNvPr id="9" name="Retângulo 8"/>
          <p:cNvSpPr/>
          <p:nvPr/>
        </p:nvSpPr>
        <p:spPr>
          <a:xfrm>
            <a:off x="348799" y="847081"/>
            <a:ext cx="1759489" cy="16522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a:solidFill>
                  <a:schemeClr val="tx1"/>
                </a:solidFill>
              </a:rPr>
              <a:t>A empresa construtora</a:t>
            </a:r>
          </a:p>
        </p:txBody>
      </p:sp>
      <p:sp>
        <p:nvSpPr>
          <p:cNvPr id="18" name="Retângulo 17"/>
          <p:cNvSpPr/>
          <p:nvPr/>
        </p:nvSpPr>
        <p:spPr>
          <a:xfrm>
            <a:off x="2240280" y="4224875"/>
            <a:ext cx="9738359" cy="153943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dirty="0">
                <a:solidFill>
                  <a:schemeClr val="tx1"/>
                </a:solidFill>
              </a:rPr>
              <a:t>Terão 150 metros de distância entre a rede de encanamento de água e de tubulação de esgoto e a entrada do terreno. Caso não haja ligação de água na região, um poço será escavado. Se não houver  esgoto, uma fossa séptica do menor tamanho possível será instalada ou construída. Será usado um sistema de extintores de incêndio. Caso haja exigência legal de um sistema hídrico de proteção contra incêndio, haverá um modelo para utilização da água necessária à proteção contra incêndio.</a:t>
            </a:r>
          </a:p>
        </p:txBody>
      </p:sp>
      <p:sp>
        <p:nvSpPr>
          <p:cNvPr id="21" name="Retângulo 20"/>
          <p:cNvSpPr/>
          <p:nvPr/>
        </p:nvSpPr>
        <p:spPr>
          <a:xfrm>
            <a:off x="343631" y="2573910"/>
            <a:ext cx="1759489" cy="15291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a:solidFill>
                  <a:schemeClr val="tx1"/>
                </a:solidFill>
              </a:rPr>
              <a:t>Sobre o depósito</a:t>
            </a:r>
          </a:p>
        </p:txBody>
      </p:sp>
      <p:sp>
        <p:nvSpPr>
          <p:cNvPr id="23" name="Retângulo 22"/>
          <p:cNvSpPr/>
          <p:nvPr/>
        </p:nvSpPr>
        <p:spPr>
          <a:xfrm>
            <a:off x="343631" y="4177613"/>
            <a:ext cx="1759489" cy="15394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a:solidFill>
                  <a:schemeClr val="tx1"/>
                </a:solidFill>
              </a:rPr>
              <a:t>Ligações de serviços públicos</a:t>
            </a:r>
          </a:p>
        </p:txBody>
      </p:sp>
      <p:sp>
        <p:nvSpPr>
          <p:cNvPr id="14" name="Retângulo de cantos arredondados 13"/>
          <p:cNvSpPr/>
          <p:nvPr/>
        </p:nvSpPr>
        <p:spPr>
          <a:xfrm>
            <a:off x="207160" y="260570"/>
            <a:ext cx="11771480" cy="51196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b="1" dirty="0"/>
              <a:t>OBTENÇÃO DE </a:t>
            </a:r>
            <a:r>
              <a:rPr lang="pt-BR" sz="2800" b="1" dirty="0" smtClean="0"/>
              <a:t>ALVARÁ </a:t>
            </a:r>
            <a:r>
              <a:rPr lang="pt-BR" sz="2800" b="1" dirty="0"/>
              <a:t>DE </a:t>
            </a:r>
            <a:r>
              <a:rPr lang="pt-BR" sz="2800" b="1" dirty="0" smtClean="0"/>
              <a:t>CONSTRUÇÃO – </a:t>
            </a:r>
            <a:r>
              <a:rPr lang="pt-BR" sz="2800" b="1" dirty="0"/>
              <a:t>ESTUDO DE CASO/PARÂMETROS</a:t>
            </a:r>
          </a:p>
        </p:txBody>
      </p:sp>
      <p:sp>
        <p:nvSpPr>
          <p:cNvPr id="11" name="Retângulo 10"/>
          <p:cNvSpPr/>
          <p:nvPr/>
        </p:nvSpPr>
        <p:spPr>
          <a:xfrm>
            <a:off x="2240281" y="847081"/>
            <a:ext cx="9738360" cy="165227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dirty="0">
                <a:solidFill>
                  <a:schemeClr val="tx1"/>
                </a:solidFill>
              </a:rPr>
              <a:t>Empresa de construção Ltda, localizada na cidade pesquisada, 100% nacional com 5 sócios PF. Tem 60 empregados brasileiros com expertise técnica e profissional para obter alvarás de construção e aprovações necessárias. Tem ao menos 1 engenheiro e 1 arquiteto registrados no CREA/CAU; Impostos e seguro pertinentes pagos. É proprietária do terreno onde o depósito será construído e planeja vender o imóvel depois de pronto.</a:t>
            </a:r>
          </a:p>
        </p:txBody>
      </p:sp>
      <p:sp>
        <p:nvSpPr>
          <p:cNvPr id="12" name="Retângulo 11"/>
          <p:cNvSpPr/>
          <p:nvPr/>
        </p:nvSpPr>
        <p:spPr>
          <a:xfrm>
            <a:off x="7824354" y="5862487"/>
            <a:ext cx="4154285" cy="400110"/>
          </a:xfrm>
          <a:prstGeom prst="rect">
            <a:avLst/>
          </a:prstGeom>
        </p:spPr>
        <p:txBody>
          <a:bodyPr wrap="square">
            <a:spAutoFit/>
          </a:bodyPr>
          <a:lstStyle/>
          <a:p>
            <a:r>
              <a:rPr lang="pt-BR" sz="1000" dirty="0"/>
              <a:t>Fonte: Relatório Doing Business 2017, publicado pelo Banco Mundial</a:t>
            </a:r>
          </a:p>
          <a:p>
            <a:r>
              <a:rPr lang="pt-BR" sz="1000" dirty="0"/>
              <a:t>*periferia da cidade, mas ainda dentro dos seus limites oficiais</a:t>
            </a:r>
          </a:p>
        </p:txBody>
      </p:sp>
    </p:spTree>
    <p:extLst>
      <p:ext uri="{BB962C8B-B14F-4D97-AF65-F5344CB8AC3E}">
        <p14:creationId xmlns:p14="http://schemas.microsoft.com/office/powerpoint/2010/main" val="37632351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de cantos arredondados 4"/>
          <p:cNvSpPr/>
          <p:nvPr/>
        </p:nvSpPr>
        <p:spPr>
          <a:xfrm>
            <a:off x="207160" y="260570"/>
            <a:ext cx="11771480" cy="511961"/>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smtClean="0"/>
              <a:t>OBTENÇÃO DE ALVARÁS - PRESSUPOSTOS</a:t>
            </a:r>
            <a:endParaRPr lang="pt-BR" sz="3000" b="1" dirty="0"/>
          </a:p>
        </p:txBody>
      </p:sp>
      <p:pic>
        <p:nvPicPr>
          <p:cNvPr id="8" name="Imagem 7"/>
          <p:cNvPicPr>
            <a:picLocks noChangeAspect="1"/>
          </p:cNvPicPr>
          <p:nvPr/>
        </p:nvPicPr>
        <p:blipFill>
          <a:blip r:embed="rId3"/>
          <a:stretch>
            <a:fillRect/>
          </a:stretch>
        </p:blipFill>
        <p:spPr>
          <a:xfrm>
            <a:off x="875581" y="905999"/>
            <a:ext cx="10434638" cy="5672162"/>
          </a:xfrm>
          <a:prstGeom prst="rect">
            <a:avLst/>
          </a:prstGeom>
        </p:spPr>
      </p:pic>
      <p:sp>
        <p:nvSpPr>
          <p:cNvPr id="4" name="Texto explicativo retangular com cantos arredondados 3"/>
          <p:cNvSpPr/>
          <p:nvPr/>
        </p:nvSpPr>
        <p:spPr>
          <a:xfrm>
            <a:off x="10282425" y="4635351"/>
            <a:ext cx="1696215" cy="570971"/>
          </a:xfrm>
          <a:prstGeom prst="wedgeRoundRectCallout">
            <a:avLst>
              <a:gd name="adj1" fmla="val -103958"/>
              <a:gd name="adj2" fmla="val -3419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1600" b="1" dirty="0" smtClean="0">
                <a:solidFill>
                  <a:srgbClr val="FFFF00"/>
                </a:solidFill>
              </a:rPr>
              <a:t>R</a:t>
            </a:r>
            <a:r>
              <a:rPr lang="pt-BR" sz="1600" b="1" dirty="0">
                <a:solidFill>
                  <a:srgbClr val="FFFF00"/>
                </a:solidFill>
              </a:rPr>
              <a:t>$ </a:t>
            </a:r>
            <a:r>
              <a:rPr lang="pt-BR" sz="1600" b="1" dirty="0" smtClean="0">
                <a:solidFill>
                  <a:srgbClr val="FFFF00"/>
                </a:solidFill>
              </a:rPr>
              <a:t>1.389.467,00</a:t>
            </a:r>
            <a:endParaRPr lang="pt-BR" sz="1600" b="1" dirty="0">
              <a:solidFill>
                <a:srgbClr val="FFFF00"/>
              </a:solidFill>
            </a:endParaRPr>
          </a:p>
        </p:txBody>
      </p:sp>
    </p:spTree>
    <p:extLst>
      <p:ext uri="{BB962C8B-B14F-4D97-AF65-F5344CB8AC3E}">
        <p14:creationId xmlns:p14="http://schemas.microsoft.com/office/powerpoint/2010/main" val="15108416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a 2"/>
          <p:cNvGraphicFramePr>
            <a:graphicFrameLocks noGrp="1"/>
          </p:cNvGraphicFramePr>
          <p:nvPr>
            <p:extLst>
              <p:ext uri="{D42A27DB-BD31-4B8C-83A1-F6EECF244321}">
                <p14:modId xmlns:p14="http://schemas.microsoft.com/office/powerpoint/2010/main" val="3694312721"/>
              </p:ext>
            </p:extLst>
          </p:nvPr>
        </p:nvGraphicFramePr>
        <p:xfrm>
          <a:off x="207158" y="2107649"/>
          <a:ext cx="11741502" cy="2784153"/>
        </p:xfrm>
        <a:graphic>
          <a:graphicData uri="http://schemas.openxmlformats.org/drawingml/2006/table">
            <a:tbl>
              <a:tblPr/>
              <a:tblGrid>
                <a:gridCol w="1700664"/>
                <a:gridCol w="4639734"/>
                <a:gridCol w="824088"/>
                <a:gridCol w="824089"/>
                <a:gridCol w="812800"/>
                <a:gridCol w="756356"/>
                <a:gridCol w="711927"/>
                <a:gridCol w="735922"/>
                <a:gridCol w="735922"/>
              </a:tblGrid>
              <a:tr h="410706">
                <a:tc>
                  <a:txBody>
                    <a:bodyPr/>
                    <a:lstStyle/>
                    <a:p>
                      <a:pPr algn="ctr" fontAlgn="ctr"/>
                      <a:r>
                        <a:rPr lang="pt-BR" sz="2000" b="1" i="0" u="none" strike="noStrike" dirty="0">
                          <a:solidFill>
                            <a:srgbClr val="000000"/>
                          </a:solidFill>
                          <a:effectLst/>
                          <a:latin typeface="Calibri" panose="020F0502020204030204" pitchFamily="34" charset="0"/>
                        </a:rPr>
                        <a:t>TEMA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2000" b="1" i="0" u="none" strike="noStrike" dirty="0">
                          <a:solidFill>
                            <a:srgbClr val="000000"/>
                          </a:solidFill>
                          <a:effectLst/>
                          <a:latin typeface="Calibri" panose="020F0502020204030204" pitchFamily="34" charset="0"/>
                        </a:rPr>
                        <a:t>INDICADORES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2000" b="1" i="0" u="none" strike="noStrike" dirty="0">
                          <a:solidFill>
                            <a:srgbClr val="000000"/>
                          </a:solidFill>
                          <a:effectLst/>
                          <a:latin typeface="Calibri" panose="020F0502020204030204" pitchFamily="34" charset="0"/>
                        </a:rPr>
                        <a:t>RJ</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2000" b="1" i="0" u="none" strike="noStrike" dirty="0">
                          <a:solidFill>
                            <a:srgbClr val="000000"/>
                          </a:solidFill>
                          <a:effectLst/>
                          <a:latin typeface="Calibri" panose="020F0502020204030204" pitchFamily="34" charset="0"/>
                        </a:rPr>
                        <a:t>SP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2000" b="1" i="0" u="none" strike="noStrike" dirty="0">
                          <a:solidFill>
                            <a:srgbClr val="000000"/>
                          </a:solidFill>
                          <a:effectLst/>
                          <a:latin typeface="Calibri" panose="020F0502020204030204" pitchFamily="34" charset="0"/>
                        </a:rPr>
                        <a:t>BRA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2000" b="1" i="0" u="none" strike="noStrike" dirty="0">
                          <a:solidFill>
                            <a:srgbClr val="000000"/>
                          </a:solidFill>
                          <a:effectLst/>
                          <a:latin typeface="Calibri" panose="020F0502020204030204" pitchFamily="34" charset="0"/>
                        </a:rPr>
                        <a:t>AL&amp;C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2000" b="1" i="0" u="none" strike="noStrike" dirty="0">
                          <a:solidFill>
                            <a:srgbClr val="000000"/>
                          </a:solidFill>
                          <a:effectLst/>
                          <a:latin typeface="Calibri" panose="020F0502020204030204" pitchFamily="34" charset="0"/>
                        </a:rPr>
                        <a:t>OCDE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2000" b="1" i="0" u="none" strike="noStrike" dirty="0">
                          <a:solidFill>
                            <a:srgbClr val="000000"/>
                          </a:solidFill>
                          <a:effectLst/>
                          <a:latin typeface="Calibri" panose="020F0502020204030204" pitchFamily="34" charset="0"/>
                        </a:rPr>
                        <a:t>RÚS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2000" b="1" i="0" u="none" strike="noStrike" dirty="0">
                          <a:solidFill>
                            <a:srgbClr val="000000"/>
                          </a:solidFill>
                          <a:effectLst/>
                          <a:latin typeface="Calibri" panose="020F0502020204030204" pitchFamily="34" charset="0"/>
                        </a:rPr>
                        <a:t>MÉX</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410706">
                <a:tc rowSpan="4">
                  <a:txBody>
                    <a:bodyPr/>
                    <a:lstStyle/>
                    <a:p>
                      <a:pPr algn="ctr" fontAlgn="ctr"/>
                      <a:r>
                        <a:rPr lang="pt-BR" sz="2000" b="1" i="0" u="none" strike="noStrike" dirty="0">
                          <a:solidFill>
                            <a:srgbClr val="FFFFFF"/>
                          </a:solidFill>
                          <a:effectLst/>
                          <a:latin typeface="Calibri" panose="020F0502020204030204" pitchFamily="34" charset="0"/>
                        </a:rPr>
                        <a:t>Obtenção de </a:t>
                      </a:r>
                      <a:r>
                        <a:rPr lang="pt-BR" sz="2000" b="1" i="0" u="none" strike="noStrike" dirty="0" smtClean="0">
                          <a:solidFill>
                            <a:srgbClr val="FFFFFF"/>
                          </a:solidFill>
                          <a:effectLst/>
                          <a:latin typeface="Calibri" panose="020F0502020204030204" pitchFamily="34" charset="0"/>
                        </a:rPr>
                        <a:t>Alvarás </a:t>
                      </a:r>
                      <a:r>
                        <a:rPr lang="pt-BR" sz="2000" b="1" i="0" u="none" strike="noStrike" dirty="0">
                          <a:solidFill>
                            <a:srgbClr val="FFFFFF"/>
                          </a:solidFill>
                          <a:effectLst/>
                          <a:latin typeface="Calibri" panose="020F0502020204030204" pitchFamily="34" charset="0"/>
                        </a:rPr>
                        <a:t>de Construção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fontAlgn="ctr"/>
                      <a:r>
                        <a:rPr lang="pt-BR" sz="2000" b="0" i="0" u="none" strike="noStrike" dirty="0">
                          <a:solidFill>
                            <a:srgbClr val="000000"/>
                          </a:solidFill>
                          <a:effectLst/>
                          <a:latin typeface="Calibri" panose="020F0502020204030204" pitchFamily="34" charset="0"/>
                        </a:rPr>
                        <a:t>Procedimentos (número)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2000" b="0" i="0" u="none" strike="noStrike" dirty="0">
                          <a:solidFill>
                            <a:srgbClr val="000000"/>
                          </a:solidFill>
                          <a:effectLst/>
                          <a:latin typeface="Calibri" panose="020F0502020204030204" pitchFamily="34" charset="0"/>
                        </a:rPr>
                        <a:t>17,0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2000" b="0" i="0" u="none" strike="noStrike" dirty="0">
                          <a:solidFill>
                            <a:srgbClr val="000000"/>
                          </a:solidFill>
                          <a:effectLst/>
                          <a:latin typeface="Calibri" panose="020F0502020204030204" pitchFamily="34" charset="0"/>
                        </a:rPr>
                        <a:t>19,0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2000" b="1" i="0" u="none" strike="noStrike">
                          <a:solidFill>
                            <a:srgbClr val="000000"/>
                          </a:solidFill>
                          <a:effectLst/>
                          <a:latin typeface="Calibri" panose="020F0502020204030204" pitchFamily="34" charset="0"/>
                        </a:rPr>
                        <a:t>18,2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2000" b="0" i="0" u="none" strike="noStrike">
                          <a:solidFill>
                            <a:srgbClr val="000000"/>
                          </a:solidFill>
                          <a:effectLst/>
                          <a:latin typeface="Calibri" panose="020F0502020204030204" pitchFamily="34" charset="0"/>
                        </a:rPr>
                        <a:t>14,4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2000" b="0" i="0" u="none" strike="noStrike">
                          <a:solidFill>
                            <a:srgbClr val="000000"/>
                          </a:solidFill>
                          <a:effectLst/>
                          <a:latin typeface="Calibri" panose="020F0502020204030204" pitchFamily="34" charset="0"/>
                        </a:rPr>
                        <a:t>12,1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2000" b="1" i="0" u="none" strike="noStrike" dirty="0">
                          <a:solidFill>
                            <a:schemeClr val="bg1"/>
                          </a:solidFill>
                          <a:effectLst/>
                          <a:latin typeface="Calibri" panose="020F0502020204030204" pitchFamily="34" charset="0"/>
                        </a:rPr>
                        <a:t>13,7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pt-BR" sz="2000" b="0" i="0" u="none" strike="noStrike">
                          <a:solidFill>
                            <a:srgbClr val="000000"/>
                          </a:solidFill>
                          <a:effectLst/>
                          <a:latin typeface="Calibri" panose="020F0502020204030204" pitchFamily="34" charset="0"/>
                        </a:rPr>
                        <a:t>13,0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410706">
                <a:tc vMerge="1">
                  <a:txBody>
                    <a:bodyPr/>
                    <a:lstStyle/>
                    <a:p>
                      <a:endParaRPr lang="pt-BR"/>
                    </a:p>
                  </a:txBody>
                  <a:tcPr/>
                </a:tc>
                <a:tc>
                  <a:txBody>
                    <a:bodyPr/>
                    <a:lstStyle/>
                    <a:p>
                      <a:pPr algn="l" fontAlgn="ctr"/>
                      <a:r>
                        <a:rPr lang="pt-BR" sz="2000" b="0" i="0" u="none" strike="noStrike" dirty="0">
                          <a:solidFill>
                            <a:srgbClr val="000000"/>
                          </a:solidFill>
                          <a:effectLst/>
                          <a:latin typeface="Calibri" panose="020F0502020204030204" pitchFamily="34" charset="0"/>
                        </a:rPr>
                        <a:t>Tempo (dias)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2000" b="0" i="0" u="none" strike="noStrike">
                          <a:solidFill>
                            <a:srgbClr val="000000"/>
                          </a:solidFill>
                          <a:effectLst/>
                          <a:latin typeface="Calibri" panose="020F0502020204030204" pitchFamily="34" charset="0"/>
                        </a:rPr>
                        <a:t>466,0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2000" b="0" i="0" u="none" strike="noStrike" dirty="0">
                          <a:solidFill>
                            <a:srgbClr val="000000"/>
                          </a:solidFill>
                          <a:effectLst/>
                          <a:latin typeface="Calibri" panose="020F0502020204030204" pitchFamily="34" charset="0"/>
                        </a:rPr>
                        <a:t>400,0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2000" b="1" i="0" u="none" strike="noStrike" dirty="0">
                          <a:solidFill>
                            <a:srgbClr val="000000"/>
                          </a:solidFill>
                          <a:effectLst/>
                          <a:latin typeface="Calibri" panose="020F0502020204030204" pitchFamily="34" charset="0"/>
                        </a:rPr>
                        <a:t>425,7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2000" b="0" i="0" u="none" strike="noStrike" dirty="0">
                          <a:solidFill>
                            <a:srgbClr val="000000"/>
                          </a:solidFill>
                          <a:effectLst/>
                          <a:latin typeface="Calibri" panose="020F0502020204030204" pitchFamily="34" charset="0"/>
                        </a:rPr>
                        <a:t>181,3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2000" b="0" i="0" u="none" strike="noStrike">
                          <a:solidFill>
                            <a:srgbClr val="000000"/>
                          </a:solidFill>
                          <a:effectLst/>
                          <a:latin typeface="Calibri" panose="020F0502020204030204" pitchFamily="34" charset="0"/>
                        </a:rPr>
                        <a:t>152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2000" b="1" i="0" u="none" strike="noStrike" dirty="0">
                          <a:solidFill>
                            <a:schemeClr val="bg1"/>
                          </a:solidFill>
                          <a:effectLst/>
                          <a:latin typeface="Calibri" panose="020F0502020204030204" pitchFamily="34" charset="0"/>
                        </a:rPr>
                        <a:t>239,3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pt-BR" sz="2000" b="0" i="0" u="none" strike="noStrike">
                          <a:solidFill>
                            <a:srgbClr val="000000"/>
                          </a:solidFill>
                          <a:effectLst/>
                          <a:latin typeface="Calibri" panose="020F0502020204030204" pitchFamily="34" charset="0"/>
                        </a:rPr>
                        <a:t>86,4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410706">
                <a:tc vMerge="1">
                  <a:txBody>
                    <a:bodyPr/>
                    <a:lstStyle/>
                    <a:p>
                      <a:endParaRPr lang="pt-BR"/>
                    </a:p>
                  </a:txBody>
                  <a:tcPr/>
                </a:tc>
                <a:tc>
                  <a:txBody>
                    <a:bodyPr/>
                    <a:lstStyle/>
                    <a:p>
                      <a:pPr algn="l" fontAlgn="ctr"/>
                      <a:r>
                        <a:rPr lang="pt-BR" sz="2000" b="0" i="0" u="none" strike="noStrike">
                          <a:solidFill>
                            <a:srgbClr val="000000"/>
                          </a:solidFill>
                          <a:effectLst/>
                          <a:latin typeface="Calibri" panose="020F0502020204030204" pitchFamily="34" charset="0"/>
                        </a:rPr>
                        <a:t>Custo (% do valor do armazém)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2000" b="0" i="0" u="none" strike="noStrike">
                          <a:solidFill>
                            <a:srgbClr val="000000"/>
                          </a:solidFill>
                          <a:effectLst/>
                          <a:latin typeface="Calibri" panose="020F0502020204030204" pitchFamily="34" charset="0"/>
                        </a:rPr>
                        <a:t>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2000" b="0" i="0" u="none" strike="noStrike">
                          <a:solidFill>
                            <a:srgbClr val="000000"/>
                          </a:solidFill>
                          <a:effectLst/>
                          <a:latin typeface="Calibri" panose="020F0502020204030204" pitchFamily="34" charset="0"/>
                        </a:rPr>
                        <a:t>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2000" b="1" i="0" u="none" strike="noStrike">
                          <a:solidFill>
                            <a:srgbClr val="000000"/>
                          </a:solidFill>
                          <a:effectLst/>
                          <a:latin typeface="Calibri" panose="020F0502020204030204" pitchFamily="34" charset="0"/>
                        </a:rPr>
                        <a:t>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2000" b="0" i="0" u="none" strike="noStrike" dirty="0">
                          <a:solidFill>
                            <a:srgbClr val="000000"/>
                          </a:solidFill>
                          <a:effectLst/>
                          <a:latin typeface="Calibri" panose="020F0502020204030204" pitchFamily="34" charset="0"/>
                        </a:rPr>
                        <a:t>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2000" b="0" i="0" u="none" strike="noStrike" dirty="0">
                          <a:solidFill>
                            <a:srgbClr val="000000"/>
                          </a:solidFill>
                          <a:effectLst/>
                          <a:latin typeface="Calibri" panose="020F0502020204030204" pitchFamily="34" charset="0"/>
                        </a:rPr>
                        <a:t>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2000" b="1" i="0" u="none" strike="noStrike" dirty="0">
                          <a:solidFill>
                            <a:schemeClr val="bg1"/>
                          </a:solidFill>
                          <a:effectLst/>
                          <a:latin typeface="Calibri" panose="020F0502020204030204" pitchFamily="34" charset="0"/>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pt-BR" sz="2000" b="0" i="0" u="none" strike="noStrike">
                          <a:solidFill>
                            <a:srgbClr val="000000"/>
                          </a:solidFill>
                          <a:effectLst/>
                          <a:latin typeface="Calibri" panose="020F0502020204030204" pitchFamily="34" charset="0"/>
                        </a:rPr>
                        <a:t>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1141329">
                <a:tc vMerge="1">
                  <a:txBody>
                    <a:bodyPr/>
                    <a:lstStyle/>
                    <a:p>
                      <a:endParaRPr lang="pt-BR"/>
                    </a:p>
                  </a:txBody>
                  <a:tcPr/>
                </a:tc>
                <a:tc>
                  <a:txBody>
                    <a:bodyPr/>
                    <a:lstStyle/>
                    <a:p>
                      <a:pPr algn="l" fontAlgn="ctr"/>
                      <a:r>
                        <a:rPr lang="pt-BR" sz="2000" b="0" i="0" u="none" strike="noStrike" dirty="0">
                          <a:solidFill>
                            <a:srgbClr val="000000"/>
                          </a:solidFill>
                          <a:effectLst/>
                          <a:latin typeface="Calibri" panose="020F0502020204030204" pitchFamily="34" charset="0"/>
                        </a:rPr>
                        <a:t>Índice da qualidade das regulamentações de construção (0-15)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2000" b="0" i="0" u="none" strike="noStrike">
                          <a:solidFill>
                            <a:srgbClr val="000000"/>
                          </a:solidFill>
                          <a:effectLst/>
                          <a:latin typeface="Calibri" panose="020F0502020204030204" pitchFamily="34" charset="0"/>
                        </a:rPr>
                        <a:t>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2000" b="0" i="0" u="none" strike="noStrike">
                          <a:solidFill>
                            <a:srgbClr val="000000"/>
                          </a:solidFill>
                          <a:effectLst/>
                          <a:latin typeface="Calibri" panose="020F0502020204030204" pitchFamily="34" charset="0"/>
                        </a:rPr>
                        <a:t>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2000" b="1" i="0" u="none" strike="noStrike">
                          <a:solidFill>
                            <a:srgbClr val="000000"/>
                          </a:solidFill>
                          <a:effectLst/>
                          <a:latin typeface="Calibri" panose="020F0502020204030204" pitchFamily="34" charset="0"/>
                        </a:rPr>
                        <a:t>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2000" b="0" i="0" u="none" strike="noStrike">
                          <a:solidFill>
                            <a:srgbClr val="000000"/>
                          </a:solidFill>
                          <a:effectLst/>
                          <a:latin typeface="Calibri" panose="020F0502020204030204" pitchFamily="34" charset="0"/>
                        </a:rPr>
                        <a:t>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2000" b="0" i="0" u="none" strike="noStrike" dirty="0">
                          <a:solidFill>
                            <a:srgbClr val="000000"/>
                          </a:solidFill>
                          <a:effectLst/>
                          <a:latin typeface="Calibri" panose="020F0502020204030204" pitchFamily="34" charset="0"/>
                        </a:rPr>
                        <a:t>11,3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2000" b="1" i="0" u="none" strike="noStrike" dirty="0">
                          <a:solidFill>
                            <a:schemeClr val="bg1"/>
                          </a:solidFill>
                          <a:effectLst/>
                          <a:latin typeface="Calibri" panose="020F0502020204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pt-BR" sz="2000" b="0" i="0" u="none" strike="noStrike" dirty="0">
                          <a:solidFill>
                            <a:srgbClr val="000000"/>
                          </a:solidFill>
                          <a:effectLst/>
                          <a:latin typeface="Calibri" panose="020F0502020204030204" pitchFamily="34" charset="0"/>
                        </a:rPr>
                        <a:t>11,7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bl>
          </a:graphicData>
        </a:graphic>
      </p:graphicFrame>
      <p:sp>
        <p:nvSpPr>
          <p:cNvPr id="6" name="Retângulo 5"/>
          <p:cNvSpPr/>
          <p:nvPr/>
        </p:nvSpPr>
        <p:spPr>
          <a:xfrm>
            <a:off x="7667396" y="6262467"/>
            <a:ext cx="4557723" cy="276999"/>
          </a:xfrm>
          <a:prstGeom prst="rect">
            <a:avLst/>
          </a:prstGeom>
        </p:spPr>
        <p:txBody>
          <a:bodyPr wrap="none">
            <a:spAutoFit/>
          </a:bodyPr>
          <a:lstStyle/>
          <a:p>
            <a:pPr algn="r"/>
            <a:r>
              <a:rPr lang="pt-BR" sz="1200" dirty="0"/>
              <a:t>**Significa a economia de melhor/pior performance no procedimento</a:t>
            </a:r>
          </a:p>
        </p:txBody>
      </p:sp>
      <p:sp>
        <p:nvSpPr>
          <p:cNvPr id="8" name="Retângulo de cantos arredondados 7"/>
          <p:cNvSpPr/>
          <p:nvPr/>
        </p:nvSpPr>
        <p:spPr>
          <a:xfrm>
            <a:off x="207160" y="405658"/>
            <a:ext cx="11771480" cy="607596"/>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a:t>COMPARATIVO BRASIL COM OUTRAS ECONOMIAS</a:t>
            </a:r>
            <a:endParaRPr lang="pt-BR" sz="3000" dirty="0"/>
          </a:p>
        </p:txBody>
      </p:sp>
    </p:spTree>
    <p:extLst>
      <p:ext uri="{BB962C8B-B14F-4D97-AF65-F5344CB8AC3E}">
        <p14:creationId xmlns:p14="http://schemas.microsoft.com/office/powerpoint/2010/main" val="23938948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Retângulo de cantos arredondados 6"/>
          <p:cNvSpPr/>
          <p:nvPr/>
        </p:nvSpPr>
        <p:spPr>
          <a:xfrm>
            <a:off x="207160" y="260570"/>
            <a:ext cx="11771480" cy="51196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a:t>OBTENÇÃO DE ALVARÁS – PROCEDIMENTOS, TEMPO E CUSTO</a:t>
            </a:r>
            <a:endParaRPr lang="pt-BR" sz="3000" dirty="0"/>
          </a:p>
        </p:txBody>
      </p:sp>
      <p:graphicFrame>
        <p:nvGraphicFramePr>
          <p:cNvPr id="2" name="Tabela 1"/>
          <p:cNvGraphicFramePr>
            <a:graphicFrameLocks noGrp="1"/>
          </p:cNvGraphicFramePr>
          <p:nvPr>
            <p:extLst>
              <p:ext uri="{D42A27DB-BD31-4B8C-83A1-F6EECF244321}">
                <p14:modId xmlns:p14="http://schemas.microsoft.com/office/powerpoint/2010/main" val="1661754191"/>
              </p:ext>
            </p:extLst>
          </p:nvPr>
        </p:nvGraphicFramePr>
        <p:xfrm>
          <a:off x="207160" y="766586"/>
          <a:ext cx="11658270" cy="5946542"/>
        </p:xfrm>
        <a:graphic>
          <a:graphicData uri="http://schemas.openxmlformats.org/drawingml/2006/table">
            <a:tbl>
              <a:tblPr/>
              <a:tblGrid>
                <a:gridCol w="694883">
                  <a:extLst>
                    <a:ext uri="{9D8B030D-6E8A-4147-A177-3AD203B41FA5}">
                      <a16:colId xmlns="" xmlns:a16="http://schemas.microsoft.com/office/drawing/2014/main" val="20000"/>
                    </a:ext>
                  </a:extLst>
                </a:gridCol>
                <a:gridCol w="6936695">
                  <a:extLst>
                    <a:ext uri="{9D8B030D-6E8A-4147-A177-3AD203B41FA5}">
                      <a16:colId xmlns="" xmlns:a16="http://schemas.microsoft.com/office/drawing/2014/main" val="20001"/>
                    </a:ext>
                  </a:extLst>
                </a:gridCol>
                <a:gridCol w="1006673">
                  <a:extLst>
                    <a:ext uri="{9D8B030D-6E8A-4147-A177-3AD203B41FA5}">
                      <a16:colId xmlns="" xmlns:a16="http://schemas.microsoft.com/office/drawing/2014/main" val="20002"/>
                    </a:ext>
                  </a:extLst>
                </a:gridCol>
                <a:gridCol w="1006673">
                  <a:extLst>
                    <a:ext uri="{9D8B030D-6E8A-4147-A177-3AD203B41FA5}">
                      <a16:colId xmlns="" xmlns:a16="http://schemas.microsoft.com/office/drawing/2014/main" val="20003"/>
                    </a:ext>
                  </a:extLst>
                </a:gridCol>
                <a:gridCol w="1107068">
                  <a:extLst>
                    <a:ext uri="{9D8B030D-6E8A-4147-A177-3AD203B41FA5}">
                      <a16:colId xmlns="" xmlns:a16="http://schemas.microsoft.com/office/drawing/2014/main" val="20004"/>
                    </a:ext>
                  </a:extLst>
                </a:gridCol>
                <a:gridCol w="906278">
                  <a:extLst>
                    <a:ext uri="{9D8B030D-6E8A-4147-A177-3AD203B41FA5}">
                      <a16:colId xmlns="" xmlns:a16="http://schemas.microsoft.com/office/drawing/2014/main" val="20005"/>
                    </a:ext>
                  </a:extLst>
                </a:gridCol>
              </a:tblGrid>
              <a:tr h="442942">
                <a:tc rowSpan="2">
                  <a:txBody>
                    <a:bodyPr/>
                    <a:lstStyle/>
                    <a:p>
                      <a:pPr algn="ctr" rtl="0" fontAlgn="ctr"/>
                      <a:r>
                        <a:rPr lang="pt-BR" sz="1600" b="1" i="0" u="none" strike="noStrike" dirty="0">
                          <a:solidFill>
                            <a:srgbClr val="FFFFFF"/>
                          </a:solidFill>
                          <a:effectLst/>
                          <a:latin typeface="Calibri" panose="020F0502020204030204" pitchFamily="34" charset="0"/>
                        </a:rPr>
                        <a:t>Nº</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rowSpan="2">
                  <a:txBody>
                    <a:bodyPr/>
                    <a:lstStyle/>
                    <a:p>
                      <a:pPr algn="ctr" rtl="0" fontAlgn="ctr"/>
                      <a:r>
                        <a:rPr lang="pt-BR" sz="1600" b="1" i="0" u="none" strike="noStrike" dirty="0">
                          <a:solidFill>
                            <a:srgbClr val="FFFFFF"/>
                          </a:solidFill>
                          <a:effectLst/>
                          <a:latin typeface="Calibri" panose="020F0502020204030204" pitchFamily="34" charset="0"/>
                        </a:rPr>
                        <a:t>Procedimento</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gridSpan="2">
                  <a:txBody>
                    <a:bodyPr/>
                    <a:lstStyle/>
                    <a:p>
                      <a:pPr algn="ctr" rtl="0" fontAlgn="ctr"/>
                      <a:r>
                        <a:rPr lang="pt-BR" sz="1600" b="1" i="0" u="none" strike="noStrike" dirty="0">
                          <a:solidFill>
                            <a:srgbClr val="FFFFFF"/>
                          </a:solidFill>
                          <a:effectLst/>
                          <a:latin typeface="Calibri" panose="020F0502020204030204" pitchFamily="34" charset="0"/>
                        </a:rPr>
                        <a:t>Dia (s) para finalização</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hMerge="1">
                  <a:txBody>
                    <a:bodyPr/>
                    <a:lstStyle/>
                    <a:p>
                      <a:endParaRPr lang="pt-BR"/>
                    </a:p>
                  </a:txBody>
                  <a:tcPr/>
                </a:tc>
                <a:tc gridSpan="2">
                  <a:txBody>
                    <a:bodyPr/>
                    <a:lstStyle/>
                    <a:p>
                      <a:pPr algn="ctr" rtl="0" fontAlgn="ctr"/>
                      <a:r>
                        <a:rPr lang="pt-BR" sz="1600" b="1" i="0" u="none" strike="noStrike" dirty="0">
                          <a:solidFill>
                            <a:srgbClr val="FFFFFF"/>
                          </a:solidFill>
                          <a:effectLst/>
                          <a:latin typeface="Calibri" panose="020F0502020204030204" pitchFamily="34" charset="0"/>
                        </a:rPr>
                        <a:t>Custos associados R$</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hMerge="1">
                  <a:txBody>
                    <a:bodyPr/>
                    <a:lstStyle/>
                    <a:p>
                      <a:endParaRPr lang="pt-BR"/>
                    </a:p>
                  </a:txBody>
                  <a:tcPr/>
                </a:tc>
                <a:extLst>
                  <a:ext uri="{0D108BD9-81ED-4DB2-BD59-A6C34878D82A}">
                    <a16:rowId xmlns="" xmlns:a16="http://schemas.microsoft.com/office/drawing/2014/main" val="10000"/>
                  </a:ext>
                </a:extLst>
              </a:tr>
              <a:tr h="263591">
                <a:tc vMerge="1">
                  <a:txBody>
                    <a:bodyPr/>
                    <a:lstStyle/>
                    <a:p>
                      <a:endParaRPr lang="pt-BR"/>
                    </a:p>
                  </a:txBody>
                  <a:tcPr/>
                </a:tc>
                <a:tc vMerge="1">
                  <a:txBody>
                    <a:bodyPr/>
                    <a:lstStyle/>
                    <a:p>
                      <a:endParaRPr lang="pt-BR"/>
                    </a:p>
                  </a:txBody>
                  <a:tcPr/>
                </a:tc>
                <a:tc>
                  <a:txBody>
                    <a:bodyPr/>
                    <a:lstStyle/>
                    <a:p>
                      <a:pPr algn="ctr" rtl="0" fontAlgn="ctr"/>
                      <a:r>
                        <a:rPr lang="pt-BR" sz="1600" b="1" i="0" u="none" strike="noStrike" dirty="0" smtClean="0">
                          <a:solidFill>
                            <a:srgbClr val="FFFFFF"/>
                          </a:solidFill>
                          <a:effectLst/>
                          <a:latin typeface="Calibri" panose="020F0502020204030204" pitchFamily="34" charset="0"/>
                        </a:rPr>
                        <a:t>SP </a:t>
                      </a:r>
                    </a:p>
                    <a:p>
                      <a:pPr algn="ctr" rtl="0" fontAlgn="ctr"/>
                      <a:r>
                        <a:rPr lang="pt-BR" sz="1600" b="1" i="0" u="none" strike="noStrike" dirty="0" smtClean="0">
                          <a:solidFill>
                            <a:srgbClr val="FFFFFF"/>
                          </a:solidFill>
                          <a:effectLst/>
                          <a:latin typeface="Calibri" panose="020F0502020204030204" pitchFamily="34" charset="0"/>
                        </a:rPr>
                        <a:t>(400)</a:t>
                      </a:r>
                      <a:endParaRPr lang="pt-BR" sz="1600" b="1" i="0" u="none" strike="noStrike" dirty="0">
                        <a:solidFill>
                          <a:srgbClr val="FFFFFF"/>
                        </a:solidFill>
                        <a:effectLst/>
                        <a:latin typeface="Calibri" panose="020F0502020204030204" pitchFamily="34" charset="0"/>
                      </a:endParaRP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a:txBody>
                    <a:bodyPr/>
                    <a:lstStyle/>
                    <a:p>
                      <a:pPr algn="ctr" rtl="0" fontAlgn="ctr"/>
                      <a:r>
                        <a:rPr lang="pt-BR" sz="1600" b="1" i="0" u="none" strike="noStrike" dirty="0" smtClean="0">
                          <a:solidFill>
                            <a:srgbClr val="FFFFFF"/>
                          </a:solidFill>
                          <a:effectLst/>
                          <a:latin typeface="Calibri" panose="020F0502020204030204" pitchFamily="34" charset="0"/>
                        </a:rPr>
                        <a:t>RJ </a:t>
                      </a:r>
                    </a:p>
                    <a:p>
                      <a:pPr algn="ctr" rtl="0" fontAlgn="ctr"/>
                      <a:r>
                        <a:rPr lang="pt-BR" sz="1600" b="1" i="0" u="none" strike="noStrike" dirty="0" smtClean="0">
                          <a:solidFill>
                            <a:srgbClr val="FFFFFF"/>
                          </a:solidFill>
                          <a:effectLst/>
                          <a:latin typeface="Calibri" panose="020F0502020204030204" pitchFamily="34" charset="0"/>
                        </a:rPr>
                        <a:t>(466)</a:t>
                      </a:r>
                      <a:endParaRPr lang="pt-BR" sz="1600" b="1" i="0" u="none" strike="noStrike" dirty="0">
                        <a:solidFill>
                          <a:srgbClr val="FFFFFF"/>
                        </a:solidFill>
                        <a:effectLst/>
                        <a:latin typeface="Calibri" panose="020F0502020204030204" pitchFamily="34" charset="0"/>
                      </a:endParaRP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a:txBody>
                    <a:bodyPr/>
                    <a:lstStyle/>
                    <a:p>
                      <a:pPr algn="ctr" rtl="0" fontAlgn="ctr"/>
                      <a:r>
                        <a:rPr lang="pt-BR" sz="1600" b="1" i="0" u="none" strike="noStrike" dirty="0" smtClean="0">
                          <a:solidFill>
                            <a:srgbClr val="FFFFFF"/>
                          </a:solidFill>
                          <a:effectLst/>
                          <a:latin typeface="Calibri" panose="020F0502020204030204" pitchFamily="34" charset="0"/>
                        </a:rPr>
                        <a:t>SP</a:t>
                      </a:r>
                    </a:p>
                    <a:p>
                      <a:pPr algn="ctr" rtl="0" fontAlgn="ctr"/>
                      <a:r>
                        <a:rPr lang="pt-BR" sz="1600" b="1" i="0" u="none" strike="noStrike" dirty="0" smtClean="0">
                          <a:solidFill>
                            <a:srgbClr val="FFFFFF"/>
                          </a:solidFill>
                          <a:effectLst/>
                          <a:latin typeface="Calibri" panose="020F0502020204030204" pitchFamily="34" charset="0"/>
                        </a:rPr>
                        <a:t> (R$ 12 mil )</a:t>
                      </a:r>
                      <a:endParaRPr lang="pt-BR" sz="1600" b="1" i="0" u="none" strike="noStrike" dirty="0">
                        <a:solidFill>
                          <a:srgbClr val="FFFFFF"/>
                        </a:solidFill>
                        <a:effectLst/>
                        <a:latin typeface="Calibri" panose="020F0502020204030204" pitchFamily="34" charset="0"/>
                      </a:endParaRP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a:txBody>
                    <a:bodyPr/>
                    <a:lstStyle/>
                    <a:p>
                      <a:pPr algn="ctr" rtl="0" fontAlgn="ctr"/>
                      <a:r>
                        <a:rPr lang="pt-BR" sz="1600" b="1" i="0" u="none" strike="noStrike" dirty="0" smtClean="0">
                          <a:solidFill>
                            <a:srgbClr val="FFFFFF"/>
                          </a:solidFill>
                          <a:effectLst/>
                          <a:latin typeface="Calibri" panose="020F0502020204030204" pitchFamily="34" charset="0"/>
                        </a:rPr>
                        <a:t>RJ </a:t>
                      </a:r>
                    </a:p>
                    <a:p>
                      <a:pPr algn="ctr" rtl="0" fontAlgn="ctr"/>
                      <a:r>
                        <a:rPr lang="pt-BR" sz="1600" b="1" i="0" u="none" strike="noStrike" dirty="0" smtClean="0">
                          <a:solidFill>
                            <a:srgbClr val="FFFFFF"/>
                          </a:solidFill>
                          <a:effectLst/>
                          <a:latin typeface="Calibri" panose="020F0502020204030204" pitchFamily="34" charset="0"/>
                        </a:rPr>
                        <a:t>(R$ 9 mil)</a:t>
                      </a:r>
                      <a:endParaRPr lang="pt-BR" sz="1600" b="1" i="0" u="none" strike="noStrike" dirty="0">
                        <a:solidFill>
                          <a:srgbClr val="FFFFFF"/>
                        </a:solidFill>
                        <a:effectLst/>
                        <a:latin typeface="Calibri" panose="020F0502020204030204" pitchFamily="34" charset="0"/>
                      </a:endParaRP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extLst>
                  <a:ext uri="{0D108BD9-81ED-4DB2-BD59-A6C34878D82A}">
                    <a16:rowId xmlns="" xmlns:a16="http://schemas.microsoft.com/office/drawing/2014/main" val="10001"/>
                  </a:ext>
                </a:extLst>
              </a:tr>
              <a:tr h="263591">
                <a:tc>
                  <a:txBody>
                    <a:bodyPr/>
                    <a:lstStyle/>
                    <a:p>
                      <a:pPr algn="ctr" rtl="0" fontAlgn="ctr"/>
                      <a:r>
                        <a:rPr lang="pt-BR" sz="1600" b="0" i="0" u="none" strike="noStrike" dirty="0">
                          <a:solidFill>
                            <a:srgbClr val="000000"/>
                          </a:solidFill>
                          <a:effectLst/>
                          <a:latin typeface="Calibri" panose="020F0502020204030204" pitchFamily="34" charset="0"/>
                        </a:rPr>
                        <a:t>1</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l" rtl="0" fontAlgn="ctr"/>
                      <a:r>
                        <a:rPr lang="pt-BR" sz="1600" b="0" i="0" u="none" strike="noStrike" dirty="0">
                          <a:solidFill>
                            <a:srgbClr val="000000"/>
                          </a:solidFill>
                          <a:effectLst/>
                          <a:latin typeface="Calibri" panose="020F0502020204030204" pitchFamily="34" charset="0"/>
                        </a:rPr>
                        <a:t>Certidão de propriedade do terreno</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1</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7</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smtClean="0">
                          <a:solidFill>
                            <a:srgbClr val="000000"/>
                          </a:solidFill>
                          <a:effectLst/>
                          <a:latin typeface="Calibri" panose="020F0502020204030204" pitchFamily="34" charset="0"/>
                        </a:rPr>
                        <a:t>41,00</a:t>
                      </a:r>
                      <a:endParaRPr lang="pt-BR" sz="1600" b="0" i="0" u="none" strike="noStrike" dirty="0">
                        <a:solidFill>
                          <a:srgbClr val="000000"/>
                        </a:solidFill>
                        <a:effectLst/>
                        <a:latin typeface="Calibri" panose="020F0502020204030204" pitchFamily="34" charset="0"/>
                      </a:endParaRP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smtClean="0">
                          <a:solidFill>
                            <a:srgbClr val="000000"/>
                          </a:solidFill>
                          <a:effectLst/>
                          <a:latin typeface="Calibri" panose="020F0502020204030204" pitchFamily="34" charset="0"/>
                        </a:rPr>
                        <a:t>62,00</a:t>
                      </a:r>
                      <a:endParaRPr lang="pt-BR" sz="1600" b="0" i="0" u="none" strike="noStrike" dirty="0">
                        <a:solidFill>
                          <a:srgbClr val="000000"/>
                        </a:solidFill>
                        <a:effectLst/>
                        <a:latin typeface="Calibri" panose="020F0502020204030204" pitchFamily="34" charset="0"/>
                      </a:endParaRP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extLst>
                  <a:ext uri="{0D108BD9-81ED-4DB2-BD59-A6C34878D82A}">
                    <a16:rowId xmlns="" xmlns:a16="http://schemas.microsoft.com/office/drawing/2014/main" val="10002"/>
                  </a:ext>
                </a:extLst>
              </a:tr>
              <a:tr h="263591">
                <a:tc>
                  <a:txBody>
                    <a:bodyPr/>
                    <a:lstStyle/>
                    <a:p>
                      <a:pPr algn="ctr" rtl="0" fontAlgn="ctr"/>
                      <a:r>
                        <a:rPr lang="pt-BR" sz="1600" b="0" i="0" u="none" strike="noStrike" dirty="0">
                          <a:solidFill>
                            <a:srgbClr val="000000"/>
                          </a:solidFill>
                          <a:effectLst/>
                          <a:latin typeface="Calibri" panose="020F0502020204030204" pitchFamily="34" charset="0"/>
                        </a:rPr>
                        <a:t>2</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l" rtl="0" fontAlgn="ctr"/>
                      <a:r>
                        <a:rPr lang="pt-BR" sz="1600" b="0" i="0" u="none" strike="noStrike" dirty="0">
                          <a:solidFill>
                            <a:srgbClr val="000000"/>
                          </a:solidFill>
                          <a:effectLst/>
                          <a:latin typeface="Calibri" panose="020F0502020204030204" pitchFamily="34" charset="0"/>
                        </a:rPr>
                        <a:t>ART</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0,5</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0,5</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smtClean="0">
                          <a:solidFill>
                            <a:srgbClr val="000000"/>
                          </a:solidFill>
                          <a:effectLst/>
                          <a:latin typeface="Calibri" panose="020F0502020204030204" pitchFamily="34" charset="0"/>
                        </a:rPr>
                        <a:t>162,00</a:t>
                      </a:r>
                      <a:endParaRPr lang="pt-BR" sz="1600" b="0" i="0" u="none" strike="noStrike" dirty="0">
                        <a:solidFill>
                          <a:srgbClr val="000000"/>
                        </a:solidFill>
                        <a:effectLst/>
                        <a:latin typeface="Calibri" panose="020F0502020204030204" pitchFamily="34" charset="0"/>
                      </a:endParaRP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smtClean="0">
                          <a:solidFill>
                            <a:srgbClr val="000000"/>
                          </a:solidFill>
                          <a:effectLst/>
                          <a:latin typeface="Calibri" panose="020F0502020204030204" pitchFamily="34" charset="0"/>
                        </a:rPr>
                        <a:t>178,00</a:t>
                      </a:r>
                      <a:endParaRPr lang="pt-BR" sz="1600" b="0" i="0" u="none" strike="noStrike" dirty="0">
                        <a:solidFill>
                          <a:srgbClr val="000000"/>
                        </a:solidFill>
                        <a:effectLst/>
                        <a:latin typeface="Calibri" panose="020F0502020204030204" pitchFamily="34" charset="0"/>
                      </a:endParaRP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extLst>
                  <a:ext uri="{0D108BD9-81ED-4DB2-BD59-A6C34878D82A}">
                    <a16:rowId xmlns="" xmlns:a16="http://schemas.microsoft.com/office/drawing/2014/main" val="10003"/>
                  </a:ext>
                </a:extLst>
              </a:tr>
              <a:tr h="263591">
                <a:tc>
                  <a:txBody>
                    <a:bodyPr/>
                    <a:lstStyle/>
                    <a:p>
                      <a:pPr algn="ctr" rtl="0" fontAlgn="ctr"/>
                      <a:r>
                        <a:rPr lang="pt-BR" sz="1600" b="0" i="0" u="none" strike="noStrike" dirty="0">
                          <a:solidFill>
                            <a:srgbClr val="000000"/>
                          </a:solidFill>
                          <a:effectLst/>
                          <a:latin typeface="Calibri" panose="020F0502020204030204" pitchFamily="34" charset="0"/>
                        </a:rPr>
                        <a:t>3</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l" rtl="0" fontAlgn="ctr"/>
                      <a:r>
                        <a:rPr lang="pt-BR" sz="1600" b="0" i="0" u="none" strike="noStrike" dirty="0">
                          <a:solidFill>
                            <a:srgbClr val="000000"/>
                          </a:solidFill>
                          <a:effectLst/>
                          <a:latin typeface="Calibri" panose="020F0502020204030204" pitchFamily="34" charset="0"/>
                        </a:rPr>
                        <a:t>Comprovante de pagamento da taxa municipal do terreno</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0,5</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0,5</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extLst>
                  <a:ext uri="{0D108BD9-81ED-4DB2-BD59-A6C34878D82A}">
                    <a16:rowId xmlns="" xmlns:a16="http://schemas.microsoft.com/office/drawing/2014/main" val="10004"/>
                  </a:ext>
                </a:extLst>
              </a:tr>
              <a:tr h="263591">
                <a:tc>
                  <a:txBody>
                    <a:bodyPr/>
                    <a:lstStyle/>
                    <a:p>
                      <a:pPr algn="ctr" rtl="0" fontAlgn="ctr"/>
                      <a:r>
                        <a:rPr lang="pt-BR" sz="1600" b="0" i="0" u="none" strike="noStrike" dirty="0">
                          <a:solidFill>
                            <a:srgbClr val="000000"/>
                          </a:solidFill>
                          <a:effectLst/>
                          <a:latin typeface="Calibri" panose="020F0502020204030204" pitchFamily="34" charset="0"/>
                        </a:rPr>
                        <a:t>4</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l" rtl="0" fontAlgn="ctr"/>
                      <a:r>
                        <a:rPr lang="pt-BR" sz="1600" b="0" i="0" u="none" strike="noStrike" dirty="0">
                          <a:solidFill>
                            <a:srgbClr val="000000"/>
                          </a:solidFill>
                          <a:effectLst/>
                          <a:latin typeface="Calibri" panose="020F0502020204030204" pitchFamily="34" charset="0"/>
                        </a:rPr>
                        <a:t>Registro no INSS dos empregados</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0,5</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0,5</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extLst>
                  <a:ext uri="{0D108BD9-81ED-4DB2-BD59-A6C34878D82A}">
                    <a16:rowId xmlns="" xmlns:a16="http://schemas.microsoft.com/office/drawing/2014/main" val="10005"/>
                  </a:ext>
                </a:extLst>
              </a:tr>
              <a:tr h="263591">
                <a:tc>
                  <a:txBody>
                    <a:bodyPr/>
                    <a:lstStyle/>
                    <a:p>
                      <a:pPr algn="ctr" rtl="0" fontAlgn="ctr"/>
                      <a:r>
                        <a:rPr lang="pt-BR" sz="1600" b="0" i="0" u="none" strike="noStrike" dirty="0">
                          <a:solidFill>
                            <a:srgbClr val="000000"/>
                          </a:solidFill>
                          <a:effectLst/>
                          <a:latin typeface="Calibri" panose="020F0502020204030204" pitchFamily="34" charset="0"/>
                        </a:rPr>
                        <a:t>5</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l" rtl="0" fontAlgn="ctr"/>
                      <a:r>
                        <a:rPr lang="pt-BR" sz="1600" b="0" i="0" u="none" strike="noStrike" dirty="0">
                          <a:solidFill>
                            <a:srgbClr val="000000"/>
                          </a:solidFill>
                          <a:effectLst/>
                          <a:latin typeface="Calibri" panose="020F0502020204030204" pitchFamily="34" charset="0"/>
                        </a:rPr>
                        <a:t>Alvará de aprovação e execução da construção</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274</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365</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smtClean="0">
                          <a:solidFill>
                            <a:srgbClr val="000000"/>
                          </a:solidFill>
                          <a:effectLst/>
                          <a:latin typeface="Calibri" panose="020F0502020204030204" pitchFamily="34" charset="0"/>
                        </a:rPr>
                        <a:t>4.200,00</a:t>
                      </a:r>
                      <a:endParaRPr lang="pt-BR" sz="1600" b="0" i="0" u="none" strike="noStrike" dirty="0">
                        <a:solidFill>
                          <a:srgbClr val="000000"/>
                        </a:solidFill>
                        <a:effectLst/>
                        <a:latin typeface="Calibri" panose="020F0502020204030204" pitchFamily="34" charset="0"/>
                      </a:endParaRP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smtClean="0">
                          <a:solidFill>
                            <a:srgbClr val="000000"/>
                          </a:solidFill>
                          <a:effectLst/>
                          <a:latin typeface="Calibri" panose="020F0502020204030204" pitchFamily="34" charset="0"/>
                        </a:rPr>
                        <a:t>805,00</a:t>
                      </a:r>
                      <a:endParaRPr lang="pt-BR" sz="1600" b="0" i="0" u="none" strike="noStrike" dirty="0">
                        <a:solidFill>
                          <a:srgbClr val="000000"/>
                        </a:solidFill>
                        <a:effectLst/>
                        <a:latin typeface="Calibri" panose="020F0502020204030204" pitchFamily="34" charset="0"/>
                      </a:endParaRP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extLst>
                  <a:ext uri="{0D108BD9-81ED-4DB2-BD59-A6C34878D82A}">
                    <a16:rowId xmlns="" xmlns:a16="http://schemas.microsoft.com/office/drawing/2014/main" val="10006"/>
                  </a:ext>
                </a:extLst>
              </a:tr>
              <a:tr h="263591">
                <a:tc>
                  <a:txBody>
                    <a:bodyPr/>
                    <a:lstStyle/>
                    <a:p>
                      <a:pPr algn="ctr" rtl="0" fontAlgn="ctr"/>
                      <a:r>
                        <a:rPr lang="pt-BR" sz="1600" b="0" i="0" u="none" strike="noStrike" dirty="0">
                          <a:solidFill>
                            <a:srgbClr val="000000"/>
                          </a:solidFill>
                          <a:effectLst/>
                          <a:latin typeface="Calibri" panose="020F0502020204030204" pitchFamily="34" charset="0"/>
                        </a:rPr>
                        <a:t>6</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l" rtl="0" fontAlgn="ctr"/>
                      <a:r>
                        <a:rPr lang="pt-BR" sz="1600" b="0" i="0" u="none" strike="noStrike" dirty="0">
                          <a:solidFill>
                            <a:srgbClr val="000000"/>
                          </a:solidFill>
                          <a:effectLst/>
                          <a:latin typeface="Calibri" panose="020F0502020204030204" pitchFamily="34" charset="0"/>
                        </a:rPr>
                        <a:t>Permissão para operação de equipamentos</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60</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smtClean="0">
                          <a:solidFill>
                            <a:srgbClr val="000000"/>
                          </a:solidFill>
                          <a:effectLst/>
                          <a:latin typeface="Calibri" panose="020F0502020204030204" pitchFamily="34" charset="0"/>
                        </a:rPr>
                        <a:t>75,00</a:t>
                      </a:r>
                      <a:endParaRPr lang="pt-BR" sz="1600" b="0" i="0" u="none" strike="noStrike" dirty="0">
                        <a:solidFill>
                          <a:srgbClr val="000000"/>
                        </a:solidFill>
                        <a:effectLst/>
                        <a:latin typeface="Calibri" panose="020F0502020204030204" pitchFamily="34" charset="0"/>
                      </a:endParaRP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extLst>
                  <a:ext uri="{0D108BD9-81ED-4DB2-BD59-A6C34878D82A}">
                    <a16:rowId xmlns="" xmlns:a16="http://schemas.microsoft.com/office/drawing/2014/main" val="10007"/>
                  </a:ext>
                </a:extLst>
              </a:tr>
              <a:tr h="263591">
                <a:tc>
                  <a:txBody>
                    <a:bodyPr/>
                    <a:lstStyle/>
                    <a:p>
                      <a:pPr algn="ctr" rtl="0" fontAlgn="ctr"/>
                      <a:r>
                        <a:rPr lang="pt-BR" sz="1600" b="0" i="0" u="none" strike="noStrike" dirty="0">
                          <a:solidFill>
                            <a:srgbClr val="000000"/>
                          </a:solidFill>
                          <a:effectLst/>
                          <a:latin typeface="Calibri" panose="020F0502020204030204" pitchFamily="34" charset="0"/>
                        </a:rPr>
                        <a:t>7</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l" rtl="0" fontAlgn="ctr"/>
                      <a:r>
                        <a:rPr lang="pt-BR" sz="1600" b="0" i="0" u="none" strike="noStrike" dirty="0">
                          <a:solidFill>
                            <a:srgbClr val="000000"/>
                          </a:solidFill>
                          <a:effectLst/>
                          <a:latin typeface="Calibri" panose="020F0502020204030204" pitchFamily="34" charset="0"/>
                        </a:rPr>
                        <a:t>Análise do projeto e aprovação do Corpo de Bombeiros</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30</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30</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smtClean="0">
                          <a:solidFill>
                            <a:srgbClr val="000000"/>
                          </a:solidFill>
                          <a:effectLst/>
                          <a:latin typeface="Calibri" panose="020F0502020204030204" pitchFamily="34" charset="0"/>
                        </a:rPr>
                        <a:t>83,00</a:t>
                      </a:r>
                      <a:endParaRPr lang="pt-BR" sz="1600" b="0" i="0" u="none" strike="noStrike" dirty="0">
                        <a:solidFill>
                          <a:srgbClr val="000000"/>
                        </a:solidFill>
                        <a:effectLst/>
                        <a:latin typeface="Calibri" panose="020F0502020204030204" pitchFamily="34" charset="0"/>
                      </a:endParaRP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smtClean="0">
                          <a:solidFill>
                            <a:srgbClr val="000000"/>
                          </a:solidFill>
                          <a:effectLst/>
                          <a:latin typeface="Calibri" panose="020F0502020204030204" pitchFamily="34" charset="0"/>
                        </a:rPr>
                        <a:t>60,00</a:t>
                      </a:r>
                      <a:endParaRPr lang="pt-BR" sz="1600" b="0" i="0" u="none" strike="noStrike" dirty="0">
                        <a:solidFill>
                          <a:srgbClr val="000000"/>
                        </a:solidFill>
                        <a:effectLst/>
                        <a:latin typeface="Calibri" panose="020F0502020204030204" pitchFamily="34" charset="0"/>
                      </a:endParaRP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extLst>
                  <a:ext uri="{0D108BD9-81ED-4DB2-BD59-A6C34878D82A}">
                    <a16:rowId xmlns="" xmlns:a16="http://schemas.microsoft.com/office/drawing/2014/main" val="10008"/>
                  </a:ext>
                </a:extLst>
              </a:tr>
              <a:tr h="263591">
                <a:tc>
                  <a:txBody>
                    <a:bodyPr/>
                    <a:lstStyle/>
                    <a:p>
                      <a:pPr algn="ctr" rtl="0" fontAlgn="ctr"/>
                      <a:r>
                        <a:rPr lang="pt-BR" sz="1600" b="0" i="0" u="none" strike="noStrike" dirty="0">
                          <a:solidFill>
                            <a:srgbClr val="000000"/>
                          </a:solidFill>
                          <a:effectLst/>
                          <a:latin typeface="Calibri" panose="020F0502020204030204" pitchFamily="34" charset="0"/>
                        </a:rPr>
                        <a:t>8</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l" rtl="0" fontAlgn="ctr"/>
                      <a:r>
                        <a:rPr lang="pt-BR" sz="1600" b="0" i="0" u="none" strike="noStrike" dirty="0">
                          <a:solidFill>
                            <a:srgbClr val="000000"/>
                          </a:solidFill>
                          <a:effectLst/>
                          <a:latin typeface="Calibri" panose="020F0502020204030204" pitchFamily="34" charset="0"/>
                        </a:rPr>
                        <a:t>Atender às inspeções aleatórias do Município</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1</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extLst>
                  <a:ext uri="{0D108BD9-81ED-4DB2-BD59-A6C34878D82A}">
                    <a16:rowId xmlns="" xmlns:a16="http://schemas.microsoft.com/office/drawing/2014/main" val="10009"/>
                  </a:ext>
                </a:extLst>
              </a:tr>
              <a:tr h="263591">
                <a:tc>
                  <a:txBody>
                    <a:bodyPr/>
                    <a:lstStyle/>
                    <a:p>
                      <a:pPr algn="ctr" rtl="0" fontAlgn="ctr"/>
                      <a:r>
                        <a:rPr lang="pt-BR" sz="1600" b="0" i="0" u="none" strike="noStrike" dirty="0">
                          <a:solidFill>
                            <a:srgbClr val="000000"/>
                          </a:solidFill>
                          <a:effectLst/>
                          <a:latin typeface="Calibri" panose="020F0502020204030204" pitchFamily="34" charset="0"/>
                        </a:rPr>
                        <a:t>9</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l" rtl="0" fontAlgn="ctr"/>
                      <a:r>
                        <a:rPr lang="pt-BR" sz="1600" b="0" i="0" u="none" strike="noStrike" dirty="0">
                          <a:solidFill>
                            <a:srgbClr val="000000"/>
                          </a:solidFill>
                          <a:effectLst/>
                          <a:latin typeface="Calibri" panose="020F0502020204030204" pitchFamily="34" charset="0"/>
                        </a:rPr>
                        <a:t>Atender às inspeções trabalhistas</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1</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1</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extLst>
                  <a:ext uri="{0D108BD9-81ED-4DB2-BD59-A6C34878D82A}">
                    <a16:rowId xmlns="" xmlns:a16="http://schemas.microsoft.com/office/drawing/2014/main" val="10010"/>
                  </a:ext>
                </a:extLst>
              </a:tr>
              <a:tr h="263591">
                <a:tc>
                  <a:txBody>
                    <a:bodyPr/>
                    <a:lstStyle/>
                    <a:p>
                      <a:pPr algn="ctr" rtl="0" fontAlgn="ctr"/>
                      <a:r>
                        <a:rPr lang="pt-BR" sz="1600" b="0" i="0" u="none" strike="noStrike" dirty="0">
                          <a:solidFill>
                            <a:srgbClr val="000000"/>
                          </a:solidFill>
                          <a:effectLst/>
                          <a:latin typeface="Calibri" panose="020F0502020204030204" pitchFamily="34" charset="0"/>
                        </a:rPr>
                        <a:t>10</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l" rtl="0" fontAlgn="ctr"/>
                      <a:r>
                        <a:rPr lang="pt-BR" sz="1600" b="0" i="0" u="none" strike="noStrike" dirty="0">
                          <a:solidFill>
                            <a:srgbClr val="000000"/>
                          </a:solidFill>
                          <a:effectLst/>
                          <a:latin typeface="Calibri" panose="020F0502020204030204" pitchFamily="34" charset="0"/>
                        </a:rPr>
                        <a:t>Atestado de pagamento da Seguridade Social</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0,5</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0,5</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extLst>
                  <a:ext uri="{0D108BD9-81ED-4DB2-BD59-A6C34878D82A}">
                    <a16:rowId xmlns="" xmlns:a16="http://schemas.microsoft.com/office/drawing/2014/main" val="10011"/>
                  </a:ext>
                </a:extLst>
              </a:tr>
              <a:tr h="263591">
                <a:tc>
                  <a:txBody>
                    <a:bodyPr/>
                    <a:lstStyle/>
                    <a:p>
                      <a:pPr algn="ctr" rtl="0" fontAlgn="ctr"/>
                      <a:r>
                        <a:rPr lang="pt-BR" sz="1600" b="0" i="0" u="none" strike="noStrike" dirty="0">
                          <a:solidFill>
                            <a:srgbClr val="000000"/>
                          </a:solidFill>
                          <a:effectLst/>
                          <a:latin typeface="Calibri" panose="020F0502020204030204" pitchFamily="34" charset="0"/>
                        </a:rPr>
                        <a:t>11</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l" rtl="0" fontAlgn="ctr"/>
                      <a:r>
                        <a:rPr lang="pt-BR" sz="1600" b="0" i="0" u="none" strike="noStrike" dirty="0">
                          <a:solidFill>
                            <a:srgbClr val="000000"/>
                          </a:solidFill>
                          <a:effectLst/>
                          <a:latin typeface="Calibri" panose="020F0502020204030204" pitchFamily="34" charset="0"/>
                        </a:rPr>
                        <a:t>Inspeção final do Corpo de Bombeiros</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1</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1</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extLst>
                  <a:ext uri="{0D108BD9-81ED-4DB2-BD59-A6C34878D82A}">
                    <a16:rowId xmlns="" xmlns:a16="http://schemas.microsoft.com/office/drawing/2014/main" val="10012"/>
                  </a:ext>
                </a:extLst>
              </a:tr>
              <a:tr h="263591">
                <a:tc>
                  <a:txBody>
                    <a:bodyPr/>
                    <a:lstStyle/>
                    <a:p>
                      <a:pPr algn="ctr" rtl="0" fontAlgn="ctr"/>
                      <a:r>
                        <a:rPr lang="pt-BR" sz="1600" b="0" i="0" u="none" strike="noStrike" dirty="0">
                          <a:solidFill>
                            <a:srgbClr val="000000"/>
                          </a:solidFill>
                          <a:effectLst/>
                          <a:latin typeface="Calibri" panose="020F0502020204030204" pitchFamily="34" charset="0"/>
                        </a:rPr>
                        <a:t>12</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l" rtl="0" fontAlgn="ctr"/>
                      <a:r>
                        <a:rPr lang="pt-BR" sz="1600" b="0" i="0" u="none" strike="noStrike" dirty="0">
                          <a:solidFill>
                            <a:srgbClr val="000000"/>
                          </a:solidFill>
                          <a:effectLst/>
                          <a:latin typeface="Calibri" panose="020F0502020204030204" pitchFamily="34" charset="0"/>
                        </a:rPr>
                        <a:t>Aprovação dos equipamentos de segurança pelo Corpo de Bombeiros</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1</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1</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extLst>
                  <a:ext uri="{0D108BD9-81ED-4DB2-BD59-A6C34878D82A}">
                    <a16:rowId xmlns="" xmlns:a16="http://schemas.microsoft.com/office/drawing/2014/main" val="10013"/>
                  </a:ext>
                </a:extLst>
              </a:tr>
              <a:tr h="263591">
                <a:tc>
                  <a:txBody>
                    <a:bodyPr/>
                    <a:lstStyle/>
                    <a:p>
                      <a:pPr algn="ctr" rtl="0" fontAlgn="ctr"/>
                      <a:r>
                        <a:rPr lang="pt-BR" sz="1600" b="0" i="0" u="none" strike="noStrike" dirty="0">
                          <a:solidFill>
                            <a:srgbClr val="000000"/>
                          </a:solidFill>
                          <a:effectLst/>
                          <a:latin typeface="Calibri" panose="020F0502020204030204" pitchFamily="34" charset="0"/>
                        </a:rPr>
                        <a:t>13</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l" rtl="0" fontAlgn="ctr"/>
                      <a:r>
                        <a:rPr lang="pt-BR" sz="1600" b="0" i="0" u="none" strike="noStrike" dirty="0">
                          <a:solidFill>
                            <a:srgbClr val="000000"/>
                          </a:solidFill>
                          <a:effectLst/>
                          <a:latin typeface="Calibri" panose="020F0502020204030204" pitchFamily="34" charset="0"/>
                        </a:rPr>
                        <a:t>Certificado de aprovação nas inspeções do Corpo de Bombeiros</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29</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29</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smtClean="0">
                          <a:solidFill>
                            <a:srgbClr val="000000"/>
                          </a:solidFill>
                          <a:effectLst/>
                          <a:latin typeface="Calibri" panose="020F0502020204030204" pitchFamily="34" charset="0"/>
                        </a:rPr>
                        <a:t>111,00</a:t>
                      </a:r>
                      <a:endParaRPr lang="pt-BR" sz="1600" b="0" i="0" u="none" strike="noStrike" dirty="0">
                        <a:solidFill>
                          <a:srgbClr val="000000"/>
                        </a:solidFill>
                        <a:effectLst/>
                        <a:latin typeface="Calibri" panose="020F0502020204030204" pitchFamily="34" charset="0"/>
                      </a:endParaRP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smtClean="0">
                          <a:solidFill>
                            <a:srgbClr val="000000"/>
                          </a:solidFill>
                          <a:effectLst/>
                          <a:latin typeface="Calibri" panose="020F0502020204030204" pitchFamily="34" charset="0"/>
                        </a:rPr>
                        <a:t>60,00</a:t>
                      </a:r>
                      <a:endParaRPr lang="pt-BR" sz="1600" b="0" i="0" u="none" strike="noStrike" dirty="0">
                        <a:solidFill>
                          <a:srgbClr val="000000"/>
                        </a:solidFill>
                        <a:effectLst/>
                        <a:latin typeface="Calibri" panose="020F0502020204030204" pitchFamily="34" charset="0"/>
                      </a:endParaRP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extLst>
                  <a:ext uri="{0D108BD9-81ED-4DB2-BD59-A6C34878D82A}">
                    <a16:rowId xmlns="" xmlns:a16="http://schemas.microsoft.com/office/drawing/2014/main" val="10014"/>
                  </a:ext>
                </a:extLst>
              </a:tr>
              <a:tr h="263591">
                <a:tc>
                  <a:txBody>
                    <a:bodyPr/>
                    <a:lstStyle/>
                    <a:p>
                      <a:pPr algn="ctr" rtl="0" fontAlgn="ctr"/>
                      <a:r>
                        <a:rPr lang="pt-BR" sz="1600" b="0" i="0" u="none" strike="noStrike" dirty="0">
                          <a:solidFill>
                            <a:srgbClr val="000000"/>
                          </a:solidFill>
                          <a:effectLst/>
                          <a:latin typeface="Calibri" panose="020F0502020204030204" pitchFamily="34" charset="0"/>
                        </a:rPr>
                        <a:t>14</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l" rtl="0" fontAlgn="ctr"/>
                      <a:r>
                        <a:rPr lang="pt-BR" sz="1600" b="0" i="0" u="none" strike="noStrike" dirty="0">
                          <a:solidFill>
                            <a:srgbClr val="000000"/>
                          </a:solidFill>
                          <a:effectLst/>
                          <a:latin typeface="Calibri" panose="020F0502020204030204" pitchFamily="34" charset="0"/>
                        </a:rPr>
                        <a:t>Solicitar a  inspeção final do Município</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1</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1</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extLst>
                  <a:ext uri="{0D108BD9-81ED-4DB2-BD59-A6C34878D82A}">
                    <a16:rowId xmlns="" xmlns:a16="http://schemas.microsoft.com/office/drawing/2014/main" val="10015"/>
                  </a:ext>
                </a:extLst>
              </a:tr>
              <a:tr h="263591">
                <a:tc>
                  <a:txBody>
                    <a:bodyPr/>
                    <a:lstStyle/>
                    <a:p>
                      <a:pPr algn="ctr" rtl="0" fontAlgn="ctr"/>
                      <a:r>
                        <a:rPr lang="pt-BR" sz="1600" b="0" i="0" u="none" strike="noStrike" dirty="0">
                          <a:solidFill>
                            <a:srgbClr val="000000"/>
                          </a:solidFill>
                          <a:effectLst/>
                          <a:latin typeface="Calibri" panose="020F0502020204030204" pitchFamily="34" charset="0"/>
                        </a:rPr>
                        <a:t>15</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l" rtl="0" fontAlgn="ctr"/>
                      <a:r>
                        <a:rPr lang="pt-BR" sz="1600" b="0" i="0" u="none" strike="noStrike" dirty="0">
                          <a:solidFill>
                            <a:srgbClr val="000000"/>
                          </a:solidFill>
                          <a:effectLst/>
                          <a:latin typeface="Calibri" panose="020F0502020204030204" pitchFamily="34" charset="0"/>
                        </a:rPr>
                        <a:t>Receber a inspeção final da Municipalidade</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1</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1</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extLst>
                  <a:ext uri="{0D108BD9-81ED-4DB2-BD59-A6C34878D82A}">
                    <a16:rowId xmlns="" xmlns:a16="http://schemas.microsoft.com/office/drawing/2014/main" val="10016"/>
                  </a:ext>
                </a:extLst>
              </a:tr>
              <a:tr h="263591">
                <a:tc>
                  <a:txBody>
                    <a:bodyPr/>
                    <a:lstStyle/>
                    <a:p>
                      <a:pPr algn="ctr" rtl="0" fontAlgn="ctr"/>
                      <a:r>
                        <a:rPr lang="pt-BR" sz="1600" b="0" i="0" u="none" strike="noStrike" dirty="0">
                          <a:solidFill>
                            <a:srgbClr val="000000"/>
                          </a:solidFill>
                          <a:effectLst/>
                          <a:latin typeface="Calibri" panose="020F0502020204030204" pitchFamily="34" charset="0"/>
                        </a:rPr>
                        <a:t>16</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l" rtl="0" fontAlgn="ctr"/>
                      <a:r>
                        <a:rPr lang="pt-BR" sz="1600" b="0" i="1" u="none" strike="noStrike" dirty="0">
                          <a:solidFill>
                            <a:srgbClr val="000000"/>
                          </a:solidFill>
                          <a:effectLst/>
                          <a:latin typeface="Calibri" panose="020F0502020204030204" pitchFamily="34" charset="0"/>
                        </a:rPr>
                        <a:t>Habite-se</a:t>
                      </a:r>
                      <a:endParaRPr lang="pt-BR" sz="1600" b="0" i="0" u="none" strike="noStrike" dirty="0">
                        <a:solidFill>
                          <a:srgbClr val="000000"/>
                        </a:solidFill>
                        <a:effectLst/>
                        <a:latin typeface="Calibri" panose="020F0502020204030204" pitchFamily="34" charset="0"/>
                      </a:endParaRP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28</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28</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smtClean="0">
                          <a:solidFill>
                            <a:srgbClr val="000000"/>
                          </a:solidFill>
                          <a:effectLst/>
                          <a:latin typeface="Calibri" panose="020F0502020204030204" pitchFamily="34" charset="0"/>
                        </a:rPr>
                        <a:t>460,00</a:t>
                      </a:r>
                      <a:endParaRPr lang="pt-BR" sz="1600" b="0" i="0" u="none" strike="noStrike" dirty="0">
                        <a:solidFill>
                          <a:srgbClr val="000000"/>
                        </a:solidFill>
                        <a:effectLst/>
                        <a:latin typeface="Calibri" panose="020F0502020204030204" pitchFamily="34" charset="0"/>
                      </a:endParaRP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smtClean="0">
                          <a:solidFill>
                            <a:srgbClr val="000000"/>
                          </a:solidFill>
                          <a:effectLst/>
                          <a:latin typeface="Calibri" panose="020F0502020204030204" pitchFamily="34" charset="0"/>
                        </a:rPr>
                        <a:t>1.610,00</a:t>
                      </a:r>
                      <a:endParaRPr lang="pt-BR" sz="1600" b="0" i="0" u="none" strike="noStrike" dirty="0">
                        <a:solidFill>
                          <a:srgbClr val="000000"/>
                        </a:solidFill>
                        <a:effectLst/>
                        <a:latin typeface="Calibri" panose="020F0502020204030204" pitchFamily="34" charset="0"/>
                      </a:endParaRP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extLst>
                  <a:ext uri="{0D108BD9-81ED-4DB2-BD59-A6C34878D82A}">
                    <a16:rowId xmlns="" xmlns:a16="http://schemas.microsoft.com/office/drawing/2014/main" val="10017"/>
                  </a:ext>
                </a:extLst>
              </a:tr>
              <a:tr h="263591">
                <a:tc>
                  <a:txBody>
                    <a:bodyPr/>
                    <a:lstStyle/>
                    <a:p>
                      <a:pPr algn="ctr" rtl="0" fontAlgn="ctr"/>
                      <a:r>
                        <a:rPr lang="pt-BR" sz="1600" b="0" i="0" u="none" strike="noStrike" dirty="0">
                          <a:solidFill>
                            <a:srgbClr val="000000"/>
                          </a:solidFill>
                          <a:effectLst/>
                          <a:latin typeface="Calibri" panose="020F0502020204030204" pitchFamily="34" charset="0"/>
                        </a:rPr>
                        <a:t>17</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l" rtl="0" fontAlgn="ctr"/>
                      <a:r>
                        <a:rPr lang="pt-BR" sz="1600" b="0" i="0" u="none" strike="noStrike" dirty="0">
                          <a:solidFill>
                            <a:srgbClr val="000000"/>
                          </a:solidFill>
                          <a:effectLst/>
                          <a:latin typeface="Calibri" panose="020F0502020204030204" pitchFamily="34" charset="0"/>
                        </a:rPr>
                        <a:t>Licença de operação do Município</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60</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7</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smtClean="0">
                          <a:solidFill>
                            <a:srgbClr val="000000"/>
                          </a:solidFill>
                          <a:effectLst/>
                          <a:latin typeface="Calibri" panose="020F0502020204030204" pitchFamily="34" charset="0"/>
                        </a:rPr>
                        <a:t>25,00</a:t>
                      </a:r>
                      <a:endParaRPr lang="pt-BR" sz="1600" b="0" i="0" u="none" strike="noStrike" dirty="0">
                        <a:solidFill>
                          <a:srgbClr val="000000"/>
                        </a:solidFill>
                        <a:effectLst/>
                        <a:latin typeface="Calibri" panose="020F0502020204030204" pitchFamily="34" charset="0"/>
                      </a:endParaRP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smtClean="0">
                          <a:solidFill>
                            <a:srgbClr val="000000"/>
                          </a:solidFill>
                          <a:effectLst/>
                          <a:latin typeface="Calibri" panose="020F0502020204030204" pitchFamily="34" charset="0"/>
                        </a:rPr>
                        <a:t>753,00</a:t>
                      </a:r>
                      <a:endParaRPr lang="pt-BR" sz="1600" b="0" i="0" u="none" strike="noStrike" dirty="0">
                        <a:solidFill>
                          <a:srgbClr val="000000"/>
                        </a:solidFill>
                        <a:effectLst/>
                        <a:latin typeface="Calibri" panose="020F0502020204030204" pitchFamily="34" charset="0"/>
                      </a:endParaRP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extLst>
                  <a:ext uri="{0D108BD9-81ED-4DB2-BD59-A6C34878D82A}">
                    <a16:rowId xmlns="" xmlns:a16="http://schemas.microsoft.com/office/drawing/2014/main" val="10018"/>
                  </a:ext>
                </a:extLst>
              </a:tr>
              <a:tr h="263591">
                <a:tc>
                  <a:txBody>
                    <a:bodyPr/>
                    <a:lstStyle/>
                    <a:p>
                      <a:pPr algn="ctr" rtl="0" fontAlgn="ctr"/>
                      <a:r>
                        <a:rPr lang="pt-BR" sz="1600" b="0" i="0" u="none" strike="noStrike" dirty="0">
                          <a:solidFill>
                            <a:srgbClr val="000000"/>
                          </a:solidFill>
                          <a:effectLst/>
                          <a:latin typeface="Calibri" panose="020F0502020204030204" pitchFamily="34" charset="0"/>
                        </a:rPr>
                        <a:t>18</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l" rtl="0" fontAlgn="ctr"/>
                      <a:r>
                        <a:rPr lang="pt-BR" sz="1600" b="0" i="0" u="none" strike="noStrike" dirty="0">
                          <a:solidFill>
                            <a:srgbClr val="000000"/>
                          </a:solidFill>
                          <a:effectLst/>
                          <a:latin typeface="Calibri" panose="020F0502020204030204" pitchFamily="34" charset="0"/>
                        </a:rPr>
                        <a:t>Ligação definitiva de água e esgoto</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30</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30</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extLst>
                  <a:ext uri="{0D108BD9-81ED-4DB2-BD59-A6C34878D82A}">
                    <a16:rowId xmlns="" xmlns:a16="http://schemas.microsoft.com/office/drawing/2014/main" val="10019"/>
                  </a:ext>
                </a:extLst>
              </a:tr>
              <a:tr h="263591">
                <a:tc>
                  <a:txBody>
                    <a:bodyPr/>
                    <a:lstStyle/>
                    <a:p>
                      <a:pPr algn="ctr" rtl="0" fontAlgn="ctr"/>
                      <a:r>
                        <a:rPr lang="pt-BR" sz="1600" b="0" i="0" u="none" strike="noStrike" dirty="0">
                          <a:solidFill>
                            <a:srgbClr val="000000"/>
                          </a:solidFill>
                          <a:effectLst/>
                          <a:latin typeface="Calibri" panose="020F0502020204030204" pitchFamily="34" charset="0"/>
                        </a:rPr>
                        <a:t>19</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l" rtl="0" fontAlgn="ctr"/>
                      <a:r>
                        <a:rPr lang="pt-BR" sz="1600" b="0" i="0" u="none" strike="noStrike" dirty="0">
                          <a:solidFill>
                            <a:srgbClr val="000000"/>
                          </a:solidFill>
                          <a:effectLst/>
                          <a:latin typeface="Calibri" panose="020F0502020204030204" pitchFamily="34" charset="0"/>
                        </a:rPr>
                        <a:t>Registro da construção no cartório</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15</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30</a:t>
                      </a: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smtClean="0">
                          <a:solidFill>
                            <a:srgbClr val="000000"/>
                          </a:solidFill>
                          <a:effectLst/>
                          <a:latin typeface="Calibri" panose="020F0502020204030204" pitchFamily="34" charset="0"/>
                        </a:rPr>
                        <a:t>1.054,00</a:t>
                      </a:r>
                      <a:endParaRPr lang="pt-BR" sz="1600" b="0" i="0" u="none" strike="noStrike" dirty="0">
                        <a:solidFill>
                          <a:srgbClr val="000000"/>
                        </a:solidFill>
                        <a:effectLst/>
                        <a:latin typeface="Calibri" panose="020F0502020204030204" pitchFamily="34" charset="0"/>
                      </a:endParaRP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algn="ctr" rtl="0" fontAlgn="ctr"/>
                      <a:r>
                        <a:rPr lang="pt-BR" sz="1600" b="0" i="0" u="none" strike="noStrike" dirty="0" smtClean="0">
                          <a:solidFill>
                            <a:srgbClr val="000000"/>
                          </a:solidFill>
                          <a:effectLst/>
                          <a:latin typeface="Calibri" panose="020F0502020204030204" pitchFamily="34" charset="0"/>
                        </a:rPr>
                        <a:t>1.041,00</a:t>
                      </a:r>
                      <a:endParaRPr lang="pt-BR" sz="1600" b="0" i="0" u="none" strike="noStrike" dirty="0">
                        <a:solidFill>
                          <a:srgbClr val="000000"/>
                        </a:solidFill>
                        <a:effectLst/>
                        <a:latin typeface="Calibri" panose="020F0502020204030204" pitchFamily="34" charset="0"/>
                      </a:endParaRPr>
                    </a:p>
                  </a:txBody>
                  <a:tcPr marL="7691" marR="7691" marT="769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extLst>
                  <a:ext uri="{0D108BD9-81ED-4DB2-BD59-A6C34878D82A}">
                    <a16:rowId xmlns="" xmlns:a16="http://schemas.microsoft.com/office/drawing/2014/main" val="10020"/>
                  </a:ext>
                </a:extLst>
              </a:tr>
            </a:tbl>
          </a:graphicData>
        </a:graphic>
      </p:graphicFrame>
    </p:spTree>
    <p:extLst>
      <p:ext uri="{BB962C8B-B14F-4D97-AF65-F5344CB8AC3E}">
        <p14:creationId xmlns:p14="http://schemas.microsoft.com/office/powerpoint/2010/main" val="11952120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ângulo de cantos arredondados 6"/>
          <p:cNvSpPr/>
          <p:nvPr/>
        </p:nvSpPr>
        <p:spPr>
          <a:xfrm>
            <a:off x="207160" y="260570"/>
            <a:ext cx="11771480" cy="51196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a:t>OBTENÇÃO DE ALVARÁS – PROCEDIMENTOS, TEMPO E </a:t>
            </a:r>
            <a:r>
              <a:rPr lang="pt-BR" sz="3000" b="1" dirty="0" smtClean="0"/>
              <a:t>CUSTO – SP</a:t>
            </a:r>
          </a:p>
        </p:txBody>
      </p:sp>
      <p:pic>
        <p:nvPicPr>
          <p:cNvPr id="3" name="Imagem 2"/>
          <p:cNvPicPr>
            <a:picLocks noChangeAspect="1"/>
          </p:cNvPicPr>
          <p:nvPr/>
        </p:nvPicPr>
        <p:blipFill>
          <a:blip r:embed="rId3"/>
          <a:stretch>
            <a:fillRect/>
          </a:stretch>
        </p:blipFill>
        <p:spPr>
          <a:xfrm>
            <a:off x="1172723" y="772531"/>
            <a:ext cx="9840354" cy="5934290"/>
          </a:xfrm>
          <a:prstGeom prst="rect">
            <a:avLst/>
          </a:prstGeom>
        </p:spPr>
      </p:pic>
    </p:spTree>
    <p:extLst>
      <p:ext uri="{BB962C8B-B14F-4D97-AF65-F5344CB8AC3E}">
        <p14:creationId xmlns:p14="http://schemas.microsoft.com/office/powerpoint/2010/main" val="6981483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ângulo de cantos arredondados 6"/>
          <p:cNvSpPr/>
          <p:nvPr/>
        </p:nvSpPr>
        <p:spPr>
          <a:xfrm>
            <a:off x="207160" y="260570"/>
            <a:ext cx="11771480" cy="511961"/>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smtClean="0"/>
              <a:t>SUMÁRIO OBTENÇÃO DE ALVARÁS - RÚSSIA</a:t>
            </a:r>
            <a:endParaRPr lang="pt-BR" sz="3000" dirty="0"/>
          </a:p>
        </p:txBody>
      </p:sp>
      <p:sp>
        <p:nvSpPr>
          <p:cNvPr id="5" name="Retângulo 4"/>
          <p:cNvSpPr/>
          <p:nvPr/>
        </p:nvSpPr>
        <p:spPr>
          <a:xfrm>
            <a:off x="8031377" y="6417290"/>
            <a:ext cx="4398818" cy="276999"/>
          </a:xfrm>
          <a:prstGeom prst="rect">
            <a:avLst/>
          </a:prstGeom>
        </p:spPr>
        <p:txBody>
          <a:bodyPr wrap="square">
            <a:spAutoFit/>
          </a:bodyPr>
          <a:lstStyle/>
          <a:p>
            <a:r>
              <a:rPr lang="pt-BR" sz="1200" dirty="0" smtClean="0"/>
              <a:t>* Procedimentos, tempo e custo na capital </a:t>
            </a:r>
            <a:r>
              <a:rPr lang="pt-BR" sz="1200" b="1" dirty="0" smtClean="0"/>
              <a:t>Moscou</a:t>
            </a:r>
            <a:endParaRPr lang="pt-BR" sz="1200" b="1" dirty="0"/>
          </a:p>
        </p:txBody>
      </p:sp>
      <p:graphicFrame>
        <p:nvGraphicFramePr>
          <p:cNvPr id="3" name="Tabela 2"/>
          <p:cNvGraphicFramePr>
            <a:graphicFrameLocks noGrp="1"/>
          </p:cNvGraphicFramePr>
          <p:nvPr>
            <p:extLst>
              <p:ext uri="{D42A27DB-BD31-4B8C-83A1-F6EECF244321}">
                <p14:modId xmlns:p14="http://schemas.microsoft.com/office/powerpoint/2010/main" val="4282396490"/>
              </p:ext>
            </p:extLst>
          </p:nvPr>
        </p:nvGraphicFramePr>
        <p:xfrm>
          <a:off x="752782" y="896709"/>
          <a:ext cx="10680235" cy="5101977"/>
        </p:xfrm>
        <a:graphic>
          <a:graphicData uri="http://schemas.openxmlformats.org/drawingml/2006/table">
            <a:tbl>
              <a:tblPr/>
              <a:tblGrid>
                <a:gridCol w="8420311"/>
                <a:gridCol w="2259924"/>
              </a:tblGrid>
              <a:tr h="280097">
                <a:tc>
                  <a:txBody>
                    <a:bodyPr/>
                    <a:lstStyle/>
                    <a:p>
                      <a:pPr algn="ctr" fontAlgn="b"/>
                      <a:r>
                        <a:rPr lang="pt-BR" sz="2000" b="1" i="0" u="none" strike="noStrike" dirty="0">
                          <a:solidFill>
                            <a:srgbClr val="FFFFFF"/>
                          </a:solidFill>
                          <a:effectLst/>
                          <a:latin typeface="Calibri" panose="020F0502020204030204" pitchFamily="34" charset="0"/>
                        </a:rPr>
                        <a:t>Procedimento </a:t>
                      </a:r>
                    </a:p>
                  </a:txBody>
                  <a:tcPr marL="7912" marR="7912" marT="79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ctr"/>
                      <a:r>
                        <a:rPr lang="pt-BR" sz="2000" b="1" i="0" u="none" strike="noStrike" dirty="0">
                          <a:solidFill>
                            <a:srgbClr val="000000"/>
                          </a:solidFill>
                          <a:effectLst/>
                          <a:latin typeface="Calibri" panose="020F0502020204030204" pitchFamily="34" charset="0"/>
                        </a:rPr>
                        <a:t>Tempo (229,5 dias)</a:t>
                      </a:r>
                    </a:p>
                  </a:txBody>
                  <a:tcPr marL="7912" marR="7912" marT="79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25495">
                <a:tc>
                  <a:txBody>
                    <a:bodyPr/>
                    <a:lstStyle/>
                    <a:p>
                      <a:pPr algn="l" fontAlgn="ctr"/>
                      <a:r>
                        <a:rPr lang="pt-BR" sz="1600" b="0" i="0" u="none" strike="noStrike" dirty="0">
                          <a:solidFill>
                            <a:srgbClr val="000000"/>
                          </a:solidFill>
                          <a:effectLst/>
                          <a:latin typeface="Calibri" panose="020F0502020204030204" pitchFamily="34" charset="0"/>
                        </a:rPr>
                        <a:t>Solicitar um levantamento topográfico do terreno</a:t>
                      </a:r>
                    </a:p>
                  </a:txBody>
                  <a:tcPr marL="7912" marR="7912" marT="79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pt-BR" sz="1600" b="1" i="0" u="none" strike="noStrike">
                          <a:solidFill>
                            <a:srgbClr val="000000"/>
                          </a:solidFill>
                          <a:effectLst/>
                          <a:latin typeface="Calibri" panose="020F0502020204030204" pitchFamily="34" charset="0"/>
                        </a:rPr>
                        <a:t>30</a:t>
                      </a:r>
                    </a:p>
                  </a:txBody>
                  <a:tcPr marL="7912" marR="7912" marT="79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r>
              <a:tr h="443902">
                <a:tc>
                  <a:txBody>
                    <a:bodyPr/>
                    <a:lstStyle/>
                    <a:p>
                      <a:pPr algn="l" fontAlgn="ctr"/>
                      <a:r>
                        <a:rPr lang="pt-BR" sz="1600" b="0" i="0" u="none" strike="noStrike" dirty="0">
                          <a:solidFill>
                            <a:srgbClr val="000000"/>
                          </a:solidFill>
                          <a:effectLst/>
                          <a:latin typeface="Calibri" panose="020F0502020204030204" pitchFamily="34" charset="0"/>
                        </a:rPr>
                        <a:t>Solicite e obtenha um levantamento de engenharia, geologia e ecologia e obtenha o ato do Departamento de Geologia Geodésica de </a:t>
                      </a:r>
                      <a:r>
                        <a:rPr lang="pt-BR" sz="1600" b="0" i="0" u="none" strike="noStrike" dirty="0" err="1">
                          <a:solidFill>
                            <a:srgbClr val="000000"/>
                          </a:solidFill>
                          <a:effectLst/>
                          <a:latin typeface="Calibri" panose="020F0502020204030204" pitchFamily="34" charset="0"/>
                        </a:rPr>
                        <a:t>Moscow</a:t>
                      </a:r>
                      <a:endParaRPr lang="pt-BR" sz="1600" b="0" i="0" u="none" strike="noStrike" dirty="0">
                        <a:solidFill>
                          <a:srgbClr val="000000"/>
                        </a:solidFill>
                        <a:effectLst/>
                        <a:latin typeface="Calibri" panose="020F0502020204030204" pitchFamily="34" charset="0"/>
                      </a:endParaRPr>
                    </a:p>
                  </a:txBody>
                  <a:tcPr marL="7912" marR="7912" marT="79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pt-BR" sz="1600" b="1" i="0" u="none" strike="noStrike">
                          <a:solidFill>
                            <a:srgbClr val="000000"/>
                          </a:solidFill>
                          <a:effectLst/>
                          <a:latin typeface="Calibri" panose="020F0502020204030204" pitchFamily="34" charset="0"/>
                        </a:rPr>
                        <a:t>45</a:t>
                      </a:r>
                    </a:p>
                  </a:txBody>
                  <a:tcPr marL="7912" marR="7912" marT="79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r>
              <a:tr h="348211">
                <a:tc>
                  <a:txBody>
                    <a:bodyPr/>
                    <a:lstStyle/>
                    <a:p>
                      <a:pPr algn="l" fontAlgn="ctr"/>
                      <a:r>
                        <a:rPr lang="pt-BR" sz="1600" b="0" i="0" u="none" strike="noStrike" dirty="0">
                          <a:solidFill>
                            <a:srgbClr val="000000"/>
                          </a:solidFill>
                          <a:effectLst/>
                          <a:latin typeface="Calibri" panose="020F0502020204030204" pitchFamily="34" charset="0"/>
                        </a:rPr>
                        <a:t>Solicitar e obter condições técnicas para água e esgoto</a:t>
                      </a:r>
                    </a:p>
                  </a:txBody>
                  <a:tcPr marL="7912" marR="7912" marT="7912"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pt-BR" sz="1600" b="1" i="0" u="none" strike="noStrike" dirty="0">
                          <a:solidFill>
                            <a:srgbClr val="000000"/>
                          </a:solidFill>
                          <a:effectLst/>
                          <a:latin typeface="Calibri" panose="020F0502020204030204" pitchFamily="34" charset="0"/>
                        </a:rPr>
                        <a:t>30 </a:t>
                      </a:r>
                      <a:r>
                        <a:rPr lang="pt-BR" sz="1600" b="1" i="0" u="none" strike="noStrike" dirty="0" err="1">
                          <a:solidFill>
                            <a:srgbClr val="000000"/>
                          </a:solidFill>
                          <a:effectLst/>
                          <a:latin typeface="Calibri" panose="020F0502020204030204" pitchFamily="34" charset="0"/>
                        </a:rPr>
                        <a:t>simult</a:t>
                      </a:r>
                      <a:r>
                        <a:rPr lang="pt-BR" sz="1600" b="1" i="0" u="none" strike="noStrike" dirty="0">
                          <a:solidFill>
                            <a:srgbClr val="000000"/>
                          </a:solidFill>
                          <a:effectLst/>
                          <a:latin typeface="Calibri" panose="020F0502020204030204" pitchFamily="34" charset="0"/>
                        </a:rPr>
                        <a:t> com o anterior</a:t>
                      </a:r>
                    </a:p>
                  </a:txBody>
                  <a:tcPr marL="7912" marR="7912" marT="7912"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r>
              <a:tr h="443902">
                <a:tc>
                  <a:txBody>
                    <a:bodyPr/>
                    <a:lstStyle/>
                    <a:p>
                      <a:pPr algn="l" fontAlgn="ctr"/>
                      <a:r>
                        <a:rPr lang="pt-BR" sz="1600" b="0" i="0" u="none" strike="noStrike" dirty="0">
                          <a:solidFill>
                            <a:srgbClr val="000000"/>
                          </a:solidFill>
                          <a:effectLst/>
                          <a:latin typeface="Calibri" panose="020F0502020204030204" pitchFamily="34" charset="0"/>
                        </a:rPr>
                        <a:t>Solicitar e obter o plano de desenvolvimento do terreno (GPZU) no Comitê de Arquitetura e Planejamento Urbano de Moscou</a:t>
                      </a:r>
                    </a:p>
                  </a:txBody>
                  <a:tcPr marL="7912" marR="7912" marT="79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pt-BR" sz="1600" b="1" i="0" u="none" strike="noStrike" dirty="0">
                          <a:solidFill>
                            <a:srgbClr val="000000"/>
                          </a:solidFill>
                          <a:effectLst/>
                          <a:latin typeface="Calibri" panose="020F0502020204030204" pitchFamily="34" charset="0"/>
                        </a:rPr>
                        <a:t>30</a:t>
                      </a:r>
                    </a:p>
                  </a:txBody>
                  <a:tcPr marL="7912" marR="7912" marT="79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r>
              <a:tr h="225495">
                <a:tc>
                  <a:txBody>
                    <a:bodyPr/>
                    <a:lstStyle/>
                    <a:p>
                      <a:pPr algn="l" fontAlgn="ctr"/>
                      <a:r>
                        <a:rPr lang="pt-BR" sz="1600" b="0" i="0" u="none" strike="noStrike" dirty="0">
                          <a:solidFill>
                            <a:srgbClr val="000000"/>
                          </a:solidFill>
                          <a:effectLst/>
                          <a:latin typeface="Calibri" panose="020F0502020204030204" pitchFamily="34" charset="0"/>
                        </a:rPr>
                        <a:t>Obter certificado de conformidade da Companhia de Águas e Esgotos de Moscou</a:t>
                      </a:r>
                    </a:p>
                  </a:txBody>
                  <a:tcPr marL="7912" marR="7912" marT="79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pt-BR" sz="1600" b="1" i="0" u="none" strike="noStrike" dirty="0">
                          <a:solidFill>
                            <a:srgbClr val="000000"/>
                          </a:solidFill>
                          <a:effectLst/>
                          <a:latin typeface="Calibri" panose="020F0502020204030204" pitchFamily="34" charset="0"/>
                        </a:rPr>
                        <a:t>30</a:t>
                      </a:r>
                    </a:p>
                  </a:txBody>
                  <a:tcPr marL="7912" marR="7912" marT="79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r>
              <a:tr h="225495">
                <a:tc>
                  <a:txBody>
                    <a:bodyPr/>
                    <a:lstStyle/>
                    <a:p>
                      <a:pPr algn="l" fontAlgn="ctr"/>
                      <a:r>
                        <a:rPr lang="pt-BR" sz="1600" b="0" i="0" u="none" strike="noStrike" dirty="0">
                          <a:solidFill>
                            <a:srgbClr val="000000"/>
                          </a:solidFill>
                          <a:effectLst/>
                          <a:latin typeface="Calibri" panose="020F0502020204030204" pitchFamily="34" charset="0"/>
                        </a:rPr>
                        <a:t>Solicitar e obter permissão para construção</a:t>
                      </a:r>
                    </a:p>
                  </a:txBody>
                  <a:tcPr marL="7912" marR="7912" marT="79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pt-BR" sz="1600" b="1" i="0" u="none" strike="noStrike" dirty="0">
                          <a:solidFill>
                            <a:srgbClr val="000000"/>
                          </a:solidFill>
                          <a:effectLst/>
                          <a:latin typeface="Calibri" panose="020F0502020204030204" pitchFamily="34" charset="0"/>
                        </a:rPr>
                        <a:t>14</a:t>
                      </a:r>
                    </a:p>
                  </a:txBody>
                  <a:tcPr marL="7912" marR="7912" marT="79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r>
              <a:tr h="443902">
                <a:tc>
                  <a:txBody>
                    <a:bodyPr/>
                    <a:lstStyle/>
                    <a:p>
                      <a:pPr algn="l" fontAlgn="ctr"/>
                      <a:r>
                        <a:rPr lang="pt-BR" sz="1600" b="0" i="0" u="none" strike="noStrike" dirty="0">
                          <a:solidFill>
                            <a:srgbClr val="000000"/>
                          </a:solidFill>
                          <a:effectLst/>
                          <a:latin typeface="Calibri" panose="020F0502020204030204" pitchFamily="34" charset="0"/>
                        </a:rPr>
                        <a:t>Solicitar e obter uma ordem de abertura de produção de obras da União de Inspeções Técnicas Administrativas (UATI)</a:t>
                      </a:r>
                    </a:p>
                  </a:txBody>
                  <a:tcPr marL="7912" marR="7912" marT="79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pt-BR" sz="1600" b="1" i="0" u="none" strike="noStrike" dirty="0">
                          <a:solidFill>
                            <a:srgbClr val="000000"/>
                          </a:solidFill>
                          <a:effectLst/>
                          <a:latin typeface="Calibri" panose="020F0502020204030204" pitchFamily="34" charset="0"/>
                        </a:rPr>
                        <a:t>7</a:t>
                      </a:r>
                    </a:p>
                  </a:txBody>
                  <a:tcPr marL="7912" marR="7912" marT="79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r>
              <a:tr h="348211">
                <a:tc>
                  <a:txBody>
                    <a:bodyPr/>
                    <a:lstStyle/>
                    <a:p>
                      <a:pPr algn="l" fontAlgn="ctr"/>
                      <a:r>
                        <a:rPr lang="pt-BR" sz="1600" b="0" i="0" u="none" strike="noStrike" dirty="0">
                          <a:solidFill>
                            <a:srgbClr val="000000"/>
                          </a:solidFill>
                          <a:effectLst/>
                          <a:latin typeface="Calibri" panose="020F0502020204030204" pitchFamily="34" charset="0"/>
                        </a:rPr>
                        <a:t>Receber a pesquisa de controle-geodésica de </a:t>
                      </a:r>
                      <a:r>
                        <a:rPr lang="pt-BR" sz="1600" b="0" i="0" u="none" strike="noStrike" dirty="0" err="1">
                          <a:solidFill>
                            <a:srgbClr val="000000"/>
                          </a:solidFill>
                          <a:effectLst/>
                          <a:latin typeface="Calibri" panose="020F0502020204030204" pitchFamily="34" charset="0"/>
                        </a:rPr>
                        <a:t>Mosgorgeotrest</a:t>
                      </a:r>
                      <a:endParaRPr lang="pt-BR" sz="1600" b="0" i="0" u="none" strike="noStrike" dirty="0">
                        <a:solidFill>
                          <a:srgbClr val="000000"/>
                        </a:solidFill>
                        <a:effectLst/>
                        <a:latin typeface="Calibri" panose="020F0502020204030204" pitchFamily="34" charset="0"/>
                      </a:endParaRPr>
                    </a:p>
                  </a:txBody>
                  <a:tcPr marL="7912" marR="7912" marT="79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pt-BR" sz="1600" b="1" i="0" u="none" strike="noStrike" dirty="0">
                          <a:solidFill>
                            <a:srgbClr val="000000"/>
                          </a:solidFill>
                          <a:effectLst/>
                          <a:latin typeface="Calibri" panose="020F0502020204030204" pitchFamily="34" charset="0"/>
                        </a:rPr>
                        <a:t>1 </a:t>
                      </a:r>
                      <a:r>
                        <a:rPr lang="pt-BR" sz="1600" b="1" i="0" u="none" strike="noStrike" dirty="0" err="1">
                          <a:solidFill>
                            <a:srgbClr val="000000"/>
                          </a:solidFill>
                          <a:effectLst/>
                          <a:latin typeface="Calibri" panose="020F0502020204030204" pitchFamily="34" charset="0"/>
                        </a:rPr>
                        <a:t>simult</a:t>
                      </a:r>
                      <a:r>
                        <a:rPr lang="pt-BR" sz="1600" b="1" i="0" u="none" strike="noStrike" dirty="0">
                          <a:solidFill>
                            <a:srgbClr val="000000"/>
                          </a:solidFill>
                          <a:effectLst/>
                          <a:latin typeface="Calibri" panose="020F0502020204030204" pitchFamily="34" charset="0"/>
                        </a:rPr>
                        <a:t> com o anterior</a:t>
                      </a:r>
                    </a:p>
                  </a:txBody>
                  <a:tcPr marL="7912" marR="7912" marT="79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r>
              <a:tr h="225495">
                <a:tc>
                  <a:txBody>
                    <a:bodyPr/>
                    <a:lstStyle/>
                    <a:p>
                      <a:pPr algn="l" fontAlgn="ctr"/>
                      <a:r>
                        <a:rPr lang="pt-BR" sz="1600" b="0" i="0" u="none" strike="noStrike" dirty="0">
                          <a:solidFill>
                            <a:srgbClr val="000000"/>
                          </a:solidFill>
                          <a:effectLst/>
                          <a:latin typeface="Calibri" panose="020F0502020204030204" pitchFamily="34" charset="0"/>
                        </a:rPr>
                        <a:t>Receber inspeção aleatória durante a construção</a:t>
                      </a:r>
                    </a:p>
                  </a:txBody>
                  <a:tcPr marL="7912" marR="7912" marT="79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pt-BR" sz="1600" b="1" i="0" u="none" strike="noStrike" dirty="0">
                          <a:solidFill>
                            <a:srgbClr val="000000"/>
                          </a:solidFill>
                          <a:effectLst/>
                          <a:latin typeface="Calibri" panose="020F0502020204030204" pitchFamily="34" charset="0"/>
                        </a:rPr>
                        <a:t>1</a:t>
                      </a:r>
                    </a:p>
                  </a:txBody>
                  <a:tcPr marL="7912" marR="7912" marT="79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r>
              <a:tr h="225495">
                <a:tc>
                  <a:txBody>
                    <a:bodyPr/>
                    <a:lstStyle/>
                    <a:p>
                      <a:pPr algn="l" fontAlgn="ctr"/>
                      <a:r>
                        <a:rPr lang="pt-BR" sz="1600" b="0" i="0" u="none" strike="noStrike" dirty="0">
                          <a:solidFill>
                            <a:srgbClr val="000000"/>
                          </a:solidFill>
                          <a:effectLst/>
                          <a:latin typeface="Calibri" panose="020F0502020204030204" pitchFamily="34" charset="0"/>
                        </a:rPr>
                        <a:t>Conectar os serviços de água e esgoto</a:t>
                      </a:r>
                    </a:p>
                  </a:txBody>
                  <a:tcPr marL="7912" marR="7912" marT="79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pt-BR" sz="1600" b="1" i="0" u="none" strike="noStrike" dirty="0">
                          <a:solidFill>
                            <a:srgbClr val="000000"/>
                          </a:solidFill>
                          <a:effectLst/>
                          <a:latin typeface="Calibri" panose="020F0502020204030204" pitchFamily="34" charset="0"/>
                        </a:rPr>
                        <a:t>30</a:t>
                      </a:r>
                    </a:p>
                  </a:txBody>
                  <a:tcPr marL="7912" marR="7912" marT="79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r>
              <a:tr h="443902">
                <a:tc>
                  <a:txBody>
                    <a:bodyPr/>
                    <a:lstStyle/>
                    <a:p>
                      <a:pPr algn="l" fontAlgn="ctr"/>
                      <a:r>
                        <a:rPr lang="pt-BR" sz="1600" b="0" i="0" u="none" strike="noStrike" dirty="0">
                          <a:solidFill>
                            <a:srgbClr val="000000"/>
                          </a:solidFill>
                          <a:effectLst/>
                          <a:latin typeface="Calibri" panose="020F0502020204030204" pitchFamily="34" charset="0"/>
                        </a:rPr>
                        <a:t>Fechar o pedido de realização de obras de construção da União de Inspeções Técnicas Administrativas (UATI)</a:t>
                      </a:r>
                    </a:p>
                  </a:txBody>
                  <a:tcPr marL="7912" marR="7912" marT="79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pt-BR" sz="1600" b="1" i="0" u="none" strike="noStrike" dirty="0">
                          <a:solidFill>
                            <a:srgbClr val="000000"/>
                          </a:solidFill>
                          <a:effectLst/>
                          <a:latin typeface="Calibri" panose="020F0502020204030204" pitchFamily="34" charset="0"/>
                        </a:rPr>
                        <a:t>0,5</a:t>
                      </a:r>
                    </a:p>
                  </a:txBody>
                  <a:tcPr marL="7912" marR="7912" marT="79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r>
              <a:tr h="348211">
                <a:tc>
                  <a:txBody>
                    <a:bodyPr/>
                    <a:lstStyle/>
                    <a:p>
                      <a:pPr algn="l" fontAlgn="ctr"/>
                      <a:r>
                        <a:rPr lang="pt-BR" sz="1600" b="0" i="0" u="none" strike="noStrike" dirty="0">
                          <a:solidFill>
                            <a:srgbClr val="000000"/>
                          </a:solidFill>
                          <a:effectLst/>
                          <a:latin typeface="Calibri" panose="020F0502020204030204" pitchFamily="34" charset="0"/>
                        </a:rPr>
                        <a:t>Solicitar e receber a disposição em operação de construção (permissão de ocupação)</a:t>
                      </a:r>
                    </a:p>
                  </a:txBody>
                  <a:tcPr marL="7912" marR="7912" marT="79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pt-BR" sz="1600" b="1" i="0" u="none" strike="noStrike" dirty="0">
                          <a:solidFill>
                            <a:srgbClr val="000000"/>
                          </a:solidFill>
                          <a:effectLst/>
                          <a:latin typeface="Calibri" panose="020F0502020204030204" pitchFamily="34" charset="0"/>
                        </a:rPr>
                        <a:t>14</a:t>
                      </a:r>
                    </a:p>
                  </a:txBody>
                  <a:tcPr marL="7912" marR="7912" marT="79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r>
              <a:tr h="225495">
                <a:tc>
                  <a:txBody>
                    <a:bodyPr/>
                    <a:lstStyle/>
                    <a:p>
                      <a:pPr algn="l" fontAlgn="ctr"/>
                      <a:r>
                        <a:rPr lang="pt-BR" sz="1600" b="0" i="0" u="none" strike="noStrike" dirty="0">
                          <a:solidFill>
                            <a:srgbClr val="000000"/>
                          </a:solidFill>
                          <a:effectLst/>
                          <a:latin typeface="Calibri" panose="020F0502020204030204" pitchFamily="34" charset="0"/>
                        </a:rPr>
                        <a:t>Solicitar e receber os planos técnicos / passaportes de cadastro do prédio</a:t>
                      </a:r>
                    </a:p>
                  </a:txBody>
                  <a:tcPr marL="7912" marR="7912" marT="79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pt-BR" sz="1600" b="1" i="0" u="none" strike="noStrike" dirty="0">
                          <a:solidFill>
                            <a:srgbClr val="000000"/>
                          </a:solidFill>
                          <a:effectLst/>
                          <a:latin typeface="Calibri" panose="020F0502020204030204" pitchFamily="34" charset="0"/>
                        </a:rPr>
                        <a:t>14</a:t>
                      </a:r>
                    </a:p>
                  </a:txBody>
                  <a:tcPr marL="7912" marR="7912" marT="79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r>
              <a:tr h="225495">
                <a:tc>
                  <a:txBody>
                    <a:bodyPr/>
                    <a:lstStyle/>
                    <a:p>
                      <a:pPr algn="l" fontAlgn="ctr"/>
                      <a:r>
                        <a:rPr lang="pt-BR" sz="1600" b="0" i="0" u="none" strike="noStrike" dirty="0">
                          <a:solidFill>
                            <a:srgbClr val="000000"/>
                          </a:solidFill>
                          <a:effectLst/>
                          <a:latin typeface="Calibri" panose="020F0502020204030204" pitchFamily="34" charset="0"/>
                        </a:rPr>
                        <a:t>Registre o prédio após a conclusão em </a:t>
                      </a:r>
                      <a:r>
                        <a:rPr lang="pt-BR" sz="1600" b="0" i="0" u="none" strike="noStrike" dirty="0" err="1">
                          <a:solidFill>
                            <a:srgbClr val="000000"/>
                          </a:solidFill>
                          <a:effectLst/>
                          <a:latin typeface="Calibri" panose="020F0502020204030204" pitchFamily="34" charset="0"/>
                        </a:rPr>
                        <a:t>Rosreestr</a:t>
                      </a:r>
                      <a:endParaRPr lang="pt-BR" sz="1600" b="0" i="0" u="none" strike="noStrike" dirty="0">
                        <a:solidFill>
                          <a:srgbClr val="000000"/>
                        </a:solidFill>
                        <a:effectLst/>
                        <a:latin typeface="Calibri" panose="020F0502020204030204" pitchFamily="34" charset="0"/>
                      </a:endParaRPr>
                    </a:p>
                  </a:txBody>
                  <a:tcPr marL="7912" marR="7912" marT="79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pt-BR" sz="1600" b="1" i="0" u="none" strike="noStrike" dirty="0">
                          <a:solidFill>
                            <a:srgbClr val="000000"/>
                          </a:solidFill>
                          <a:effectLst/>
                          <a:latin typeface="Calibri" panose="020F0502020204030204" pitchFamily="34" charset="0"/>
                        </a:rPr>
                        <a:t>14</a:t>
                      </a:r>
                    </a:p>
                  </a:txBody>
                  <a:tcPr marL="7912" marR="7912" marT="79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r>
            </a:tbl>
          </a:graphicData>
        </a:graphic>
      </p:graphicFrame>
      <p:graphicFrame>
        <p:nvGraphicFramePr>
          <p:cNvPr id="6" name="Tabela 5"/>
          <p:cNvGraphicFramePr>
            <a:graphicFrameLocks noGrp="1"/>
          </p:cNvGraphicFramePr>
          <p:nvPr>
            <p:extLst>
              <p:ext uri="{D42A27DB-BD31-4B8C-83A1-F6EECF244321}">
                <p14:modId xmlns:p14="http://schemas.microsoft.com/office/powerpoint/2010/main" val="3926953071"/>
              </p:ext>
            </p:extLst>
          </p:nvPr>
        </p:nvGraphicFramePr>
        <p:xfrm>
          <a:off x="747889" y="6007520"/>
          <a:ext cx="5720645" cy="548269"/>
        </p:xfrm>
        <a:graphic>
          <a:graphicData uri="http://schemas.openxmlformats.org/drawingml/2006/table">
            <a:tbl>
              <a:tblPr/>
              <a:tblGrid>
                <a:gridCol w="1407633"/>
                <a:gridCol w="1354808"/>
                <a:gridCol w="1242943"/>
                <a:gridCol w="1715261"/>
              </a:tblGrid>
              <a:tr h="311202">
                <a:tc>
                  <a:txBody>
                    <a:bodyPr/>
                    <a:lstStyle/>
                    <a:p>
                      <a:pPr algn="ctr" fontAlgn="ctr"/>
                      <a:r>
                        <a:rPr lang="pt-BR" sz="1400" b="1" i="0" u="none" strike="noStrike" dirty="0" smtClean="0">
                          <a:solidFill>
                            <a:srgbClr val="000000"/>
                          </a:solidFill>
                          <a:effectLst/>
                          <a:latin typeface="Calibri" panose="020F0502020204030204" pitchFamily="34" charset="0"/>
                        </a:rPr>
                        <a:t>Economia</a:t>
                      </a:r>
                      <a:endParaRPr lang="pt-B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400" b="1" i="0" u="none" strike="noStrike" dirty="0">
                          <a:solidFill>
                            <a:srgbClr val="FFFFFF"/>
                          </a:solidFill>
                          <a:effectLst/>
                          <a:latin typeface="Calibri" panose="020F0502020204030204" pitchFamily="34" charset="0"/>
                        </a:rPr>
                        <a:t>Procedimentos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pt-BR" sz="1400" b="1" i="0" u="none" strike="noStrike">
                          <a:solidFill>
                            <a:srgbClr val="FFFFFF"/>
                          </a:solidFill>
                          <a:effectLst/>
                          <a:latin typeface="Calibri" panose="020F0502020204030204" pitchFamily="34" charset="0"/>
                        </a:rPr>
                        <a:t>Tempo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pt-BR" sz="1400" b="1" i="0" u="none" strike="noStrike" dirty="0">
                          <a:solidFill>
                            <a:srgbClr val="FFFFFF"/>
                          </a:solidFill>
                          <a:effectLst/>
                          <a:latin typeface="Calibri" panose="020F0502020204030204" pitchFamily="34" charset="0"/>
                        </a:rPr>
                        <a:t>Custo (% </a:t>
                      </a:r>
                      <a:r>
                        <a:rPr lang="pt-BR" sz="1400" b="1" i="0" u="none" strike="noStrike" dirty="0" err="1" smtClean="0">
                          <a:solidFill>
                            <a:srgbClr val="FFFFFF"/>
                          </a:solidFill>
                          <a:effectLst/>
                          <a:latin typeface="Calibri" panose="020F0502020204030204" pitchFamily="34" charset="0"/>
                        </a:rPr>
                        <a:t>vlr</a:t>
                      </a:r>
                      <a:r>
                        <a:rPr lang="pt-BR" sz="1400" b="1" i="0" u="none" strike="noStrike" dirty="0" smtClean="0">
                          <a:solidFill>
                            <a:srgbClr val="FFFFFF"/>
                          </a:solidFill>
                          <a:effectLst/>
                          <a:latin typeface="Calibri" panose="020F0502020204030204" pitchFamily="34" charset="0"/>
                        </a:rPr>
                        <a:t> imóvel</a:t>
                      </a:r>
                      <a:r>
                        <a:rPr lang="pt-BR" sz="1400" b="1" i="0" u="none" strike="noStrike" dirty="0">
                          <a:solidFill>
                            <a:srgbClr val="FFFFFF"/>
                          </a:solidFill>
                          <a:effectLst/>
                          <a:latin typeface="Calibri" panose="020F0502020204030204" pitchFamily="34"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r>
              <a:tr h="237067">
                <a:tc>
                  <a:txBody>
                    <a:bodyPr/>
                    <a:lstStyle/>
                    <a:p>
                      <a:pPr algn="ctr" fontAlgn="ctr"/>
                      <a:r>
                        <a:rPr lang="pt-BR" sz="1400" b="1" i="0" u="none" strike="noStrike" dirty="0">
                          <a:solidFill>
                            <a:srgbClr val="FFFFFF"/>
                          </a:solidFill>
                          <a:effectLst/>
                          <a:latin typeface="Calibri" panose="020F0502020204030204" pitchFamily="34" charset="0"/>
                        </a:rPr>
                        <a:t>Rússia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b"/>
                      <a:r>
                        <a:rPr lang="pt-BR" sz="1400" b="0" i="0" u="none" strike="noStrike" dirty="0">
                          <a:solidFill>
                            <a:srgbClr val="000000"/>
                          </a:solidFill>
                          <a:effectLst/>
                          <a:latin typeface="Calibri" panose="020F0502020204030204" pitchFamily="34" charset="0"/>
                        </a:rPr>
                        <a:t>14,0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pt-BR" sz="1400" b="0" i="0" u="none" strike="noStrike">
                          <a:solidFill>
                            <a:srgbClr val="000000"/>
                          </a:solidFill>
                          <a:effectLst/>
                          <a:latin typeface="Calibri" panose="020F0502020204030204" pitchFamily="34" charset="0"/>
                        </a:rPr>
                        <a:t>229,5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pt-BR" sz="1400" b="0" i="0" u="none" strike="noStrike" dirty="0">
                          <a:solidFill>
                            <a:srgbClr val="000000"/>
                          </a:solidFill>
                          <a:effectLst/>
                          <a:latin typeface="Calibri" panose="020F0502020204030204" pitchFamily="34" charset="0"/>
                        </a:rPr>
                        <a:t>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bl>
          </a:graphicData>
        </a:graphic>
      </p:graphicFrame>
    </p:spTree>
    <p:extLst>
      <p:ext uri="{BB962C8B-B14F-4D97-AF65-F5344CB8AC3E}">
        <p14:creationId xmlns:p14="http://schemas.microsoft.com/office/powerpoint/2010/main" val="18437382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ângulo de cantos arredondados 6"/>
          <p:cNvSpPr/>
          <p:nvPr/>
        </p:nvSpPr>
        <p:spPr>
          <a:xfrm>
            <a:off x="207160" y="260570"/>
            <a:ext cx="11771480" cy="51196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smtClean="0"/>
              <a:t>SUMÁRIO OBTENÇÃO DE ALVARÁS - MÉXICO</a:t>
            </a:r>
            <a:endParaRPr lang="pt-BR" sz="3000" dirty="0"/>
          </a:p>
        </p:txBody>
      </p:sp>
      <p:sp>
        <p:nvSpPr>
          <p:cNvPr id="5" name="Retângulo 4"/>
          <p:cNvSpPr/>
          <p:nvPr/>
        </p:nvSpPr>
        <p:spPr>
          <a:xfrm>
            <a:off x="7241852" y="6063517"/>
            <a:ext cx="4398818" cy="276999"/>
          </a:xfrm>
          <a:prstGeom prst="rect">
            <a:avLst/>
          </a:prstGeom>
        </p:spPr>
        <p:txBody>
          <a:bodyPr wrap="square">
            <a:spAutoFit/>
          </a:bodyPr>
          <a:lstStyle/>
          <a:p>
            <a:r>
              <a:rPr lang="pt-BR" sz="1200" dirty="0" smtClean="0"/>
              <a:t>* Procedimentos, tempo e custo na capital </a:t>
            </a:r>
            <a:r>
              <a:rPr lang="pt-BR" sz="1200" b="1" dirty="0" smtClean="0"/>
              <a:t>Cidade do México</a:t>
            </a:r>
            <a:endParaRPr lang="pt-BR" sz="1200" b="1" dirty="0"/>
          </a:p>
        </p:txBody>
      </p:sp>
      <p:graphicFrame>
        <p:nvGraphicFramePr>
          <p:cNvPr id="2" name="Tabela 1"/>
          <p:cNvGraphicFramePr>
            <a:graphicFrameLocks noGrp="1"/>
          </p:cNvGraphicFramePr>
          <p:nvPr>
            <p:extLst>
              <p:ext uri="{D42A27DB-BD31-4B8C-83A1-F6EECF244321}">
                <p14:modId xmlns:p14="http://schemas.microsoft.com/office/powerpoint/2010/main" val="391817020"/>
              </p:ext>
            </p:extLst>
          </p:nvPr>
        </p:nvGraphicFramePr>
        <p:xfrm>
          <a:off x="697089" y="772531"/>
          <a:ext cx="10569222" cy="4804888"/>
        </p:xfrm>
        <a:graphic>
          <a:graphicData uri="http://schemas.openxmlformats.org/drawingml/2006/table">
            <a:tbl>
              <a:tblPr/>
              <a:tblGrid>
                <a:gridCol w="8686795"/>
                <a:gridCol w="1882427"/>
              </a:tblGrid>
              <a:tr h="299371">
                <a:tc>
                  <a:txBody>
                    <a:bodyPr/>
                    <a:lstStyle/>
                    <a:p>
                      <a:pPr algn="ctr" fontAlgn="b"/>
                      <a:r>
                        <a:rPr lang="pt-BR" sz="2000" b="1" i="0" u="none" strike="noStrike" dirty="0">
                          <a:solidFill>
                            <a:srgbClr val="FFFFFF"/>
                          </a:solidFill>
                          <a:effectLst/>
                          <a:latin typeface="Calibri" panose="020F0502020204030204" pitchFamily="34" charset="0"/>
                        </a:rPr>
                        <a:t>Procedimento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ctr"/>
                      <a:r>
                        <a:rPr lang="pt-BR" sz="2000" b="1" i="0" u="none" strike="noStrike">
                          <a:solidFill>
                            <a:srgbClr val="000000"/>
                          </a:solidFill>
                          <a:effectLst/>
                          <a:latin typeface="Calibri" panose="020F0502020204030204" pitchFamily="34" charset="0"/>
                        </a:rPr>
                        <a:t>Tempo (81 dias)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99371">
                <a:tc>
                  <a:txBody>
                    <a:bodyPr/>
                    <a:lstStyle/>
                    <a:p>
                      <a:pPr algn="l" fontAlgn="ctr"/>
                      <a:r>
                        <a:rPr lang="pt-BR" sz="1600" b="0" i="0" u="none" strike="noStrike" dirty="0">
                          <a:solidFill>
                            <a:srgbClr val="000000"/>
                          </a:solidFill>
                          <a:effectLst/>
                          <a:latin typeface="Calibri" panose="020F0502020204030204" pitchFamily="34" charset="0"/>
                        </a:rPr>
                        <a:t>Solicitar e obter o certificado de alinhamento e número oficial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pt-BR" sz="1600" b="1" i="0" u="none" strike="noStrike" dirty="0">
                          <a:solidFill>
                            <a:srgbClr val="000000"/>
                          </a:solidFill>
                          <a:effectLst/>
                          <a:latin typeface="Calibri" panose="020F0502020204030204" pitchFamily="34" charset="0"/>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r>
              <a:tr h="598741">
                <a:tc>
                  <a:txBody>
                    <a:bodyPr/>
                    <a:lstStyle/>
                    <a:p>
                      <a:pPr algn="l" fontAlgn="ctr"/>
                      <a:r>
                        <a:rPr lang="pt-BR" sz="1800" b="0" i="0" u="none" strike="noStrike" dirty="0">
                          <a:solidFill>
                            <a:srgbClr val="000000"/>
                          </a:solidFill>
                          <a:effectLst/>
                          <a:latin typeface="Calibri" panose="020F0502020204030204" pitchFamily="34" charset="0"/>
                        </a:rPr>
                        <a:t>Solicitar e obter um certificado de zoneamento único que indique o uso específico da terra e viabilidade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pt-BR" sz="1800" b="1" i="0" u="none" strike="noStrike" dirty="0">
                          <a:solidFill>
                            <a:srgbClr val="000000"/>
                          </a:solidFill>
                          <a:effectLst/>
                          <a:latin typeface="Calibri" panose="020F0502020204030204" pitchFamily="34" charset="0"/>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r>
              <a:tr h="299371">
                <a:tc>
                  <a:txBody>
                    <a:bodyPr/>
                    <a:lstStyle/>
                    <a:p>
                      <a:pPr algn="l" fontAlgn="ctr"/>
                      <a:r>
                        <a:rPr lang="pt-BR" sz="1800" b="0" i="0" u="none" strike="noStrike" dirty="0">
                          <a:solidFill>
                            <a:srgbClr val="000000"/>
                          </a:solidFill>
                          <a:effectLst/>
                          <a:latin typeface="Calibri" panose="020F0502020204030204" pitchFamily="34" charset="0"/>
                        </a:rPr>
                        <a:t>Solicitar um estudo de viabilidade de água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pt-BR" sz="1800" b="1"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r>
              <a:tr h="299371">
                <a:tc>
                  <a:txBody>
                    <a:bodyPr/>
                    <a:lstStyle/>
                    <a:p>
                      <a:pPr algn="l" fontAlgn="ctr"/>
                      <a:r>
                        <a:rPr lang="pt-BR" sz="1800" b="0" i="0" u="none" strike="noStrike" dirty="0">
                          <a:solidFill>
                            <a:srgbClr val="000000"/>
                          </a:solidFill>
                          <a:effectLst/>
                          <a:latin typeface="Calibri" panose="020F0502020204030204" pitchFamily="34" charset="0"/>
                        </a:rPr>
                        <a:t>Receber a inspeção para a viabilidade de água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pt-BR" sz="1800" b="1"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r>
              <a:tr h="299371">
                <a:tc>
                  <a:txBody>
                    <a:bodyPr/>
                    <a:lstStyle/>
                    <a:p>
                      <a:pPr algn="l" fontAlgn="ctr"/>
                      <a:r>
                        <a:rPr lang="pt-BR" sz="1800" b="0" i="0" u="none" strike="noStrike" dirty="0">
                          <a:solidFill>
                            <a:srgbClr val="000000"/>
                          </a:solidFill>
                          <a:effectLst/>
                          <a:latin typeface="Calibri" panose="020F0502020204030204" pitchFamily="34" charset="0"/>
                        </a:rPr>
                        <a:t>Obter o estudo de viabilidade de água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pt-BR" sz="1800" b="1" i="0" u="none" strike="noStrike" dirty="0">
                          <a:solidFill>
                            <a:srgbClr val="000000"/>
                          </a:solidFill>
                          <a:effectLst/>
                          <a:latin typeface="Calibri" panose="020F0502020204030204" pitchFamily="34" charset="0"/>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r>
              <a:tr h="299371">
                <a:tc>
                  <a:txBody>
                    <a:bodyPr/>
                    <a:lstStyle/>
                    <a:p>
                      <a:pPr algn="l" fontAlgn="ctr"/>
                      <a:r>
                        <a:rPr lang="pt-BR" sz="1800" b="0" i="0" u="none" strike="noStrike" dirty="0">
                          <a:solidFill>
                            <a:srgbClr val="000000"/>
                          </a:solidFill>
                          <a:effectLst/>
                          <a:latin typeface="Calibri" panose="020F0502020204030204" pitchFamily="34" charset="0"/>
                        </a:rPr>
                        <a:t>Obter o certificado de dívidas para serviços de água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pt-BR" sz="1800" b="1" i="0" u="none" strike="noStrike" dirty="0">
                          <a:solidFill>
                            <a:srgbClr val="000000"/>
                          </a:solidFill>
                          <a:effectLst/>
                          <a:latin typeface="Calibri" panose="020F0502020204030204" pitchFamily="34" charset="0"/>
                        </a:rPr>
                        <a:t>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r>
              <a:tr h="299371">
                <a:tc>
                  <a:txBody>
                    <a:bodyPr/>
                    <a:lstStyle/>
                    <a:p>
                      <a:pPr algn="l" fontAlgn="ctr"/>
                      <a:r>
                        <a:rPr lang="pt-BR" sz="1800" b="0" i="0" u="none" strike="noStrike" dirty="0">
                          <a:solidFill>
                            <a:srgbClr val="000000"/>
                          </a:solidFill>
                          <a:effectLst/>
                          <a:latin typeface="Calibri" panose="020F0502020204030204" pitchFamily="34" charset="0"/>
                        </a:rPr>
                        <a:t>Registrar a Declaração de Construção Tipo 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pt-BR" sz="1800" b="1"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r>
              <a:tr h="299371">
                <a:tc>
                  <a:txBody>
                    <a:bodyPr/>
                    <a:lstStyle/>
                    <a:p>
                      <a:pPr algn="l" fontAlgn="ctr"/>
                      <a:r>
                        <a:rPr lang="pt-BR" sz="1800" b="0" i="0" u="none" strike="noStrike" dirty="0">
                          <a:solidFill>
                            <a:srgbClr val="000000"/>
                          </a:solidFill>
                          <a:effectLst/>
                          <a:latin typeface="Calibri" panose="020F0502020204030204" pitchFamily="34" charset="0"/>
                        </a:rPr>
                        <a:t>Notificar a Autoridade Municipal após a conclusão dos trabalhos de construção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pt-BR" sz="1800" b="1"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r>
              <a:tr h="598741">
                <a:tc>
                  <a:txBody>
                    <a:bodyPr/>
                    <a:lstStyle/>
                    <a:p>
                      <a:pPr algn="l" fontAlgn="ctr"/>
                      <a:r>
                        <a:rPr lang="pt-BR" sz="1800" b="0" i="0" u="none" strike="noStrike" dirty="0">
                          <a:solidFill>
                            <a:srgbClr val="000000"/>
                          </a:solidFill>
                          <a:effectLst/>
                          <a:latin typeface="Calibri" panose="020F0502020204030204" pitchFamily="34" charset="0"/>
                        </a:rPr>
                        <a:t>Receber a inspeção após a conclusão dos trabalhos de construção da Direção de Obras Gerais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pt-BR" sz="1800" b="1"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r>
              <a:tr h="299371">
                <a:tc>
                  <a:txBody>
                    <a:bodyPr/>
                    <a:lstStyle/>
                    <a:p>
                      <a:pPr algn="l" fontAlgn="ctr"/>
                      <a:r>
                        <a:rPr lang="pt-BR" sz="1800" b="0" i="0" u="none" strike="noStrike" dirty="0">
                          <a:solidFill>
                            <a:srgbClr val="000000"/>
                          </a:solidFill>
                          <a:effectLst/>
                          <a:latin typeface="Calibri" panose="020F0502020204030204" pitchFamily="34" charset="0"/>
                        </a:rPr>
                        <a:t>Solicitar e obter autorização de ocupação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pt-BR" sz="1800" b="1" i="0" u="none" strike="noStrike" dirty="0">
                          <a:solidFill>
                            <a:srgbClr val="000000"/>
                          </a:solidFill>
                          <a:effectLst/>
                          <a:latin typeface="Calibri" panose="020F0502020204030204" pitchFamily="34"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r>
              <a:tr h="299371">
                <a:tc>
                  <a:txBody>
                    <a:bodyPr/>
                    <a:lstStyle/>
                    <a:p>
                      <a:pPr algn="l" fontAlgn="ctr"/>
                      <a:r>
                        <a:rPr lang="pt-BR" sz="1800" b="0" i="0" u="none" strike="noStrike" dirty="0">
                          <a:solidFill>
                            <a:srgbClr val="000000"/>
                          </a:solidFill>
                          <a:effectLst/>
                          <a:latin typeface="Calibri" panose="020F0502020204030204" pitchFamily="34" charset="0"/>
                        </a:rPr>
                        <a:t>Solicitar e obter autorização da Proteção Civil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pt-BR" sz="1800" b="1" i="0" u="none" strike="noStrike" dirty="0">
                          <a:solidFill>
                            <a:srgbClr val="000000"/>
                          </a:solidFill>
                          <a:effectLst/>
                          <a:latin typeface="Calibri" panose="020F0502020204030204" pitchFamily="34" charset="0"/>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r>
              <a:tr h="299371">
                <a:tc>
                  <a:txBody>
                    <a:bodyPr/>
                    <a:lstStyle/>
                    <a:p>
                      <a:pPr algn="l" fontAlgn="ctr"/>
                      <a:r>
                        <a:rPr lang="pt-BR" sz="1800" b="0" i="0" u="none" strike="noStrike" dirty="0">
                          <a:solidFill>
                            <a:srgbClr val="000000"/>
                          </a:solidFill>
                          <a:effectLst/>
                          <a:latin typeface="Calibri" panose="020F0502020204030204" pitchFamily="34" charset="0"/>
                        </a:rPr>
                        <a:t>Solicitar e conectar aos serviços de água e esgoto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pt-BR" sz="1800" b="1" i="0" u="none" strike="noStrike" dirty="0">
                          <a:solidFill>
                            <a:srgbClr val="000000"/>
                          </a:solidFill>
                          <a:effectLst/>
                          <a:latin typeface="Calibri" panose="020F0502020204030204" pitchFamily="34" charset="0"/>
                        </a:rPr>
                        <a:t>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r>
              <a:tr h="299371">
                <a:tc>
                  <a:txBody>
                    <a:bodyPr/>
                    <a:lstStyle/>
                    <a:p>
                      <a:pPr algn="l" fontAlgn="ctr"/>
                      <a:r>
                        <a:rPr lang="pt-BR" sz="1800" b="0" i="0" u="none" strike="noStrike" dirty="0">
                          <a:solidFill>
                            <a:srgbClr val="000000"/>
                          </a:solidFill>
                          <a:effectLst/>
                          <a:latin typeface="Calibri" panose="020F0502020204030204" pitchFamily="34" charset="0"/>
                        </a:rPr>
                        <a:t>Atualizar o marco da construção no Ministério dos Impostos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pt-BR" sz="1800" b="1"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r>
            </a:tbl>
          </a:graphicData>
        </a:graphic>
      </p:graphicFrame>
      <p:graphicFrame>
        <p:nvGraphicFramePr>
          <p:cNvPr id="6" name="Tabela 5"/>
          <p:cNvGraphicFramePr>
            <a:graphicFrameLocks noGrp="1"/>
          </p:cNvGraphicFramePr>
          <p:nvPr>
            <p:extLst>
              <p:ext uri="{D42A27DB-BD31-4B8C-83A1-F6EECF244321}">
                <p14:modId xmlns:p14="http://schemas.microsoft.com/office/powerpoint/2010/main" val="1228816426"/>
              </p:ext>
            </p:extLst>
          </p:nvPr>
        </p:nvGraphicFramePr>
        <p:xfrm>
          <a:off x="680155" y="5596025"/>
          <a:ext cx="5754511" cy="557477"/>
        </p:xfrm>
        <a:graphic>
          <a:graphicData uri="http://schemas.openxmlformats.org/drawingml/2006/table">
            <a:tbl>
              <a:tblPr/>
              <a:tblGrid>
                <a:gridCol w="1415966"/>
                <a:gridCol w="1362828"/>
                <a:gridCol w="1250301"/>
                <a:gridCol w="1725416"/>
              </a:tblGrid>
              <a:tr h="319352">
                <a:tc>
                  <a:txBody>
                    <a:bodyPr/>
                    <a:lstStyle/>
                    <a:p>
                      <a:pPr algn="ctr" fontAlgn="ctr"/>
                      <a:r>
                        <a:rPr lang="pt-BR" sz="1400" b="1" i="0" u="none" strike="noStrike" dirty="0" smtClean="0">
                          <a:solidFill>
                            <a:srgbClr val="000000"/>
                          </a:solidFill>
                          <a:effectLst/>
                          <a:latin typeface="Calibri" panose="020F0502020204030204" pitchFamily="34" charset="0"/>
                        </a:rPr>
                        <a:t>Economia</a:t>
                      </a:r>
                      <a:endParaRPr lang="pt-B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400" b="1" i="0" u="none" strike="noStrike">
                          <a:solidFill>
                            <a:srgbClr val="FFFFFF"/>
                          </a:solidFill>
                          <a:effectLst/>
                          <a:latin typeface="Calibri" panose="020F0502020204030204" pitchFamily="34" charset="0"/>
                        </a:rPr>
                        <a:t>Procedimentos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pt-BR" sz="1400" b="1" i="0" u="none" strike="noStrike">
                          <a:solidFill>
                            <a:srgbClr val="FFFFFF"/>
                          </a:solidFill>
                          <a:effectLst/>
                          <a:latin typeface="Calibri" panose="020F0502020204030204" pitchFamily="34" charset="0"/>
                        </a:rPr>
                        <a:t>Tempo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pt-BR" sz="1400" b="1" i="0" u="none" strike="noStrike" dirty="0">
                          <a:solidFill>
                            <a:srgbClr val="FFFFFF"/>
                          </a:solidFill>
                          <a:effectLst/>
                          <a:latin typeface="Calibri" panose="020F0502020204030204" pitchFamily="34" charset="0"/>
                        </a:rPr>
                        <a:t>Custo (% </a:t>
                      </a:r>
                      <a:r>
                        <a:rPr lang="pt-BR" sz="1400" b="1" i="0" u="none" strike="noStrike" dirty="0" err="1" smtClean="0">
                          <a:solidFill>
                            <a:srgbClr val="FFFFFF"/>
                          </a:solidFill>
                          <a:effectLst/>
                          <a:latin typeface="Calibri" panose="020F0502020204030204" pitchFamily="34" charset="0"/>
                        </a:rPr>
                        <a:t>vlr</a:t>
                      </a:r>
                      <a:r>
                        <a:rPr lang="pt-BR" sz="1400" b="1" i="0" u="none" strike="noStrike" dirty="0" smtClean="0">
                          <a:solidFill>
                            <a:srgbClr val="FFFFFF"/>
                          </a:solidFill>
                          <a:effectLst/>
                          <a:latin typeface="Calibri" panose="020F0502020204030204" pitchFamily="34" charset="0"/>
                        </a:rPr>
                        <a:t> </a:t>
                      </a:r>
                      <a:r>
                        <a:rPr lang="pt-BR" sz="1400" b="1" i="0" u="none" strike="noStrike" dirty="0">
                          <a:solidFill>
                            <a:srgbClr val="FFFFFF"/>
                          </a:solidFill>
                          <a:effectLst/>
                          <a:latin typeface="Calibri" panose="020F0502020204030204" pitchFamily="34" charset="0"/>
                        </a:rPr>
                        <a:t>imóvel)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r>
              <a:tr h="238125">
                <a:tc>
                  <a:txBody>
                    <a:bodyPr/>
                    <a:lstStyle/>
                    <a:p>
                      <a:pPr algn="ctr" fontAlgn="ctr"/>
                      <a:r>
                        <a:rPr lang="pt-BR" sz="1400" b="1" i="0" u="none" strike="noStrike">
                          <a:solidFill>
                            <a:srgbClr val="FFFFFF"/>
                          </a:solidFill>
                          <a:effectLst/>
                          <a:latin typeface="Calibri" panose="020F0502020204030204" pitchFamily="34" charset="0"/>
                        </a:rPr>
                        <a:t>México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b"/>
                      <a:r>
                        <a:rPr lang="pt-BR" sz="1400" b="0" i="0" u="none" strike="noStrike">
                          <a:solidFill>
                            <a:srgbClr val="000000"/>
                          </a:solidFill>
                          <a:effectLst/>
                          <a:latin typeface="Calibri" panose="020F0502020204030204" pitchFamily="34" charset="0"/>
                        </a:rPr>
                        <a:t>13,0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pt-BR" sz="1400" b="0" i="0" u="none" strike="noStrike">
                          <a:solidFill>
                            <a:srgbClr val="000000"/>
                          </a:solidFill>
                          <a:effectLst/>
                          <a:latin typeface="Calibri" panose="020F0502020204030204" pitchFamily="34" charset="0"/>
                        </a:rPr>
                        <a:t>81,0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pt-BR" sz="1400" b="0" i="0" u="none" strike="noStrike" dirty="0">
                          <a:solidFill>
                            <a:srgbClr val="000000"/>
                          </a:solidFill>
                          <a:effectLst/>
                          <a:latin typeface="Calibri" panose="020F0502020204030204" pitchFamily="34" charset="0"/>
                        </a:rPr>
                        <a:t>11,3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bl>
          </a:graphicData>
        </a:graphic>
      </p:graphicFrame>
    </p:spTree>
    <p:extLst>
      <p:ext uri="{BB962C8B-B14F-4D97-AF65-F5344CB8AC3E}">
        <p14:creationId xmlns:p14="http://schemas.microsoft.com/office/powerpoint/2010/main" val="34882081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ângulo de cantos arredondados 6"/>
          <p:cNvSpPr/>
          <p:nvPr/>
        </p:nvSpPr>
        <p:spPr>
          <a:xfrm>
            <a:off x="207160" y="260570"/>
            <a:ext cx="11771480" cy="51196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smtClean="0"/>
              <a:t>SUMÁRIO OBTENÇÃO DE ALVARÁS - COLÔMBIA</a:t>
            </a:r>
            <a:endParaRPr lang="pt-BR" sz="3000" dirty="0"/>
          </a:p>
        </p:txBody>
      </p:sp>
      <p:sp>
        <p:nvSpPr>
          <p:cNvPr id="3" name="Retângulo 2"/>
          <p:cNvSpPr/>
          <p:nvPr/>
        </p:nvSpPr>
        <p:spPr>
          <a:xfrm>
            <a:off x="7968899" y="5974087"/>
            <a:ext cx="3332644" cy="276999"/>
          </a:xfrm>
          <a:prstGeom prst="rect">
            <a:avLst/>
          </a:prstGeom>
        </p:spPr>
        <p:txBody>
          <a:bodyPr wrap="none">
            <a:spAutoFit/>
          </a:bodyPr>
          <a:lstStyle/>
          <a:p>
            <a:r>
              <a:rPr lang="pt-BR" sz="1200" dirty="0"/>
              <a:t>* Procedimentos, tempo e custo na capital </a:t>
            </a:r>
            <a:r>
              <a:rPr lang="pt-BR" sz="1200" b="1" dirty="0" smtClean="0"/>
              <a:t>Bogotá</a:t>
            </a:r>
            <a:endParaRPr lang="pt-BR" sz="1200" b="1" dirty="0"/>
          </a:p>
        </p:txBody>
      </p:sp>
      <p:graphicFrame>
        <p:nvGraphicFramePr>
          <p:cNvPr id="4" name="Tabela 3"/>
          <p:cNvGraphicFramePr>
            <a:graphicFrameLocks noGrp="1"/>
          </p:cNvGraphicFramePr>
          <p:nvPr>
            <p:extLst>
              <p:ext uri="{D42A27DB-BD31-4B8C-83A1-F6EECF244321}">
                <p14:modId xmlns:p14="http://schemas.microsoft.com/office/powerpoint/2010/main" val="2953394936"/>
              </p:ext>
            </p:extLst>
          </p:nvPr>
        </p:nvGraphicFramePr>
        <p:xfrm>
          <a:off x="809978" y="1166547"/>
          <a:ext cx="10219266" cy="4252118"/>
        </p:xfrm>
        <a:graphic>
          <a:graphicData uri="http://schemas.openxmlformats.org/drawingml/2006/table">
            <a:tbl>
              <a:tblPr/>
              <a:tblGrid>
                <a:gridCol w="8399168"/>
                <a:gridCol w="1820098"/>
              </a:tblGrid>
              <a:tr h="327086">
                <a:tc>
                  <a:txBody>
                    <a:bodyPr/>
                    <a:lstStyle/>
                    <a:p>
                      <a:pPr algn="ctr" fontAlgn="b"/>
                      <a:r>
                        <a:rPr lang="pt-BR" sz="1800" b="1" i="0" u="none" strike="noStrike" dirty="0">
                          <a:solidFill>
                            <a:srgbClr val="FFFFFF"/>
                          </a:solidFill>
                          <a:effectLst/>
                          <a:latin typeface="Calibri" panose="020F0502020204030204" pitchFamily="34" charset="0"/>
                        </a:rPr>
                        <a:t>Procedimento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ctr"/>
                      <a:r>
                        <a:rPr lang="pt-BR" sz="1800" b="1" i="0" u="none" strike="noStrike" dirty="0">
                          <a:solidFill>
                            <a:srgbClr val="000000"/>
                          </a:solidFill>
                          <a:effectLst/>
                          <a:latin typeface="Calibri" panose="020F0502020204030204" pitchFamily="34" charset="0"/>
                        </a:rPr>
                        <a:t>Tempo (73 dias)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327086">
                <a:tc>
                  <a:txBody>
                    <a:bodyPr/>
                    <a:lstStyle/>
                    <a:p>
                      <a:pPr algn="l" fontAlgn="ctr"/>
                      <a:r>
                        <a:rPr lang="pt-BR" sz="1800" b="0" i="0" u="none" strike="noStrike" dirty="0">
                          <a:solidFill>
                            <a:srgbClr val="000000"/>
                          </a:solidFill>
                          <a:effectLst/>
                          <a:latin typeface="Calibri" panose="020F0502020204030204" pitchFamily="34" charset="0"/>
                        </a:rPr>
                        <a:t>Pagar taxas variáveis e impostos sobre delineação urbana no banco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pt-BR" sz="1800" b="1" i="0" u="none" strike="noStrike">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r>
              <a:tr h="327086">
                <a:tc>
                  <a:txBody>
                    <a:bodyPr/>
                    <a:lstStyle/>
                    <a:p>
                      <a:pPr algn="l" fontAlgn="ctr"/>
                      <a:r>
                        <a:rPr lang="pt-BR" sz="1800" b="0" i="0" u="none" strike="noStrike" dirty="0">
                          <a:solidFill>
                            <a:srgbClr val="000000"/>
                          </a:solidFill>
                          <a:effectLst/>
                          <a:latin typeface="Calibri" panose="020F0502020204030204" pitchFamily="34" charset="0"/>
                        </a:rPr>
                        <a:t>Solicitar a obtenção de licença de construção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pt-BR" sz="1800" b="1" i="0" u="none" strike="noStrike">
                          <a:solidFill>
                            <a:srgbClr val="000000"/>
                          </a:solidFill>
                          <a:effectLst/>
                          <a:latin typeface="Calibri" panose="020F0502020204030204" pitchFamily="34" charset="0"/>
                        </a:rPr>
                        <a:t>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r>
              <a:tr h="327086">
                <a:tc>
                  <a:txBody>
                    <a:bodyPr/>
                    <a:lstStyle/>
                    <a:p>
                      <a:pPr algn="l" fontAlgn="ctr"/>
                      <a:r>
                        <a:rPr lang="pt-BR" sz="1800" b="0" i="0" u="none" strike="noStrike" dirty="0">
                          <a:solidFill>
                            <a:srgbClr val="000000"/>
                          </a:solidFill>
                          <a:effectLst/>
                          <a:latin typeface="Calibri" panose="020F0502020204030204" pitchFamily="34" charset="0"/>
                        </a:rPr>
                        <a:t>Receba uma inspeção aleatória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pt-BR" sz="1800" b="1" i="0" u="none" strike="noStrike">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r>
              <a:tr h="654172">
                <a:tc>
                  <a:txBody>
                    <a:bodyPr/>
                    <a:lstStyle/>
                    <a:p>
                      <a:pPr algn="l" fontAlgn="ctr"/>
                      <a:r>
                        <a:rPr lang="pt-BR" sz="1800" b="0" i="0" u="none" strike="noStrike" dirty="0">
                          <a:solidFill>
                            <a:srgbClr val="000000"/>
                          </a:solidFill>
                          <a:effectLst/>
                          <a:latin typeface="Calibri" panose="020F0502020204030204" pitchFamily="34" charset="0"/>
                        </a:rPr>
                        <a:t>Solicitar a aprovação de conexão da Empresa de Águas e Esgoto de Bogotá (EAAB) e receber inspeção interna.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pt-BR" sz="1800" b="1" i="0" u="none" strike="noStrike">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r>
              <a:tr h="327086">
                <a:tc>
                  <a:txBody>
                    <a:bodyPr/>
                    <a:lstStyle/>
                    <a:p>
                      <a:pPr algn="l" fontAlgn="ctr"/>
                      <a:r>
                        <a:rPr lang="pt-BR" sz="1800" b="0" i="0" u="none" strike="noStrike" dirty="0">
                          <a:solidFill>
                            <a:srgbClr val="000000"/>
                          </a:solidFill>
                          <a:effectLst/>
                          <a:latin typeface="Calibri" panose="020F0502020204030204" pitchFamily="34" charset="0"/>
                        </a:rPr>
                        <a:t>Receber aprovação de conexão de água da EAAB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pt-BR" sz="1800" b="1" i="0" u="none" strike="noStrike" dirty="0">
                          <a:solidFill>
                            <a:srgbClr val="000000"/>
                          </a:solidFill>
                          <a:effectLst/>
                          <a:latin typeface="Calibri" panose="020F0502020204030204" pitchFamily="34"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r>
              <a:tr h="327086">
                <a:tc>
                  <a:txBody>
                    <a:bodyPr/>
                    <a:lstStyle/>
                    <a:p>
                      <a:pPr algn="l" fontAlgn="ctr"/>
                      <a:r>
                        <a:rPr lang="pt-BR" sz="1800" b="0" i="0" u="none" strike="noStrike" dirty="0">
                          <a:solidFill>
                            <a:srgbClr val="000000"/>
                          </a:solidFill>
                          <a:effectLst/>
                          <a:latin typeface="Calibri" panose="020F0502020204030204" pitchFamily="34" charset="0"/>
                        </a:rPr>
                        <a:t>Obter a conexão de água da Empresa de Águas e Esgoto de Bogotá (EAAB)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pt-BR" sz="1800" b="1" i="0" u="none" strike="noStrike" dirty="0">
                          <a:solidFill>
                            <a:srgbClr val="000000"/>
                          </a:solidFill>
                          <a:effectLst/>
                          <a:latin typeface="Calibri" panose="020F0502020204030204" pitchFamily="34" charset="0"/>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r>
              <a:tr h="654172">
                <a:tc>
                  <a:txBody>
                    <a:bodyPr/>
                    <a:lstStyle/>
                    <a:p>
                      <a:pPr algn="l" fontAlgn="ctr"/>
                      <a:r>
                        <a:rPr lang="pt-BR" sz="1800" b="0" i="0" u="none" strike="noStrike" dirty="0">
                          <a:solidFill>
                            <a:srgbClr val="000000"/>
                          </a:solidFill>
                          <a:effectLst/>
                          <a:latin typeface="Calibri" panose="020F0502020204030204" pitchFamily="34" charset="0"/>
                        </a:rPr>
                        <a:t>Receber a inspeção (da construção) de um contratado autorizado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pt-BR" sz="1800" b="1" i="0" u="none" strike="noStrike" dirty="0">
                          <a:solidFill>
                            <a:srgbClr val="000000"/>
                          </a:solidFill>
                          <a:effectLst/>
                          <a:latin typeface="Calibri" panose="020F0502020204030204" pitchFamily="34" charset="0"/>
                        </a:rPr>
                        <a:t>1 </a:t>
                      </a:r>
                      <a:r>
                        <a:rPr lang="pt-BR" sz="1800" b="1" i="0" u="none" strike="noStrike" dirty="0" err="1">
                          <a:solidFill>
                            <a:srgbClr val="000000"/>
                          </a:solidFill>
                          <a:effectLst/>
                          <a:latin typeface="Calibri" panose="020F0502020204030204" pitchFamily="34" charset="0"/>
                        </a:rPr>
                        <a:t>simult</a:t>
                      </a:r>
                      <a:r>
                        <a:rPr lang="pt-BR" sz="1800" b="1" i="0" u="none" strike="noStrike" dirty="0">
                          <a:solidFill>
                            <a:srgbClr val="000000"/>
                          </a:solidFill>
                          <a:effectLst/>
                          <a:latin typeface="Calibri" panose="020F0502020204030204" pitchFamily="34" charset="0"/>
                        </a:rPr>
                        <a:t> com anterior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r>
              <a:tr h="327086">
                <a:tc>
                  <a:txBody>
                    <a:bodyPr/>
                    <a:lstStyle/>
                    <a:p>
                      <a:pPr algn="l" fontAlgn="ctr"/>
                      <a:r>
                        <a:rPr lang="pt-BR" sz="1800" b="0" i="0" u="none" strike="noStrike" dirty="0">
                          <a:solidFill>
                            <a:srgbClr val="000000"/>
                          </a:solidFill>
                          <a:effectLst/>
                          <a:latin typeface="Calibri" panose="020F0502020204030204" pitchFamily="34" charset="0"/>
                        </a:rPr>
                        <a:t>Receber a inspeção final pela Prefeitura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pt-BR" sz="1800" b="1"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r>
              <a:tr h="327086">
                <a:tc>
                  <a:txBody>
                    <a:bodyPr/>
                    <a:lstStyle/>
                    <a:p>
                      <a:pPr algn="l" fontAlgn="ctr"/>
                      <a:r>
                        <a:rPr lang="pt-BR" sz="1800" b="0" i="0" u="none" strike="noStrike" dirty="0">
                          <a:solidFill>
                            <a:srgbClr val="000000"/>
                          </a:solidFill>
                          <a:effectLst/>
                          <a:latin typeface="Calibri" panose="020F0502020204030204" pitchFamily="34" charset="0"/>
                        </a:rPr>
                        <a:t>Obter a permissão de ocupação (semelhante ao Habite-se)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pt-BR" sz="1800" b="1"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r>
              <a:tr h="327086">
                <a:tc>
                  <a:txBody>
                    <a:bodyPr/>
                    <a:lstStyle/>
                    <a:p>
                      <a:pPr algn="l" fontAlgn="ctr"/>
                      <a:r>
                        <a:rPr lang="pt-BR" sz="1800" b="0" i="0" u="none" strike="noStrike" dirty="0">
                          <a:solidFill>
                            <a:srgbClr val="000000"/>
                          </a:solidFill>
                          <a:effectLst/>
                          <a:latin typeface="Calibri" panose="020F0502020204030204" pitchFamily="34" charset="0"/>
                        </a:rPr>
                        <a:t>Registrar a construção no Cartório de Registro de Imóveis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pt-BR" sz="1800" b="1" i="0" u="none" strike="noStrike" dirty="0">
                          <a:solidFill>
                            <a:srgbClr val="000000"/>
                          </a:solidFill>
                          <a:effectLst/>
                          <a:latin typeface="Calibri" panose="020F0502020204030204" pitchFamily="34" charset="0"/>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r>
            </a:tbl>
          </a:graphicData>
        </a:graphic>
      </p:graphicFrame>
      <p:graphicFrame>
        <p:nvGraphicFramePr>
          <p:cNvPr id="5" name="Tabela 4"/>
          <p:cNvGraphicFramePr>
            <a:graphicFrameLocks noGrp="1"/>
          </p:cNvGraphicFramePr>
          <p:nvPr>
            <p:extLst>
              <p:ext uri="{D42A27DB-BD31-4B8C-83A1-F6EECF244321}">
                <p14:modId xmlns:p14="http://schemas.microsoft.com/office/powerpoint/2010/main" val="1667179886"/>
              </p:ext>
            </p:extLst>
          </p:nvPr>
        </p:nvGraphicFramePr>
        <p:xfrm>
          <a:off x="804334" y="5460559"/>
          <a:ext cx="5686777" cy="568766"/>
        </p:xfrm>
        <a:graphic>
          <a:graphicData uri="http://schemas.openxmlformats.org/drawingml/2006/table">
            <a:tbl>
              <a:tblPr/>
              <a:tblGrid>
                <a:gridCol w="1437494"/>
                <a:gridCol w="1383548"/>
                <a:gridCol w="1269310"/>
                <a:gridCol w="1596425"/>
              </a:tblGrid>
              <a:tr h="330641">
                <a:tc>
                  <a:txBody>
                    <a:bodyPr/>
                    <a:lstStyle/>
                    <a:p>
                      <a:pPr algn="ctr" fontAlgn="ctr"/>
                      <a:r>
                        <a:rPr lang="pt-BR" sz="1400" b="1" i="0" u="none" strike="noStrike" dirty="0" smtClean="0">
                          <a:solidFill>
                            <a:srgbClr val="000000"/>
                          </a:solidFill>
                          <a:effectLst/>
                          <a:latin typeface="Calibri" panose="020F0502020204030204" pitchFamily="34" charset="0"/>
                        </a:rPr>
                        <a:t>Economia</a:t>
                      </a:r>
                      <a:endParaRPr lang="pt-B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400" b="1" i="0" u="none" strike="noStrike">
                          <a:solidFill>
                            <a:srgbClr val="FFFFFF"/>
                          </a:solidFill>
                          <a:effectLst/>
                          <a:latin typeface="Calibri" panose="020F0502020204030204" pitchFamily="34" charset="0"/>
                        </a:rPr>
                        <a:t>Procedimentos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pt-BR" sz="1400" b="1" i="0" u="none" strike="noStrike">
                          <a:solidFill>
                            <a:srgbClr val="FFFFFF"/>
                          </a:solidFill>
                          <a:effectLst/>
                          <a:latin typeface="Calibri" panose="020F0502020204030204" pitchFamily="34" charset="0"/>
                        </a:rPr>
                        <a:t>Tempo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pt-BR" sz="1400" b="1" i="0" u="none" strike="noStrike" dirty="0">
                          <a:solidFill>
                            <a:srgbClr val="FFFFFF"/>
                          </a:solidFill>
                          <a:effectLst/>
                          <a:latin typeface="Calibri" panose="020F0502020204030204" pitchFamily="34" charset="0"/>
                        </a:rPr>
                        <a:t>Custo (% </a:t>
                      </a:r>
                      <a:r>
                        <a:rPr lang="pt-BR" sz="1400" b="1" i="0" u="none" strike="noStrike" dirty="0" err="1" smtClean="0">
                          <a:solidFill>
                            <a:srgbClr val="FFFFFF"/>
                          </a:solidFill>
                          <a:effectLst/>
                          <a:latin typeface="Calibri" panose="020F0502020204030204" pitchFamily="34" charset="0"/>
                        </a:rPr>
                        <a:t>vlr</a:t>
                      </a:r>
                      <a:r>
                        <a:rPr lang="pt-BR" sz="1400" b="1" i="0" u="none" strike="noStrike" dirty="0" smtClean="0">
                          <a:solidFill>
                            <a:srgbClr val="FFFFFF"/>
                          </a:solidFill>
                          <a:effectLst/>
                          <a:latin typeface="Calibri" panose="020F0502020204030204" pitchFamily="34" charset="0"/>
                        </a:rPr>
                        <a:t> </a:t>
                      </a:r>
                      <a:r>
                        <a:rPr lang="pt-BR" sz="1400" b="1" i="0" u="none" strike="noStrike" dirty="0">
                          <a:solidFill>
                            <a:srgbClr val="FFFFFF"/>
                          </a:solidFill>
                          <a:effectLst/>
                          <a:latin typeface="Calibri" panose="020F0502020204030204" pitchFamily="34" charset="0"/>
                        </a:rPr>
                        <a:t>imóvel)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r>
              <a:tr h="238125">
                <a:tc>
                  <a:txBody>
                    <a:bodyPr/>
                    <a:lstStyle/>
                    <a:p>
                      <a:pPr algn="ctr" fontAlgn="ctr"/>
                      <a:r>
                        <a:rPr lang="pt-BR" sz="1400" b="1" i="0" u="none" strike="noStrike" dirty="0">
                          <a:solidFill>
                            <a:srgbClr val="FFFFFF"/>
                          </a:solidFill>
                          <a:effectLst/>
                          <a:latin typeface="Calibri" panose="020F0502020204030204" pitchFamily="34" charset="0"/>
                        </a:rPr>
                        <a:t>Colômbia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b"/>
                      <a:r>
                        <a:rPr lang="pt-BR" sz="1400" b="0" i="0" u="none" strike="noStrike">
                          <a:solidFill>
                            <a:srgbClr val="000000"/>
                          </a:solidFill>
                          <a:effectLst/>
                          <a:latin typeface="Calibri" panose="020F0502020204030204" pitchFamily="34" charset="0"/>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pt-BR" sz="1400" b="0" i="0" u="none" strike="noStrike">
                          <a:solidFill>
                            <a:srgbClr val="000000"/>
                          </a:solidFill>
                          <a:effectLst/>
                          <a:latin typeface="Calibri" panose="020F0502020204030204" pitchFamily="34" charset="0"/>
                        </a:rPr>
                        <a:t>73,0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pt-BR" sz="1400" b="0" i="0" u="none" strike="noStrike" dirty="0">
                          <a:solidFill>
                            <a:srgbClr val="000000"/>
                          </a:solidFill>
                          <a:effectLst/>
                          <a:latin typeface="Calibri" panose="020F0502020204030204" pitchFamily="34" charset="0"/>
                        </a:rPr>
                        <a:t>6,7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bl>
          </a:graphicData>
        </a:graphic>
      </p:graphicFrame>
    </p:spTree>
    <p:extLst>
      <p:ext uri="{BB962C8B-B14F-4D97-AF65-F5344CB8AC3E}">
        <p14:creationId xmlns:p14="http://schemas.microsoft.com/office/powerpoint/2010/main" val="33946766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ângulo de cantos arredondados 6"/>
          <p:cNvSpPr/>
          <p:nvPr/>
        </p:nvSpPr>
        <p:spPr>
          <a:xfrm>
            <a:off x="207160" y="260570"/>
            <a:ext cx="11771480" cy="51196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smtClean="0"/>
              <a:t>SUMÁRIO OBTENÇÃO DE ALVARÁS - UCRANIA</a:t>
            </a:r>
            <a:endParaRPr lang="pt-BR" sz="3000" dirty="0"/>
          </a:p>
        </p:txBody>
      </p:sp>
      <p:sp>
        <p:nvSpPr>
          <p:cNvPr id="3" name="Retângulo 2"/>
          <p:cNvSpPr/>
          <p:nvPr/>
        </p:nvSpPr>
        <p:spPr>
          <a:xfrm>
            <a:off x="7968899" y="5974087"/>
            <a:ext cx="3152081" cy="276999"/>
          </a:xfrm>
          <a:prstGeom prst="rect">
            <a:avLst/>
          </a:prstGeom>
        </p:spPr>
        <p:txBody>
          <a:bodyPr wrap="none">
            <a:spAutoFit/>
          </a:bodyPr>
          <a:lstStyle/>
          <a:p>
            <a:r>
              <a:rPr lang="pt-BR" sz="1200" dirty="0"/>
              <a:t>* Procedimentos, tempo e custo na capital </a:t>
            </a:r>
            <a:r>
              <a:rPr lang="pt-BR" sz="1200" b="1" dirty="0" smtClean="0"/>
              <a:t>Kiev</a:t>
            </a:r>
            <a:endParaRPr lang="pt-BR" sz="1200" b="1" dirty="0"/>
          </a:p>
        </p:txBody>
      </p:sp>
      <p:graphicFrame>
        <p:nvGraphicFramePr>
          <p:cNvPr id="5" name="Tabela 4"/>
          <p:cNvGraphicFramePr>
            <a:graphicFrameLocks noGrp="1"/>
          </p:cNvGraphicFramePr>
          <p:nvPr>
            <p:extLst>
              <p:ext uri="{D42A27DB-BD31-4B8C-83A1-F6EECF244321}">
                <p14:modId xmlns:p14="http://schemas.microsoft.com/office/powerpoint/2010/main" val="1261931848"/>
              </p:ext>
            </p:extLst>
          </p:nvPr>
        </p:nvGraphicFramePr>
        <p:xfrm>
          <a:off x="717248" y="5536759"/>
          <a:ext cx="5686777" cy="568766"/>
        </p:xfrm>
        <a:graphic>
          <a:graphicData uri="http://schemas.openxmlformats.org/drawingml/2006/table">
            <a:tbl>
              <a:tblPr/>
              <a:tblGrid>
                <a:gridCol w="1437494"/>
                <a:gridCol w="1383548"/>
                <a:gridCol w="1269310"/>
                <a:gridCol w="1596425"/>
              </a:tblGrid>
              <a:tr h="330641">
                <a:tc>
                  <a:txBody>
                    <a:bodyPr/>
                    <a:lstStyle/>
                    <a:p>
                      <a:pPr algn="ctr" fontAlgn="ctr"/>
                      <a:r>
                        <a:rPr lang="pt-BR" sz="1400" b="1" i="0" u="none" strike="noStrike" dirty="0" smtClean="0">
                          <a:solidFill>
                            <a:srgbClr val="000000"/>
                          </a:solidFill>
                          <a:effectLst/>
                          <a:latin typeface="Calibri" panose="020F0502020204030204" pitchFamily="34" charset="0"/>
                        </a:rPr>
                        <a:t>Economia</a:t>
                      </a:r>
                      <a:endParaRPr lang="pt-B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400" b="1" i="0" u="none" strike="noStrike">
                          <a:solidFill>
                            <a:srgbClr val="FFFFFF"/>
                          </a:solidFill>
                          <a:effectLst/>
                          <a:latin typeface="Calibri" panose="020F0502020204030204" pitchFamily="34" charset="0"/>
                        </a:rPr>
                        <a:t>Procedimentos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pt-BR" sz="1400" b="1" i="0" u="none" strike="noStrike">
                          <a:solidFill>
                            <a:srgbClr val="FFFFFF"/>
                          </a:solidFill>
                          <a:effectLst/>
                          <a:latin typeface="Calibri" panose="020F0502020204030204" pitchFamily="34" charset="0"/>
                        </a:rPr>
                        <a:t>Tempo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pt-BR" sz="1400" b="1" i="0" u="none" strike="noStrike" dirty="0">
                          <a:solidFill>
                            <a:srgbClr val="FFFFFF"/>
                          </a:solidFill>
                          <a:effectLst/>
                          <a:latin typeface="Calibri" panose="020F0502020204030204" pitchFamily="34" charset="0"/>
                        </a:rPr>
                        <a:t>Custo (% </a:t>
                      </a:r>
                      <a:r>
                        <a:rPr lang="pt-BR" sz="1400" b="1" i="0" u="none" strike="noStrike" dirty="0" err="1" smtClean="0">
                          <a:solidFill>
                            <a:srgbClr val="FFFFFF"/>
                          </a:solidFill>
                          <a:effectLst/>
                          <a:latin typeface="Calibri" panose="020F0502020204030204" pitchFamily="34" charset="0"/>
                        </a:rPr>
                        <a:t>vlr</a:t>
                      </a:r>
                      <a:r>
                        <a:rPr lang="pt-BR" sz="1400" b="1" i="0" u="none" strike="noStrike" dirty="0" smtClean="0">
                          <a:solidFill>
                            <a:srgbClr val="FFFFFF"/>
                          </a:solidFill>
                          <a:effectLst/>
                          <a:latin typeface="Calibri" panose="020F0502020204030204" pitchFamily="34" charset="0"/>
                        </a:rPr>
                        <a:t> </a:t>
                      </a:r>
                      <a:r>
                        <a:rPr lang="pt-BR" sz="1400" b="1" i="0" u="none" strike="noStrike" dirty="0">
                          <a:solidFill>
                            <a:srgbClr val="FFFFFF"/>
                          </a:solidFill>
                          <a:effectLst/>
                          <a:latin typeface="Calibri" panose="020F0502020204030204" pitchFamily="34" charset="0"/>
                        </a:rPr>
                        <a:t>imóvel)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r>
              <a:tr h="238125">
                <a:tc>
                  <a:txBody>
                    <a:bodyPr/>
                    <a:lstStyle/>
                    <a:p>
                      <a:pPr algn="ctr" fontAlgn="ctr"/>
                      <a:r>
                        <a:rPr lang="pt-BR" sz="1400" b="1" i="0" u="none" strike="noStrike" dirty="0" smtClean="0">
                          <a:solidFill>
                            <a:srgbClr val="FFFFFF"/>
                          </a:solidFill>
                          <a:effectLst/>
                          <a:latin typeface="Calibri" panose="020F0502020204030204" pitchFamily="34" charset="0"/>
                        </a:rPr>
                        <a:t>Ucrânia</a:t>
                      </a:r>
                      <a:endParaRPr lang="pt-BR" sz="1400" b="1" i="0" u="none" strike="noStrike" dirty="0">
                        <a:solidFill>
                          <a:srgbClr val="FFFFFF"/>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b"/>
                      <a:r>
                        <a:rPr lang="pt-BR" sz="1400" b="0" i="0" u="none" strike="noStrike">
                          <a:solidFill>
                            <a:srgbClr val="000000"/>
                          </a:solidFill>
                          <a:effectLst/>
                          <a:latin typeface="Calibri" panose="020F0502020204030204" pitchFamily="34" charset="0"/>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pt-BR" sz="1400" b="0" i="0" u="none" strike="noStrike" dirty="0" smtClean="0">
                          <a:solidFill>
                            <a:srgbClr val="000000"/>
                          </a:solidFill>
                          <a:effectLst/>
                          <a:latin typeface="Calibri" panose="020F0502020204030204" pitchFamily="34" charset="0"/>
                        </a:rPr>
                        <a:t>67,0</a:t>
                      </a:r>
                      <a:endParaRPr lang="pt-BR" sz="14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pt-BR" sz="1400" b="0" i="0" u="none" strike="noStrike" dirty="0" smtClean="0">
                          <a:solidFill>
                            <a:srgbClr val="000000"/>
                          </a:solidFill>
                          <a:effectLst/>
                          <a:latin typeface="Calibri" panose="020F0502020204030204" pitchFamily="34" charset="0"/>
                        </a:rPr>
                        <a:t>15,2</a:t>
                      </a:r>
                      <a:endParaRPr lang="pt-BR" sz="14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bl>
          </a:graphicData>
        </a:graphic>
      </p:graphicFrame>
      <p:graphicFrame>
        <p:nvGraphicFramePr>
          <p:cNvPr id="2" name="Tabela 1"/>
          <p:cNvGraphicFramePr>
            <a:graphicFrameLocks noGrp="1"/>
          </p:cNvGraphicFramePr>
          <p:nvPr>
            <p:extLst>
              <p:ext uri="{D42A27DB-BD31-4B8C-83A1-F6EECF244321}">
                <p14:modId xmlns:p14="http://schemas.microsoft.com/office/powerpoint/2010/main" val="802626705"/>
              </p:ext>
            </p:extLst>
          </p:nvPr>
        </p:nvGraphicFramePr>
        <p:xfrm>
          <a:off x="653699" y="888382"/>
          <a:ext cx="10647844" cy="4445621"/>
        </p:xfrm>
        <a:graphic>
          <a:graphicData uri="http://schemas.openxmlformats.org/drawingml/2006/table">
            <a:tbl>
              <a:tblPr/>
              <a:tblGrid>
                <a:gridCol w="8832398"/>
                <a:gridCol w="1815446"/>
              </a:tblGrid>
              <a:tr h="398539">
                <a:tc>
                  <a:txBody>
                    <a:bodyPr/>
                    <a:lstStyle/>
                    <a:p>
                      <a:pPr algn="ctr" fontAlgn="ctr"/>
                      <a:r>
                        <a:rPr lang="pt-BR" sz="1800" b="1" i="0" u="none" strike="noStrike" dirty="0">
                          <a:solidFill>
                            <a:srgbClr val="FFFFFF"/>
                          </a:solidFill>
                          <a:effectLst/>
                          <a:latin typeface="Calibri" panose="020F0502020204030204" pitchFamily="34" charset="0"/>
                        </a:rPr>
                        <a:t>Procedimento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ctr"/>
                      <a:r>
                        <a:rPr lang="pt-BR" sz="1800" b="1" i="0" u="none" strike="noStrike">
                          <a:solidFill>
                            <a:srgbClr val="000000"/>
                          </a:solidFill>
                          <a:effectLst/>
                          <a:latin typeface="Calibri" panose="020F0502020204030204" pitchFamily="34" charset="0"/>
                        </a:rPr>
                        <a:t>Tempo (67 dias)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92111">
                <a:tc>
                  <a:txBody>
                    <a:bodyPr/>
                    <a:lstStyle/>
                    <a:p>
                      <a:pPr algn="l" fontAlgn="ctr"/>
                      <a:r>
                        <a:rPr lang="pt-BR" sz="1800" b="0" i="0" u="none" strike="noStrike" dirty="0">
                          <a:solidFill>
                            <a:srgbClr val="000000"/>
                          </a:solidFill>
                          <a:effectLst/>
                          <a:latin typeface="Calibri" panose="020F0502020204030204" pitchFamily="34" charset="0"/>
                        </a:rPr>
                        <a:t>Solicitar e obter condições técnicas da autoridade de água e esgoto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pt-BR" sz="1800" b="1" i="0" u="none" strike="noStrike">
                          <a:solidFill>
                            <a:srgbClr val="000000"/>
                          </a:solidFill>
                          <a:effectLst/>
                          <a:latin typeface="Calibri" panose="020F0502020204030204" pitchFamily="34" charset="0"/>
                        </a:rPr>
                        <a:t>21 dias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r>
              <a:tr h="574419">
                <a:tc>
                  <a:txBody>
                    <a:bodyPr/>
                    <a:lstStyle/>
                    <a:p>
                      <a:pPr algn="l" fontAlgn="ctr"/>
                      <a:r>
                        <a:rPr lang="pt-BR" sz="1800" b="0" i="0" u="none" strike="noStrike" dirty="0">
                          <a:solidFill>
                            <a:srgbClr val="000000"/>
                          </a:solidFill>
                          <a:effectLst/>
                          <a:latin typeface="Calibri" panose="020F0502020204030204" pitchFamily="34" charset="0"/>
                        </a:rPr>
                        <a:t>Solicitar e obter termos e condições técnicas sobre segurança contra incêndio do Serviço Estatal da Ucrânia para Situações de Emergência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pt-BR" sz="1800" b="1" i="0" u="none" strike="noStrike" dirty="0">
                          <a:solidFill>
                            <a:srgbClr val="000000"/>
                          </a:solidFill>
                          <a:effectLst/>
                          <a:latin typeface="Calibri" panose="020F0502020204030204" pitchFamily="34" charset="0"/>
                        </a:rPr>
                        <a:t>19 dias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r>
              <a:tr h="574419">
                <a:tc>
                  <a:txBody>
                    <a:bodyPr/>
                    <a:lstStyle/>
                    <a:p>
                      <a:pPr algn="l" fontAlgn="ctr"/>
                      <a:r>
                        <a:rPr lang="pt-BR" sz="1800" b="0" i="0" u="none" strike="noStrike" dirty="0">
                          <a:solidFill>
                            <a:srgbClr val="000000"/>
                          </a:solidFill>
                          <a:effectLst/>
                          <a:latin typeface="Calibri" panose="020F0502020204030204" pitchFamily="34" charset="0"/>
                        </a:rPr>
                        <a:t>Solicitar e obter especificações e requisitos de planejamento urbano para desenvolvimento de terrenos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pt-BR" sz="1800" b="1" i="0" u="none" strike="noStrike" dirty="0">
                          <a:solidFill>
                            <a:srgbClr val="000000"/>
                          </a:solidFill>
                          <a:effectLst/>
                          <a:latin typeface="Calibri" panose="020F0502020204030204" pitchFamily="34" charset="0"/>
                        </a:rPr>
                        <a:t>9 dias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r>
              <a:tr h="292111">
                <a:tc>
                  <a:txBody>
                    <a:bodyPr/>
                    <a:lstStyle/>
                    <a:p>
                      <a:pPr algn="l" fontAlgn="ctr"/>
                      <a:r>
                        <a:rPr lang="pt-BR" sz="1800" b="0" i="0" u="none" strike="noStrike" dirty="0">
                          <a:solidFill>
                            <a:srgbClr val="000000"/>
                          </a:solidFill>
                          <a:effectLst/>
                          <a:latin typeface="Calibri" panose="020F0502020204030204" pitchFamily="34" charset="0"/>
                        </a:rPr>
                        <a:t>Contribuir para a </a:t>
                      </a:r>
                      <a:r>
                        <a:rPr lang="pt-BR" sz="1800" b="0" i="0" u="none" strike="noStrike" dirty="0" err="1">
                          <a:solidFill>
                            <a:srgbClr val="000000"/>
                          </a:solidFill>
                          <a:effectLst/>
                          <a:latin typeface="Calibri" panose="020F0502020204030204" pitchFamily="34" charset="0"/>
                        </a:rPr>
                        <a:t>infra-estrutura</a:t>
                      </a:r>
                      <a:r>
                        <a:rPr lang="pt-BR" sz="1800" b="0" i="0" u="none" strike="noStrike" dirty="0">
                          <a:solidFill>
                            <a:srgbClr val="000000"/>
                          </a:solidFill>
                          <a:effectLst/>
                          <a:latin typeface="Calibri" panose="020F0502020204030204" pitchFamily="34" charset="0"/>
                        </a:rPr>
                        <a:t> social e de engenharia e transporte da cidade.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pt-BR" sz="1800" b="1" i="0" u="none" strike="noStrike" dirty="0">
                          <a:solidFill>
                            <a:srgbClr val="000000"/>
                          </a:solidFill>
                          <a:effectLst/>
                          <a:latin typeface="Calibri" panose="020F0502020204030204" pitchFamily="34" charset="0"/>
                        </a:rPr>
                        <a:t>1 dia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r>
              <a:tr h="292111">
                <a:tc>
                  <a:txBody>
                    <a:bodyPr/>
                    <a:lstStyle/>
                    <a:p>
                      <a:pPr algn="l" fontAlgn="ctr"/>
                      <a:r>
                        <a:rPr lang="pt-BR" sz="1800" b="0" i="0" u="none" strike="noStrike" dirty="0">
                          <a:solidFill>
                            <a:srgbClr val="000000"/>
                          </a:solidFill>
                          <a:effectLst/>
                          <a:latin typeface="Calibri" panose="020F0502020204030204" pitchFamily="34" charset="0"/>
                        </a:rPr>
                        <a:t>Contratar uma empresa de supervisão técnica / engenheiro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pt-BR" sz="1800" b="1" i="0" u="none" strike="noStrike" dirty="0">
                          <a:solidFill>
                            <a:srgbClr val="000000"/>
                          </a:solidFill>
                          <a:effectLst/>
                          <a:latin typeface="Calibri" panose="020F0502020204030204" pitchFamily="34" charset="0"/>
                        </a:rPr>
                        <a:t>1 dia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r>
              <a:tr h="292111">
                <a:tc>
                  <a:txBody>
                    <a:bodyPr/>
                    <a:lstStyle/>
                    <a:p>
                      <a:pPr algn="l" fontAlgn="ctr"/>
                      <a:r>
                        <a:rPr lang="pt-BR" sz="1800" b="0" i="0" u="none" strike="noStrike" dirty="0">
                          <a:solidFill>
                            <a:srgbClr val="000000"/>
                          </a:solidFill>
                          <a:effectLst/>
                          <a:latin typeface="Calibri" panose="020F0502020204030204" pitchFamily="34" charset="0"/>
                        </a:rPr>
                        <a:t>Enviar declaração do início dos trabalhos de construção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pt-BR" sz="1800" b="1" i="0" u="none" strike="noStrike" dirty="0">
                          <a:solidFill>
                            <a:srgbClr val="000000"/>
                          </a:solidFill>
                          <a:effectLst/>
                          <a:latin typeface="Calibri" panose="020F0502020204030204" pitchFamily="34" charset="0"/>
                        </a:rPr>
                        <a:t>7 dias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r>
              <a:tr h="292111">
                <a:tc>
                  <a:txBody>
                    <a:bodyPr/>
                    <a:lstStyle/>
                    <a:p>
                      <a:pPr algn="l" fontAlgn="ctr"/>
                      <a:r>
                        <a:rPr lang="pt-BR" sz="1800" b="0" i="0" u="none" strike="noStrike" dirty="0">
                          <a:solidFill>
                            <a:srgbClr val="000000"/>
                          </a:solidFill>
                          <a:effectLst/>
                          <a:latin typeface="Calibri" panose="020F0502020204030204" pitchFamily="34" charset="0"/>
                        </a:rPr>
                        <a:t>Solicite e conecte-se a serviços de água e esgoto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pt-BR" sz="1800" b="1" i="0" u="none" strike="noStrike" dirty="0">
                          <a:solidFill>
                            <a:srgbClr val="000000"/>
                          </a:solidFill>
                          <a:effectLst/>
                          <a:latin typeface="Calibri" panose="020F0502020204030204" pitchFamily="34" charset="0"/>
                        </a:rPr>
                        <a:t>4 dias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r>
              <a:tr h="574419">
                <a:tc>
                  <a:txBody>
                    <a:bodyPr/>
                    <a:lstStyle/>
                    <a:p>
                      <a:pPr algn="l" fontAlgn="ctr"/>
                      <a:r>
                        <a:rPr lang="pt-BR" sz="1800" b="0" i="0" u="none" strike="noStrike" dirty="0">
                          <a:solidFill>
                            <a:srgbClr val="000000"/>
                          </a:solidFill>
                          <a:effectLst/>
                          <a:latin typeface="Calibri" panose="020F0502020204030204" pitchFamily="34" charset="0"/>
                        </a:rPr>
                        <a:t>Prepare e envie uma declaração de prontidão para operar o armazém construído para a Inspeção Estatal de Controle de Arquitetura e Construção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pt-BR" sz="1800" b="1" i="0" u="none" strike="noStrike" dirty="0">
                          <a:solidFill>
                            <a:srgbClr val="000000"/>
                          </a:solidFill>
                          <a:effectLst/>
                          <a:latin typeface="Calibri" panose="020F0502020204030204" pitchFamily="34" charset="0"/>
                        </a:rPr>
                        <a:t>14 dias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r>
              <a:tr h="292111">
                <a:tc>
                  <a:txBody>
                    <a:bodyPr/>
                    <a:lstStyle/>
                    <a:p>
                      <a:pPr algn="l" fontAlgn="ctr"/>
                      <a:r>
                        <a:rPr lang="pt-BR" sz="1800" b="0" i="0" u="none" strike="noStrike" dirty="0">
                          <a:solidFill>
                            <a:srgbClr val="000000"/>
                          </a:solidFill>
                          <a:effectLst/>
                          <a:latin typeface="Calibri" panose="020F0502020204030204" pitchFamily="34" charset="0"/>
                        </a:rPr>
                        <a:t>Obter um endereço postal para o edifício recém-construído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pt-BR" sz="1800" b="1" i="0" u="none" strike="noStrike" dirty="0">
                          <a:solidFill>
                            <a:srgbClr val="000000"/>
                          </a:solidFill>
                          <a:effectLst/>
                          <a:latin typeface="Calibri" panose="020F0502020204030204" pitchFamily="34" charset="0"/>
                        </a:rPr>
                        <a:t>14 dias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r>
              <a:tr h="571159">
                <a:tc>
                  <a:txBody>
                    <a:bodyPr/>
                    <a:lstStyle/>
                    <a:p>
                      <a:pPr algn="l" fontAlgn="ctr"/>
                      <a:r>
                        <a:rPr lang="pt-BR" sz="1800" b="0" i="0" u="none" strike="noStrike" dirty="0">
                          <a:solidFill>
                            <a:srgbClr val="000000"/>
                          </a:solidFill>
                          <a:effectLst/>
                          <a:latin typeface="Calibri" panose="020F0502020204030204" pitchFamily="34" charset="0"/>
                        </a:rPr>
                        <a:t>Registre o armazém com o Serviço de Registro do Departamento de Justiça da Cidade de Kiev</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pt-BR" sz="1800" b="1" i="0" u="none" strike="noStrike" dirty="0">
                          <a:solidFill>
                            <a:srgbClr val="000000"/>
                          </a:solidFill>
                          <a:effectLst/>
                          <a:latin typeface="Calibri" panose="020F0502020204030204" pitchFamily="34" charset="0"/>
                        </a:rPr>
                        <a:t>7 dias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r>
            </a:tbl>
          </a:graphicData>
        </a:graphic>
      </p:graphicFrame>
    </p:spTree>
    <p:extLst>
      <p:ext uri="{BB962C8B-B14F-4D97-AF65-F5344CB8AC3E}">
        <p14:creationId xmlns:p14="http://schemas.microsoft.com/office/powerpoint/2010/main" val="15706739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4294967295"/>
          </p:nvPr>
        </p:nvSpPr>
        <p:spPr>
          <a:xfrm>
            <a:off x="4751388" y="969963"/>
            <a:ext cx="7440612" cy="3471862"/>
          </a:xfrm>
        </p:spPr>
        <p:txBody>
          <a:bodyPr>
            <a:noAutofit/>
          </a:bodyPr>
          <a:lstStyle/>
          <a:p>
            <a:pPr algn="just"/>
            <a:r>
              <a:rPr lang="pt-BR" sz="2000" dirty="0" smtClean="0"/>
              <a:t>Lançado em 2002, o Relatório Doing Business traz uma </a:t>
            </a:r>
            <a:r>
              <a:rPr lang="pt-BR" sz="2000" b="1" dirty="0" smtClean="0"/>
              <a:t>avaliação do Ambiente de Negócios </a:t>
            </a:r>
            <a:r>
              <a:rPr lang="pt-BR" sz="2000" dirty="0" smtClean="0"/>
              <a:t>de 190 economias.</a:t>
            </a:r>
            <a:r>
              <a:rPr lang="pt-BR" sz="2000" b="1" dirty="0" smtClean="0"/>
              <a:t> </a:t>
            </a:r>
            <a:endParaRPr lang="pt-BR" sz="2000" dirty="0" smtClean="0"/>
          </a:p>
          <a:p>
            <a:pPr algn="just"/>
            <a:r>
              <a:rPr lang="pt-BR" sz="2000" b="1" dirty="0" smtClean="0"/>
              <a:t>Mede o impacto das regulamentações </a:t>
            </a:r>
            <a:r>
              <a:rPr lang="pt-BR" sz="2000" dirty="0" smtClean="0"/>
              <a:t>sobre as atividades empresariais ao redor do mundo. </a:t>
            </a:r>
          </a:p>
          <a:p>
            <a:pPr algn="just"/>
            <a:r>
              <a:rPr lang="pt-BR" sz="2000" b="1" dirty="0" smtClean="0"/>
              <a:t>Incentiva </a:t>
            </a:r>
            <a:r>
              <a:rPr lang="pt-BR" sz="2000" dirty="0" smtClean="0"/>
              <a:t>a </a:t>
            </a:r>
            <a:r>
              <a:rPr lang="pt-BR" sz="2000" b="1" dirty="0" smtClean="0"/>
              <a:t>competição</a:t>
            </a:r>
            <a:r>
              <a:rPr lang="pt-BR" sz="2000" dirty="0" smtClean="0"/>
              <a:t> </a:t>
            </a:r>
            <a:r>
              <a:rPr lang="pt-BR" sz="2000" dirty="0"/>
              <a:t>entre </a:t>
            </a:r>
            <a:r>
              <a:rPr lang="pt-BR" sz="2000" dirty="0" smtClean="0"/>
              <a:t>os </a:t>
            </a:r>
            <a:r>
              <a:rPr lang="pt-BR" sz="2000" dirty="0"/>
              <a:t>países para </a:t>
            </a:r>
            <a:r>
              <a:rPr lang="pt-BR" sz="2000" dirty="0" smtClean="0"/>
              <a:t>alcançar uma regulamentação mais eficiente, </a:t>
            </a:r>
          </a:p>
          <a:p>
            <a:pPr algn="just"/>
            <a:r>
              <a:rPr lang="pt-BR" sz="2000" dirty="0" smtClean="0"/>
              <a:t>Oferece </a:t>
            </a:r>
            <a:r>
              <a:rPr lang="pt-BR" sz="2000" b="1" dirty="0" smtClean="0"/>
              <a:t>padrões de referência </a:t>
            </a:r>
            <a:r>
              <a:rPr lang="pt-BR" sz="2000" dirty="0" smtClean="0"/>
              <a:t>sobre reformas no ambiente de negócios de cada país. </a:t>
            </a:r>
          </a:p>
          <a:p>
            <a:pPr algn="just"/>
            <a:r>
              <a:rPr lang="pt-BR" sz="2000" dirty="0" smtClean="0"/>
              <a:t>A </a:t>
            </a:r>
            <a:r>
              <a:rPr lang="pt-BR" sz="2000" b="1" dirty="0" smtClean="0"/>
              <a:t>mediação é realizada </a:t>
            </a:r>
            <a:r>
              <a:rPr lang="pt-BR" sz="2000" dirty="0" smtClean="0"/>
              <a:t>na cidade de maior volume de negócios de cada país. Em países com mais de 100 milhões de habitantes (11), considera as duas maiores. </a:t>
            </a:r>
          </a:p>
          <a:p>
            <a:pPr lvl="1" algn="just"/>
            <a:r>
              <a:rPr lang="pt-BR" sz="1800" dirty="0" smtClean="0"/>
              <a:t>O projeto </a:t>
            </a:r>
            <a:r>
              <a:rPr lang="pt-BR" sz="1800" i="1" dirty="0" smtClean="0"/>
              <a:t>Doing Business</a:t>
            </a:r>
            <a:r>
              <a:rPr lang="pt-BR" sz="1800" dirty="0" smtClean="0"/>
              <a:t> inclui, </a:t>
            </a:r>
            <a:r>
              <a:rPr lang="pt-BR" sz="1800" b="1" dirty="0" smtClean="0"/>
              <a:t>sob demanda, relatórios subnacionais. </a:t>
            </a:r>
            <a:r>
              <a:rPr lang="pt-BR" sz="1800" dirty="0" smtClean="0"/>
              <a:t>Estes trazem avaliações de cidades selecionadas e </a:t>
            </a:r>
            <a:r>
              <a:rPr lang="pt-BR" sz="1800" b="1" dirty="0" smtClean="0"/>
              <a:t>recomendações sobre reformas</a:t>
            </a:r>
            <a:r>
              <a:rPr lang="pt-BR" sz="1800" dirty="0" smtClean="0"/>
              <a:t> a serem implementadas em cada uma delas.  </a:t>
            </a:r>
            <a:endParaRPr lang="pt-BR" sz="1800" dirty="0"/>
          </a:p>
        </p:txBody>
      </p:sp>
      <p:pic>
        <p:nvPicPr>
          <p:cNvPr id="6" name="Imagem 5"/>
          <p:cNvPicPr>
            <a:picLocks noChangeAspect="1"/>
          </p:cNvPicPr>
          <p:nvPr/>
        </p:nvPicPr>
        <p:blipFill>
          <a:blip r:embed="rId2" cstate="print"/>
          <a:stretch>
            <a:fillRect/>
          </a:stretch>
        </p:blipFill>
        <p:spPr>
          <a:xfrm>
            <a:off x="207159" y="969859"/>
            <a:ext cx="4162959" cy="5230384"/>
          </a:xfrm>
          <a:prstGeom prst="rect">
            <a:avLst/>
          </a:prstGeom>
        </p:spPr>
      </p:pic>
      <p:sp>
        <p:nvSpPr>
          <p:cNvPr id="5" name="Retângulo de cantos arredondados 4"/>
          <p:cNvSpPr/>
          <p:nvPr/>
        </p:nvSpPr>
        <p:spPr>
          <a:xfrm>
            <a:off x="207160" y="260570"/>
            <a:ext cx="11771480" cy="51196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smtClean="0"/>
              <a:t>RELATÓRIO DOING BUSINESS</a:t>
            </a:r>
            <a:endParaRPr lang="pt-BR" sz="3000" b="1" dirty="0"/>
          </a:p>
        </p:txBody>
      </p:sp>
    </p:spTree>
    <p:extLst>
      <p:ext uri="{BB962C8B-B14F-4D97-AF65-F5344CB8AC3E}">
        <p14:creationId xmlns:p14="http://schemas.microsoft.com/office/powerpoint/2010/main" val="9612204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ângulo de cantos arredondados 6"/>
          <p:cNvSpPr/>
          <p:nvPr/>
        </p:nvSpPr>
        <p:spPr>
          <a:xfrm>
            <a:off x="207160" y="260570"/>
            <a:ext cx="11771480" cy="51196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smtClean="0"/>
              <a:t>SUMÁRIO OBTENÇÃO DE ALVARÁS - TAIWAN</a:t>
            </a:r>
            <a:endParaRPr lang="pt-BR" sz="3000" dirty="0"/>
          </a:p>
        </p:txBody>
      </p:sp>
      <p:sp>
        <p:nvSpPr>
          <p:cNvPr id="3" name="Retângulo 2"/>
          <p:cNvSpPr/>
          <p:nvPr/>
        </p:nvSpPr>
        <p:spPr>
          <a:xfrm>
            <a:off x="7968899" y="5974087"/>
            <a:ext cx="3332515" cy="276999"/>
          </a:xfrm>
          <a:prstGeom prst="rect">
            <a:avLst/>
          </a:prstGeom>
        </p:spPr>
        <p:txBody>
          <a:bodyPr wrap="none">
            <a:spAutoFit/>
          </a:bodyPr>
          <a:lstStyle/>
          <a:p>
            <a:r>
              <a:rPr lang="pt-BR" sz="1200" dirty="0"/>
              <a:t>* Procedimentos, tempo e custo na </a:t>
            </a:r>
            <a:r>
              <a:rPr lang="pt-BR" sz="1200" dirty="0" smtClean="0"/>
              <a:t>capital </a:t>
            </a:r>
            <a:r>
              <a:rPr lang="pt-BR" sz="1200" b="1" dirty="0" smtClean="0"/>
              <a:t>Taipei</a:t>
            </a:r>
            <a:endParaRPr lang="pt-BR" sz="1200" b="1" dirty="0"/>
          </a:p>
        </p:txBody>
      </p:sp>
      <p:graphicFrame>
        <p:nvGraphicFramePr>
          <p:cNvPr id="5" name="Tabela 4"/>
          <p:cNvGraphicFramePr>
            <a:graphicFrameLocks noGrp="1"/>
          </p:cNvGraphicFramePr>
          <p:nvPr>
            <p:extLst>
              <p:ext uri="{D42A27DB-BD31-4B8C-83A1-F6EECF244321}">
                <p14:modId xmlns:p14="http://schemas.microsoft.com/office/powerpoint/2010/main" val="1244660418"/>
              </p:ext>
            </p:extLst>
          </p:nvPr>
        </p:nvGraphicFramePr>
        <p:xfrm>
          <a:off x="547512" y="5570758"/>
          <a:ext cx="5686777" cy="568766"/>
        </p:xfrm>
        <a:graphic>
          <a:graphicData uri="http://schemas.openxmlformats.org/drawingml/2006/table">
            <a:tbl>
              <a:tblPr/>
              <a:tblGrid>
                <a:gridCol w="1437494"/>
                <a:gridCol w="1383548"/>
                <a:gridCol w="1269310"/>
                <a:gridCol w="1596425"/>
              </a:tblGrid>
              <a:tr h="330641">
                <a:tc>
                  <a:txBody>
                    <a:bodyPr/>
                    <a:lstStyle/>
                    <a:p>
                      <a:pPr algn="ctr" fontAlgn="ctr"/>
                      <a:r>
                        <a:rPr lang="pt-BR" sz="1400" b="1" i="0" u="none" strike="noStrike" dirty="0" smtClean="0">
                          <a:solidFill>
                            <a:srgbClr val="000000"/>
                          </a:solidFill>
                          <a:effectLst/>
                          <a:latin typeface="Calibri" panose="020F0502020204030204" pitchFamily="34" charset="0"/>
                        </a:rPr>
                        <a:t>Economia</a:t>
                      </a:r>
                      <a:endParaRPr lang="pt-B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400" b="1" i="0" u="none" strike="noStrike">
                          <a:solidFill>
                            <a:srgbClr val="FFFFFF"/>
                          </a:solidFill>
                          <a:effectLst/>
                          <a:latin typeface="Calibri" panose="020F0502020204030204" pitchFamily="34" charset="0"/>
                        </a:rPr>
                        <a:t>Procedimentos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pt-BR" sz="1400" b="1" i="0" u="none" strike="noStrike">
                          <a:solidFill>
                            <a:srgbClr val="FFFFFF"/>
                          </a:solidFill>
                          <a:effectLst/>
                          <a:latin typeface="Calibri" panose="020F0502020204030204" pitchFamily="34" charset="0"/>
                        </a:rPr>
                        <a:t>Tempo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pt-BR" sz="1400" b="1" i="0" u="none" strike="noStrike" dirty="0">
                          <a:solidFill>
                            <a:srgbClr val="FFFFFF"/>
                          </a:solidFill>
                          <a:effectLst/>
                          <a:latin typeface="Calibri" panose="020F0502020204030204" pitchFamily="34" charset="0"/>
                        </a:rPr>
                        <a:t>Custo (% </a:t>
                      </a:r>
                      <a:r>
                        <a:rPr lang="pt-BR" sz="1400" b="1" i="0" u="none" strike="noStrike" dirty="0" err="1" smtClean="0">
                          <a:solidFill>
                            <a:srgbClr val="FFFFFF"/>
                          </a:solidFill>
                          <a:effectLst/>
                          <a:latin typeface="Calibri" panose="020F0502020204030204" pitchFamily="34" charset="0"/>
                        </a:rPr>
                        <a:t>vlr</a:t>
                      </a:r>
                      <a:r>
                        <a:rPr lang="pt-BR" sz="1400" b="1" i="0" u="none" strike="noStrike" dirty="0" smtClean="0">
                          <a:solidFill>
                            <a:srgbClr val="FFFFFF"/>
                          </a:solidFill>
                          <a:effectLst/>
                          <a:latin typeface="Calibri" panose="020F0502020204030204" pitchFamily="34" charset="0"/>
                        </a:rPr>
                        <a:t> </a:t>
                      </a:r>
                      <a:r>
                        <a:rPr lang="pt-BR" sz="1400" b="1" i="0" u="none" strike="noStrike" dirty="0">
                          <a:solidFill>
                            <a:srgbClr val="FFFFFF"/>
                          </a:solidFill>
                          <a:effectLst/>
                          <a:latin typeface="Calibri" panose="020F0502020204030204" pitchFamily="34" charset="0"/>
                        </a:rPr>
                        <a:t>imóvel)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r>
              <a:tr h="238125">
                <a:tc>
                  <a:txBody>
                    <a:bodyPr/>
                    <a:lstStyle/>
                    <a:p>
                      <a:pPr algn="ctr" fontAlgn="ctr"/>
                      <a:r>
                        <a:rPr lang="pt-BR" sz="1400" b="1" i="0" u="none" strike="noStrike" dirty="0" smtClean="0">
                          <a:solidFill>
                            <a:srgbClr val="FFFFFF"/>
                          </a:solidFill>
                          <a:effectLst/>
                          <a:latin typeface="Calibri" panose="020F0502020204030204" pitchFamily="34" charset="0"/>
                        </a:rPr>
                        <a:t>Taiwan</a:t>
                      </a:r>
                      <a:endParaRPr lang="pt-BR" sz="1400" b="1" i="0" u="none" strike="noStrike" dirty="0">
                        <a:solidFill>
                          <a:srgbClr val="FFFFFF"/>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b"/>
                      <a:r>
                        <a:rPr lang="pt-BR" sz="1400" b="0" i="0" u="none" strike="noStrike" dirty="0">
                          <a:solidFill>
                            <a:srgbClr val="000000"/>
                          </a:solidFill>
                          <a:effectLst/>
                          <a:latin typeface="Calibri" panose="020F0502020204030204" pitchFamily="34" charset="0"/>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pt-BR" sz="1400" b="0" i="0" u="none" strike="noStrike" dirty="0" smtClean="0">
                          <a:solidFill>
                            <a:srgbClr val="000000"/>
                          </a:solidFill>
                          <a:effectLst/>
                          <a:latin typeface="Calibri" panose="020F0502020204030204" pitchFamily="34" charset="0"/>
                        </a:rPr>
                        <a:t>93,0</a:t>
                      </a:r>
                      <a:endParaRPr lang="pt-BR" sz="14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pt-BR" sz="1400" b="0" i="0" u="none" strike="noStrike" dirty="0" smtClean="0">
                          <a:solidFill>
                            <a:srgbClr val="000000"/>
                          </a:solidFill>
                          <a:effectLst/>
                          <a:latin typeface="Calibri" panose="020F0502020204030204" pitchFamily="34" charset="0"/>
                        </a:rPr>
                        <a:t>0,4</a:t>
                      </a:r>
                      <a:endParaRPr lang="pt-BR" sz="14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bl>
          </a:graphicData>
        </a:graphic>
      </p:graphicFrame>
      <p:graphicFrame>
        <p:nvGraphicFramePr>
          <p:cNvPr id="4" name="Tabela 3"/>
          <p:cNvGraphicFramePr>
            <a:graphicFrameLocks noGrp="1"/>
          </p:cNvGraphicFramePr>
          <p:nvPr>
            <p:extLst>
              <p:ext uri="{D42A27DB-BD31-4B8C-83A1-F6EECF244321}">
                <p14:modId xmlns:p14="http://schemas.microsoft.com/office/powerpoint/2010/main" val="300968945"/>
              </p:ext>
            </p:extLst>
          </p:nvPr>
        </p:nvGraphicFramePr>
        <p:xfrm>
          <a:off x="555272" y="861749"/>
          <a:ext cx="10880372" cy="4681101"/>
        </p:xfrm>
        <a:graphic>
          <a:graphicData uri="http://schemas.openxmlformats.org/drawingml/2006/table">
            <a:tbl>
              <a:tblPr/>
              <a:tblGrid>
                <a:gridCol w="9301936"/>
                <a:gridCol w="1578436"/>
              </a:tblGrid>
              <a:tr h="581781">
                <a:tc>
                  <a:txBody>
                    <a:bodyPr/>
                    <a:lstStyle/>
                    <a:p>
                      <a:pPr algn="ctr" fontAlgn="ctr"/>
                      <a:r>
                        <a:rPr lang="pt-BR" sz="1800" b="1" i="0" u="none" strike="noStrike" dirty="0">
                          <a:solidFill>
                            <a:srgbClr val="FFFFFF"/>
                          </a:solidFill>
                          <a:effectLst/>
                          <a:latin typeface="Calibri" panose="020F0502020204030204" pitchFamily="34" charset="0"/>
                        </a:rPr>
                        <a:t>Procedimento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ctr"/>
                      <a:r>
                        <a:rPr lang="pt-BR" sz="1800" b="1" i="0" u="none" strike="noStrike">
                          <a:solidFill>
                            <a:srgbClr val="000000"/>
                          </a:solidFill>
                          <a:effectLst/>
                          <a:latin typeface="Calibri" panose="020F0502020204030204" pitchFamily="34" charset="0"/>
                        </a:rPr>
                        <a:t>Tempo (93 dias)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95366">
                <a:tc>
                  <a:txBody>
                    <a:bodyPr/>
                    <a:lstStyle/>
                    <a:p>
                      <a:pPr algn="l" fontAlgn="ctr"/>
                      <a:r>
                        <a:rPr lang="pt-BR" sz="1800" b="0" i="0" u="none" strike="noStrike" dirty="0">
                          <a:solidFill>
                            <a:srgbClr val="000000"/>
                          </a:solidFill>
                          <a:effectLst/>
                          <a:latin typeface="Calibri" panose="020F0502020204030204" pitchFamily="34" charset="0"/>
                        </a:rPr>
                        <a:t>Obter informações sobre </a:t>
                      </a:r>
                      <a:r>
                        <a:rPr lang="pt-BR" sz="1800" b="0" i="0" u="none" strike="noStrike" dirty="0" err="1">
                          <a:solidFill>
                            <a:srgbClr val="000000"/>
                          </a:solidFill>
                          <a:effectLst/>
                          <a:latin typeface="Calibri" panose="020F0502020204030204" pitchFamily="34" charset="0"/>
                        </a:rPr>
                        <a:t>infra-estrutura</a:t>
                      </a:r>
                      <a:r>
                        <a:rPr lang="pt-BR" sz="1800" b="0" i="0" u="none" strike="noStrike" dirty="0">
                          <a:solidFill>
                            <a:srgbClr val="000000"/>
                          </a:solidFill>
                          <a:effectLst/>
                          <a:latin typeface="Calibri" panose="020F0502020204030204" pitchFamily="34" charset="0"/>
                        </a:rPr>
                        <a:t> da empresa de água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pt-BR" sz="1800" b="1" i="0" u="none" strike="noStrike">
                          <a:solidFill>
                            <a:srgbClr val="000000"/>
                          </a:solidFill>
                          <a:effectLst/>
                          <a:latin typeface="Calibri" panose="020F0502020204030204" pitchFamily="34" charset="0"/>
                        </a:rPr>
                        <a:t>14 dias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r>
              <a:tr h="295366">
                <a:tc>
                  <a:txBody>
                    <a:bodyPr/>
                    <a:lstStyle/>
                    <a:p>
                      <a:pPr algn="l" fontAlgn="ctr"/>
                      <a:r>
                        <a:rPr lang="pt-BR" sz="1800" b="0" i="0" u="none" strike="noStrike" dirty="0">
                          <a:solidFill>
                            <a:srgbClr val="000000"/>
                          </a:solidFill>
                          <a:effectLst/>
                          <a:latin typeface="Calibri" panose="020F0502020204030204" pitchFamily="34" charset="0"/>
                        </a:rPr>
                        <a:t>Obter informações sobre a </a:t>
                      </a:r>
                      <a:r>
                        <a:rPr lang="pt-BR" sz="1800" b="0" i="0" u="none" strike="noStrike" dirty="0" err="1">
                          <a:solidFill>
                            <a:srgbClr val="000000"/>
                          </a:solidFill>
                          <a:effectLst/>
                          <a:latin typeface="Calibri" panose="020F0502020204030204" pitchFamily="34" charset="0"/>
                        </a:rPr>
                        <a:t>infra-estrutura</a:t>
                      </a:r>
                      <a:r>
                        <a:rPr lang="pt-BR" sz="1800" b="0" i="0" u="none" strike="noStrike" dirty="0">
                          <a:solidFill>
                            <a:srgbClr val="000000"/>
                          </a:solidFill>
                          <a:effectLst/>
                          <a:latin typeface="Calibri" panose="020F0502020204030204" pitchFamily="34" charset="0"/>
                        </a:rPr>
                        <a:t> elétrica do fornecedor de eletricidade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pt-BR" sz="1800" b="1" i="0" u="none" strike="noStrike">
                          <a:solidFill>
                            <a:srgbClr val="000000"/>
                          </a:solidFill>
                          <a:effectLst/>
                          <a:latin typeface="Calibri" panose="020F0502020204030204" pitchFamily="34" charset="0"/>
                        </a:rPr>
                        <a:t>14 dias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r>
              <a:tr h="295366">
                <a:tc>
                  <a:txBody>
                    <a:bodyPr/>
                    <a:lstStyle/>
                    <a:p>
                      <a:pPr algn="l" fontAlgn="ctr"/>
                      <a:r>
                        <a:rPr lang="pt-BR" sz="1800" b="0" i="0" u="none" strike="noStrike" dirty="0">
                          <a:solidFill>
                            <a:srgbClr val="000000"/>
                          </a:solidFill>
                          <a:effectLst/>
                          <a:latin typeface="Calibri" panose="020F0502020204030204" pitchFamily="34" charset="0"/>
                        </a:rPr>
                        <a:t>Solicite e obtenha licença de construção do Governo da Cidade no </a:t>
                      </a:r>
                      <a:r>
                        <a:rPr lang="pt-BR" sz="1800" b="0" i="0" u="none" strike="noStrike" dirty="0" err="1">
                          <a:solidFill>
                            <a:srgbClr val="000000"/>
                          </a:solidFill>
                          <a:effectLst/>
                          <a:latin typeface="Calibri" panose="020F0502020204030204" pitchFamily="34" charset="0"/>
                        </a:rPr>
                        <a:t>One</a:t>
                      </a:r>
                      <a:r>
                        <a:rPr lang="pt-BR" sz="1800" b="0" i="0" u="none" strike="noStrike" dirty="0">
                          <a:solidFill>
                            <a:srgbClr val="000000"/>
                          </a:solidFill>
                          <a:effectLst/>
                          <a:latin typeface="Calibri" panose="020F0502020204030204" pitchFamily="34" charset="0"/>
                        </a:rPr>
                        <a:t>-Stop </a:t>
                      </a:r>
                      <a:r>
                        <a:rPr lang="pt-BR" sz="1800" b="0" i="0" u="none" strike="noStrike" dirty="0" err="1">
                          <a:solidFill>
                            <a:srgbClr val="000000"/>
                          </a:solidFill>
                          <a:effectLst/>
                          <a:latin typeface="Calibri" panose="020F0502020204030204" pitchFamily="34" charset="0"/>
                        </a:rPr>
                        <a:t>Counter</a:t>
                      </a:r>
                      <a:endParaRPr lang="pt-BR" sz="18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pt-BR" sz="1800" b="1" i="0" u="none" strike="noStrike">
                          <a:solidFill>
                            <a:srgbClr val="000000"/>
                          </a:solidFill>
                          <a:effectLst/>
                          <a:latin typeface="Calibri" panose="020F0502020204030204" pitchFamily="34" charset="0"/>
                        </a:rPr>
                        <a:t>21 dias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r>
              <a:tr h="868196">
                <a:tc>
                  <a:txBody>
                    <a:bodyPr/>
                    <a:lstStyle/>
                    <a:p>
                      <a:pPr algn="l" fontAlgn="ctr"/>
                      <a:r>
                        <a:rPr lang="pt-BR" sz="1800" b="0" i="0" u="none" strike="noStrike" dirty="0">
                          <a:solidFill>
                            <a:srgbClr val="000000"/>
                          </a:solidFill>
                          <a:effectLst/>
                          <a:latin typeface="Calibri" panose="020F0502020204030204" pitchFamily="34" charset="0"/>
                        </a:rPr>
                        <a:t>Informe a data de início e apresente o plano de construção ao Governo da Cidade no </a:t>
                      </a:r>
                      <a:r>
                        <a:rPr lang="pt-BR" sz="1800" b="0" i="0" u="none" strike="noStrike" dirty="0" err="1">
                          <a:solidFill>
                            <a:srgbClr val="000000"/>
                          </a:solidFill>
                          <a:effectLst/>
                          <a:latin typeface="Calibri" panose="020F0502020204030204" pitchFamily="34" charset="0"/>
                        </a:rPr>
                        <a:t>One</a:t>
                      </a:r>
                      <a:r>
                        <a:rPr lang="pt-BR" sz="1800" b="0" i="0" u="none" strike="noStrike" dirty="0">
                          <a:solidFill>
                            <a:srgbClr val="000000"/>
                          </a:solidFill>
                          <a:effectLst/>
                          <a:latin typeface="Calibri" panose="020F0502020204030204" pitchFamily="34" charset="0"/>
                        </a:rPr>
                        <a:t>-Stop </a:t>
                      </a:r>
                      <a:r>
                        <a:rPr lang="pt-BR" sz="1800" b="0" i="0" u="none" strike="noStrike" dirty="0" err="1">
                          <a:solidFill>
                            <a:srgbClr val="000000"/>
                          </a:solidFill>
                          <a:effectLst/>
                          <a:latin typeface="Calibri" panose="020F0502020204030204" pitchFamily="34" charset="0"/>
                        </a:rPr>
                        <a:t>Counter</a:t>
                      </a:r>
                      <a:r>
                        <a:rPr lang="pt-BR" sz="1800" b="0" i="0" u="none" strike="noStrike" dirty="0">
                          <a:solidFill>
                            <a:srgbClr val="000000"/>
                          </a:solidFill>
                          <a:effectLst/>
                          <a:latin typeface="Calibri" panose="020F0502020204030204" pitchFamily="34" charset="0"/>
                        </a:rPr>
                        <a:t> e pague a taxa de proteção contra poluição do ar antes de começar a construção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pt-BR" sz="1800" b="1" i="0" u="none" strike="noStrike">
                          <a:solidFill>
                            <a:srgbClr val="000000"/>
                          </a:solidFill>
                          <a:effectLst/>
                          <a:latin typeface="Calibri" panose="020F0502020204030204" pitchFamily="34" charset="0"/>
                        </a:rPr>
                        <a:t>1 dia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r>
              <a:tr h="581781">
                <a:tc>
                  <a:txBody>
                    <a:bodyPr/>
                    <a:lstStyle/>
                    <a:p>
                      <a:pPr algn="l" fontAlgn="ctr"/>
                      <a:r>
                        <a:rPr lang="pt-BR" sz="1800" b="0" i="0" u="none" strike="noStrike" dirty="0">
                          <a:solidFill>
                            <a:srgbClr val="000000"/>
                          </a:solidFill>
                          <a:effectLst/>
                          <a:latin typeface="Calibri" panose="020F0502020204030204" pitchFamily="34" charset="0"/>
                        </a:rPr>
                        <a:t>Solicitar permissão de ocupação, aprovações pós-construção e inscrições no </a:t>
                      </a:r>
                      <a:r>
                        <a:rPr lang="pt-BR" sz="1800" b="0" i="0" u="none" strike="noStrike" dirty="0" err="1">
                          <a:solidFill>
                            <a:srgbClr val="000000"/>
                          </a:solidFill>
                          <a:effectLst/>
                          <a:latin typeface="Calibri" panose="020F0502020204030204" pitchFamily="34" charset="0"/>
                        </a:rPr>
                        <a:t>One</a:t>
                      </a:r>
                      <a:r>
                        <a:rPr lang="pt-BR" sz="1800" b="0" i="0" u="none" strike="noStrike" dirty="0">
                          <a:solidFill>
                            <a:srgbClr val="000000"/>
                          </a:solidFill>
                          <a:effectLst/>
                          <a:latin typeface="Calibri" panose="020F0502020204030204" pitchFamily="34" charset="0"/>
                        </a:rPr>
                        <a:t>-Stop </a:t>
                      </a:r>
                      <a:r>
                        <a:rPr lang="pt-BR" sz="1800" b="0" i="0" u="none" strike="noStrike" dirty="0" err="1">
                          <a:solidFill>
                            <a:srgbClr val="000000"/>
                          </a:solidFill>
                          <a:effectLst/>
                          <a:latin typeface="Calibri" panose="020F0502020204030204" pitchFamily="34" charset="0"/>
                        </a:rPr>
                        <a:t>Counter</a:t>
                      </a:r>
                      <a:endParaRPr lang="pt-BR" sz="18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pt-BR" sz="1800" b="1" i="0" u="none" strike="noStrike" dirty="0">
                          <a:solidFill>
                            <a:srgbClr val="000000"/>
                          </a:solidFill>
                          <a:effectLst/>
                          <a:latin typeface="Calibri" panose="020F0502020204030204" pitchFamily="34" charset="0"/>
                        </a:rPr>
                        <a:t>1 dia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r>
              <a:tr h="295366">
                <a:tc>
                  <a:txBody>
                    <a:bodyPr/>
                    <a:lstStyle/>
                    <a:p>
                      <a:pPr algn="l" fontAlgn="ctr"/>
                      <a:r>
                        <a:rPr lang="pt-BR" sz="1800" b="0" i="0" u="none" strike="noStrike" dirty="0">
                          <a:solidFill>
                            <a:srgbClr val="000000"/>
                          </a:solidFill>
                          <a:effectLst/>
                          <a:latin typeface="Calibri" panose="020F0502020204030204" pitchFamily="34" charset="0"/>
                        </a:rPr>
                        <a:t>Receba a inspeção final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pt-BR" sz="1800" b="1" i="0" u="none" strike="noStrike" dirty="0">
                          <a:solidFill>
                            <a:srgbClr val="000000"/>
                          </a:solidFill>
                          <a:effectLst/>
                          <a:latin typeface="Calibri" panose="020F0502020204030204" pitchFamily="34" charset="0"/>
                        </a:rPr>
                        <a:t>1 dia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r>
              <a:tr h="581781">
                <a:tc>
                  <a:txBody>
                    <a:bodyPr/>
                    <a:lstStyle/>
                    <a:p>
                      <a:pPr algn="l" fontAlgn="ctr"/>
                      <a:r>
                        <a:rPr lang="pt-BR" sz="1800" b="0" i="0" u="none" strike="noStrike" dirty="0">
                          <a:solidFill>
                            <a:srgbClr val="000000"/>
                          </a:solidFill>
                          <a:effectLst/>
                          <a:latin typeface="Calibri" panose="020F0502020204030204" pitchFamily="34" charset="0"/>
                        </a:rPr>
                        <a:t>Obtenha permissão de ocupação, aprovações pós-construção e inscrições no </a:t>
                      </a:r>
                      <a:r>
                        <a:rPr lang="pt-BR" sz="1800" b="0" i="0" u="none" strike="noStrike" dirty="0" err="1">
                          <a:solidFill>
                            <a:srgbClr val="000000"/>
                          </a:solidFill>
                          <a:effectLst/>
                          <a:latin typeface="Calibri" panose="020F0502020204030204" pitchFamily="34" charset="0"/>
                        </a:rPr>
                        <a:t>One</a:t>
                      </a:r>
                      <a:r>
                        <a:rPr lang="pt-BR" sz="1800" b="0" i="0" u="none" strike="noStrike" dirty="0">
                          <a:solidFill>
                            <a:srgbClr val="000000"/>
                          </a:solidFill>
                          <a:effectLst/>
                          <a:latin typeface="Calibri" panose="020F0502020204030204" pitchFamily="34" charset="0"/>
                        </a:rPr>
                        <a:t>-Stop </a:t>
                      </a:r>
                      <a:r>
                        <a:rPr lang="pt-BR" sz="1800" b="0" i="0" u="none" strike="noStrike" dirty="0" err="1">
                          <a:solidFill>
                            <a:srgbClr val="000000"/>
                          </a:solidFill>
                          <a:effectLst/>
                          <a:latin typeface="Calibri" panose="020F0502020204030204" pitchFamily="34" charset="0"/>
                        </a:rPr>
                        <a:t>Counter</a:t>
                      </a:r>
                      <a:endParaRPr lang="pt-BR" sz="18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pt-BR" sz="1800" b="1" i="0" u="none" strike="noStrike" dirty="0">
                          <a:solidFill>
                            <a:srgbClr val="000000"/>
                          </a:solidFill>
                          <a:effectLst/>
                          <a:latin typeface="Calibri" panose="020F0502020204030204" pitchFamily="34" charset="0"/>
                        </a:rPr>
                        <a:t>33 dias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r>
              <a:tr h="295366">
                <a:tc>
                  <a:txBody>
                    <a:bodyPr/>
                    <a:lstStyle/>
                    <a:p>
                      <a:pPr algn="l" fontAlgn="ctr"/>
                      <a:r>
                        <a:rPr lang="pt-BR" sz="1800" b="0" i="0" u="none" strike="noStrike" dirty="0">
                          <a:solidFill>
                            <a:srgbClr val="000000"/>
                          </a:solidFill>
                          <a:effectLst/>
                          <a:latin typeface="Calibri" panose="020F0502020204030204" pitchFamily="34" charset="0"/>
                        </a:rPr>
                        <a:t>Solicite o abastecimento de água de uma empresa local de água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pt-BR" sz="1800" b="1" i="0" u="none" strike="noStrike" dirty="0">
                          <a:solidFill>
                            <a:srgbClr val="000000"/>
                          </a:solidFill>
                          <a:effectLst/>
                          <a:latin typeface="Calibri" panose="020F0502020204030204" pitchFamily="34" charset="0"/>
                        </a:rPr>
                        <a:t>1 dia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r>
              <a:tr h="295366">
                <a:tc>
                  <a:txBody>
                    <a:bodyPr/>
                    <a:lstStyle/>
                    <a:p>
                      <a:pPr algn="l" fontAlgn="ctr"/>
                      <a:r>
                        <a:rPr lang="pt-BR" sz="1800" b="0" i="0" u="none" strike="noStrike" dirty="0">
                          <a:solidFill>
                            <a:srgbClr val="000000"/>
                          </a:solidFill>
                          <a:effectLst/>
                          <a:latin typeface="Calibri" panose="020F0502020204030204" pitchFamily="34" charset="0"/>
                        </a:rPr>
                        <a:t>Receba inspeção da companhia de água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pt-BR" sz="1800" b="1" i="0" u="none" strike="noStrike" dirty="0">
                          <a:solidFill>
                            <a:srgbClr val="000000"/>
                          </a:solidFill>
                          <a:effectLst/>
                          <a:latin typeface="Calibri" panose="020F0502020204030204" pitchFamily="34" charset="0"/>
                        </a:rPr>
                        <a:t>1 dia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r>
              <a:tr h="295366">
                <a:tc>
                  <a:txBody>
                    <a:bodyPr/>
                    <a:lstStyle/>
                    <a:p>
                      <a:pPr algn="l" fontAlgn="ctr"/>
                      <a:r>
                        <a:rPr lang="pt-BR" sz="1800" b="0" i="0" u="none" strike="noStrike" dirty="0">
                          <a:solidFill>
                            <a:srgbClr val="000000"/>
                          </a:solidFill>
                          <a:effectLst/>
                          <a:latin typeface="Calibri" panose="020F0502020204030204" pitchFamily="34" charset="0"/>
                        </a:rPr>
                        <a:t>Obter conexão com a água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pt-BR" sz="1800" b="1" i="0" u="none" strike="noStrike" dirty="0">
                          <a:solidFill>
                            <a:srgbClr val="000000"/>
                          </a:solidFill>
                          <a:effectLst/>
                          <a:latin typeface="Calibri" panose="020F0502020204030204" pitchFamily="34" charset="0"/>
                        </a:rPr>
                        <a:t>19 dias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r>
            </a:tbl>
          </a:graphicData>
        </a:graphic>
      </p:graphicFrame>
    </p:spTree>
    <p:extLst>
      <p:ext uri="{BB962C8B-B14F-4D97-AF65-F5344CB8AC3E}">
        <p14:creationId xmlns:p14="http://schemas.microsoft.com/office/powerpoint/2010/main" val="9978525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ângulo de cantos arredondados 6"/>
          <p:cNvSpPr/>
          <p:nvPr/>
        </p:nvSpPr>
        <p:spPr>
          <a:xfrm>
            <a:off x="207160" y="260570"/>
            <a:ext cx="11771480" cy="51196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b="1" dirty="0"/>
              <a:t>OBTENÇÃO DE ALVARÁS – INDICADORES DE QUALIDADE NÃO ATENDIDOS</a:t>
            </a:r>
            <a:endParaRPr lang="pt-BR" sz="2800" dirty="0"/>
          </a:p>
        </p:txBody>
      </p:sp>
      <p:graphicFrame>
        <p:nvGraphicFramePr>
          <p:cNvPr id="2" name="Tabela 1"/>
          <p:cNvGraphicFramePr>
            <a:graphicFrameLocks noGrp="1"/>
          </p:cNvGraphicFramePr>
          <p:nvPr>
            <p:extLst>
              <p:ext uri="{D42A27DB-BD31-4B8C-83A1-F6EECF244321}">
                <p14:modId xmlns:p14="http://schemas.microsoft.com/office/powerpoint/2010/main" val="3981996312"/>
              </p:ext>
            </p:extLst>
          </p:nvPr>
        </p:nvGraphicFramePr>
        <p:xfrm>
          <a:off x="207160" y="909875"/>
          <a:ext cx="11771481" cy="5621407"/>
        </p:xfrm>
        <a:graphic>
          <a:graphicData uri="http://schemas.openxmlformats.org/drawingml/2006/table">
            <a:tbl>
              <a:tblPr/>
              <a:tblGrid>
                <a:gridCol w="6712998">
                  <a:extLst>
                    <a:ext uri="{9D8B030D-6E8A-4147-A177-3AD203B41FA5}">
                      <a16:colId xmlns="" xmlns:a16="http://schemas.microsoft.com/office/drawing/2014/main" val="20000"/>
                    </a:ext>
                  </a:extLst>
                </a:gridCol>
                <a:gridCol w="3105609">
                  <a:extLst>
                    <a:ext uri="{9D8B030D-6E8A-4147-A177-3AD203B41FA5}">
                      <a16:colId xmlns="" xmlns:a16="http://schemas.microsoft.com/office/drawing/2014/main" val="20001"/>
                    </a:ext>
                  </a:extLst>
                </a:gridCol>
                <a:gridCol w="650958">
                  <a:extLst>
                    <a:ext uri="{9D8B030D-6E8A-4147-A177-3AD203B41FA5}">
                      <a16:colId xmlns="" xmlns:a16="http://schemas.microsoft.com/office/drawing/2014/main" val="20002"/>
                    </a:ext>
                  </a:extLst>
                </a:gridCol>
                <a:gridCol w="650958">
                  <a:extLst>
                    <a:ext uri="{9D8B030D-6E8A-4147-A177-3AD203B41FA5}">
                      <a16:colId xmlns="" xmlns:a16="http://schemas.microsoft.com/office/drawing/2014/main" val="20003"/>
                    </a:ext>
                  </a:extLst>
                </a:gridCol>
                <a:gridCol w="650958">
                  <a:extLst>
                    <a:ext uri="{9D8B030D-6E8A-4147-A177-3AD203B41FA5}">
                      <a16:colId xmlns="" xmlns:a16="http://schemas.microsoft.com/office/drawing/2014/main" val="20004"/>
                    </a:ext>
                  </a:extLst>
                </a:gridCol>
              </a:tblGrid>
              <a:tr h="681579">
                <a:tc>
                  <a:txBody>
                    <a:bodyPr/>
                    <a:lstStyle/>
                    <a:p>
                      <a:pPr algn="ctr" fontAlgn="ctr"/>
                      <a:r>
                        <a:rPr lang="pt-BR" sz="1800" b="1" i="0" u="none" strike="noStrike" dirty="0">
                          <a:solidFill>
                            <a:srgbClr val="000000"/>
                          </a:solidFill>
                          <a:effectLst/>
                          <a:latin typeface="Calibri" panose="020F0502020204030204" pitchFamily="34" charset="0"/>
                        </a:rPr>
                        <a:t>INDICADOR</a:t>
                      </a:r>
                    </a:p>
                  </a:txBody>
                  <a:tcPr marL="9086" marR="9086" marT="908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rowSpan="2">
                  <a:txBody>
                    <a:bodyPr/>
                    <a:lstStyle/>
                    <a:p>
                      <a:pPr algn="ctr" fontAlgn="ctr"/>
                      <a:r>
                        <a:rPr lang="pt-BR" sz="1800" b="1" i="0" u="none" strike="noStrike" dirty="0">
                          <a:solidFill>
                            <a:srgbClr val="000000"/>
                          </a:solidFill>
                          <a:effectLst/>
                          <a:latin typeface="Calibri" panose="020F0502020204030204" pitchFamily="34" charset="0"/>
                        </a:rPr>
                        <a:t>RESPOSTA</a:t>
                      </a:r>
                    </a:p>
                  </a:txBody>
                  <a:tcPr marL="9086" marR="9086" marT="90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800" b="1" i="0" u="none" strike="noStrike" dirty="0">
                          <a:solidFill>
                            <a:srgbClr val="000000"/>
                          </a:solidFill>
                          <a:effectLst/>
                          <a:latin typeface="Calibri" panose="020F0502020204030204" pitchFamily="34" charset="0"/>
                        </a:rPr>
                        <a:t>BR</a:t>
                      </a:r>
                    </a:p>
                  </a:txBody>
                  <a:tcPr marL="9086" marR="9086" marT="90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800" b="1" i="0" u="none" strike="noStrike" dirty="0">
                          <a:solidFill>
                            <a:srgbClr val="000000"/>
                          </a:solidFill>
                          <a:effectLst/>
                          <a:latin typeface="Calibri" panose="020F0502020204030204" pitchFamily="34" charset="0"/>
                        </a:rPr>
                        <a:t>Nota Max</a:t>
                      </a:r>
                    </a:p>
                  </a:txBody>
                  <a:tcPr marL="9086" marR="9086" marT="90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800" b="1" i="0" u="none" strike="noStrike" dirty="0" smtClean="0">
                          <a:solidFill>
                            <a:srgbClr val="000000"/>
                          </a:solidFill>
                          <a:effectLst/>
                          <a:latin typeface="Calibri" panose="020F0502020204030204" pitchFamily="34" charset="0"/>
                        </a:rPr>
                        <a:t>Perda</a:t>
                      </a:r>
                      <a:endParaRPr lang="pt-BR" sz="1800" b="1" i="0" u="none" strike="noStrike" dirty="0">
                        <a:solidFill>
                          <a:srgbClr val="000000"/>
                        </a:solidFill>
                        <a:effectLst/>
                        <a:latin typeface="Calibri" panose="020F0502020204030204" pitchFamily="34" charset="0"/>
                      </a:endParaRPr>
                    </a:p>
                  </a:txBody>
                  <a:tcPr marL="9086" marR="9086" marT="908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 xmlns:a16="http://schemas.microsoft.com/office/drawing/2014/main" val="10000"/>
                  </a:ext>
                </a:extLst>
              </a:tr>
              <a:tr h="389473">
                <a:tc>
                  <a:txBody>
                    <a:bodyPr/>
                    <a:lstStyle/>
                    <a:p>
                      <a:pPr algn="l" fontAlgn="ctr"/>
                      <a:r>
                        <a:rPr lang="pt-BR" sz="1800" b="1" i="0" u="none" strike="noStrike" dirty="0">
                          <a:solidFill>
                            <a:srgbClr val="000000"/>
                          </a:solidFill>
                          <a:effectLst/>
                          <a:latin typeface="Calibri" panose="020F0502020204030204" pitchFamily="34" charset="0"/>
                        </a:rPr>
                        <a:t>Índice de Controle de Qualidade da Construção (0-15)</a:t>
                      </a:r>
                    </a:p>
                  </a:txBody>
                  <a:tcPr marL="9086" marR="9086" marT="908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vMerge="1">
                  <a:txBody>
                    <a:bodyPr/>
                    <a:lstStyle/>
                    <a:p>
                      <a:endParaRPr lang="pt-BR"/>
                    </a:p>
                  </a:txBody>
                  <a:tcPr/>
                </a:tc>
                <a:tc>
                  <a:txBody>
                    <a:bodyPr/>
                    <a:lstStyle/>
                    <a:p>
                      <a:pPr algn="ctr" fontAlgn="ctr"/>
                      <a:r>
                        <a:rPr lang="pt-BR" sz="1800" b="1" i="0" u="none" strike="noStrike" dirty="0">
                          <a:solidFill>
                            <a:srgbClr val="000000"/>
                          </a:solidFill>
                          <a:effectLst/>
                          <a:latin typeface="Calibri" panose="020F0502020204030204" pitchFamily="34" charset="0"/>
                        </a:rPr>
                        <a:t>9</a:t>
                      </a:r>
                    </a:p>
                  </a:txBody>
                  <a:tcPr marL="9086" marR="9086" marT="90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800" b="1" i="0" u="none" strike="noStrike" dirty="0">
                          <a:solidFill>
                            <a:srgbClr val="000000"/>
                          </a:solidFill>
                          <a:effectLst/>
                          <a:latin typeface="Calibri" panose="020F0502020204030204" pitchFamily="34" charset="0"/>
                        </a:rPr>
                        <a:t>15</a:t>
                      </a:r>
                    </a:p>
                  </a:txBody>
                  <a:tcPr marL="9086" marR="9086" marT="90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800" b="1" i="0" u="none" strike="noStrike" dirty="0">
                          <a:solidFill>
                            <a:srgbClr val="000000"/>
                          </a:solidFill>
                          <a:effectLst/>
                          <a:latin typeface="Calibri" panose="020F0502020204030204" pitchFamily="34" charset="0"/>
                        </a:rPr>
                        <a:t>6</a:t>
                      </a:r>
                    </a:p>
                  </a:txBody>
                  <a:tcPr marL="9086" marR="9086" marT="908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 xmlns:a16="http://schemas.microsoft.com/office/drawing/2014/main" val="10001"/>
                  </a:ext>
                </a:extLst>
              </a:tr>
              <a:tr h="352961">
                <a:tc>
                  <a:txBody>
                    <a:bodyPr/>
                    <a:lstStyle/>
                    <a:p>
                      <a:pPr algn="l" fontAlgn="ctr"/>
                      <a:r>
                        <a:rPr lang="pt-BR" sz="1400" b="1" i="0" u="none" strike="noStrike" dirty="0">
                          <a:solidFill>
                            <a:srgbClr val="000000"/>
                          </a:solidFill>
                          <a:effectLst/>
                          <a:latin typeface="Calibri" panose="020F0502020204030204" pitchFamily="34" charset="0"/>
                        </a:rPr>
                        <a:t>Índice de Controle de Qualidade DURANTE a construção (0-3)</a:t>
                      </a:r>
                    </a:p>
                  </a:txBody>
                  <a:tcPr marL="9086" marR="9086" marT="908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400" b="1" i="0" u="none" strike="noStrike" dirty="0">
                          <a:solidFill>
                            <a:srgbClr val="000000"/>
                          </a:solidFill>
                          <a:effectLst/>
                          <a:latin typeface="Calibri" panose="020F0502020204030204" pitchFamily="34" charset="0"/>
                        </a:rPr>
                        <a:t>RESPOSTA</a:t>
                      </a:r>
                    </a:p>
                  </a:txBody>
                  <a:tcPr marL="9086" marR="9086" marT="90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400" b="1" i="0" u="none" strike="noStrike" dirty="0">
                          <a:solidFill>
                            <a:srgbClr val="000000"/>
                          </a:solidFill>
                          <a:effectLst/>
                          <a:latin typeface="Calibri" panose="020F0502020204030204" pitchFamily="34" charset="0"/>
                        </a:rPr>
                        <a:t>0</a:t>
                      </a:r>
                    </a:p>
                  </a:txBody>
                  <a:tcPr marL="9086" marR="9086" marT="90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400" b="1" i="0" u="none" strike="noStrike" dirty="0">
                          <a:solidFill>
                            <a:srgbClr val="000000"/>
                          </a:solidFill>
                          <a:effectLst/>
                          <a:latin typeface="Calibri" panose="020F0502020204030204" pitchFamily="34" charset="0"/>
                        </a:rPr>
                        <a:t>3</a:t>
                      </a:r>
                    </a:p>
                  </a:txBody>
                  <a:tcPr marL="9086" marR="9086" marT="90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400" b="1" i="0" u="none" strike="noStrike" dirty="0">
                          <a:solidFill>
                            <a:srgbClr val="000000"/>
                          </a:solidFill>
                          <a:effectLst/>
                          <a:latin typeface="Calibri" panose="020F0502020204030204" pitchFamily="34" charset="0"/>
                        </a:rPr>
                        <a:t>3</a:t>
                      </a:r>
                    </a:p>
                  </a:txBody>
                  <a:tcPr marL="9086" marR="9086" marT="908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 xmlns:a16="http://schemas.microsoft.com/office/drawing/2014/main" val="10002"/>
                  </a:ext>
                </a:extLst>
              </a:tr>
              <a:tr h="486841">
                <a:tc>
                  <a:txBody>
                    <a:bodyPr/>
                    <a:lstStyle/>
                    <a:p>
                      <a:pPr algn="l" fontAlgn="ctr"/>
                      <a:r>
                        <a:rPr lang="pt-BR" sz="1400" b="0" i="0" u="none" strike="noStrike" dirty="0">
                          <a:solidFill>
                            <a:srgbClr val="000000"/>
                          </a:solidFill>
                          <a:effectLst/>
                          <a:latin typeface="Calibri" panose="020F0502020204030204" pitchFamily="34" charset="0"/>
                        </a:rPr>
                        <a:t>Que tipos de inspeções (se houver) são exigidas por lei para serem realizadas durante a construção? </a:t>
                      </a:r>
                    </a:p>
                  </a:txBody>
                  <a:tcPr marL="9086" marR="9086" marT="908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pt-BR" sz="1400" b="0" i="0" u="none" strike="noStrike" dirty="0">
                          <a:solidFill>
                            <a:srgbClr val="000000"/>
                          </a:solidFill>
                          <a:effectLst/>
                          <a:latin typeface="Calibri" panose="020F0502020204030204" pitchFamily="34" charset="0"/>
                        </a:rPr>
                        <a:t>Inspeções não programadas</a:t>
                      </a:r>
                    </a:p>
                  </a:txBody>
                  <a:tcPr marL="9086" marR="9086" marT="90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400" b="0" i="0" u="none" strike="noStrike" dirty="0">
                          <a:solidFill>
                            <a:srgbClr val="000000"/>
                          </a:solidFill>
                          <a:effectLst/>
                          <a:latin typeface="Calibri" panose="020F0502020204030204" pitchFamily="34" charset="0"/>
                        </a:rPr>
                        <a:t>0</a:t>
                      </a:r>
                    </a:p>
                  </a:txBody>
                  <a:tcPr marL="9086" marR="9086" marT="90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400" b="0" i="0" u="none" strike="noStrike" dirty="0">
                          <a:solidFill>
                            <a:srgbClr val="000000"/>
                          </a:solidFill>
                          <a:effectLst/>
                          <a:latin typeface="Calibri" panose="020F0502020204030204" pitchFamily="34" charset="0"/>
                        </a:rPr>
                        <a:t>2</a:t>
                      </a:r>
                    </a:p>
                  </a:txBody>
                  <a:tcPr marL="9086" marR="9086" marT="90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400" b="0" i="0" u="none" strike="noStrike" dirty="0">
                          <a:solidFill>
                            <a:srgbClr val="000000"/>
                          </a:solidFill>
                          <a:effectLst/>
                          <a:latin typeface="Calibri" panose="020F0502020204030204" pitchFamily="34" charset="0"/>
                        </a:rPr>
                        <a:t>2</a:t>
                      </a:r>
                    </a:p>
                  </a:txBody>
                  <a:tcPr marL="9086" marR="9086" marT="908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10003"/>
                  </a:ext>
                </a:extLst>
              </a:tr>
              <a:tr h="499012">
                <a:tc>
                  <a:txBody>
                    <a:bodyPr/>
                    <a:lstStyle/>
                    <a:p>
                      <a:pPr algn="l" fontAlgn="ctr"/>
                      <a:r>
                        <a:rPr lang="pt-BR" sz="1400" b="0" i="0" u="none" strike="noStrike" dirty="0">
                          <a:solidFill>
                            <a:srgbClr val="000000"/>
                          </a:solidFill>
                          <a:effectLst/>
                          <a:latin typeface="Calibri" panose="020F0502020204030204" pitchFamily="34" charset="0"/>
                        </a:rPr>
                        <a:t>As inspeções legalmente </a:t>
                      </a:r>
                      <a:r>
                        <a:rPr lang="pt-BR" sz="1400" b="0" i="0" u="none" strike="noStrike" dirty="0" smtClean="0">
                          <a:solidFill>
                            <a:srgbClr val="000000"/>
                          </a:solidFill>
                          <a:effectLst/>
                          <a:latin typeface="Calibri" panose="020F0502020204030204" pitchFamily="34" charset="0"/>
                        </a:rPr>
                        <a:t>mandatórias </a:t>
                      </a:r>
                      <a:r>
                        <a:rPr lang="pt-BR" sz="1400" b="0" i="0" u="none" strike="noStrike" dirty="0">
                          <a:solidFill>
                            <a:srgbClr val="000000"/>
                          </a:solidFill>
                          <a:effectLst/>
                          <a:latin typeface="Calibri" panose="020F0502020204030204" pitchFamily="34" charset="0"/>
                        </a:rPr>
                        <a:t>ocorrem na prática durante a construção? </a:t>
                      </a:r>
                    </a:p>
                  </a:txBody>
                  <a:tcPr marL="9086" marR="9086" marT="908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pt-BR" sz="1400" b="0" i="0" u="none" strike="noStrike" dirty="0">
                          <a:solidFill>
                            <a:srgbClr val="000000"/>
                          </a:solidFill>
                          <a:effectLst/>
                          <a:latin typeface="Calibri" panose="020F0502020204030204" pitchFamily="34" charset="0"/>
                        </a:rPr>
                        <a:t>As inspeções obrigatórias nem sempre são realizadas na prática durante a construção</a:t>
                      </a:r>
                    </a:p>
                  </a:txBody>
                  <a:tcPr marL="9086" marR="9086" marT="90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400" b="0" i="0" u="none" strike="noStrike" dirty="0">
                          <a:solidFill>
                            <a:srgbClr val="000000"/>
                          </a:solidFill>
                          <a:effectLst/>
                          <a:latin typeface="Calibri" panose="020F0502020204030204" pitchFamily="34" charset="0"/>
                        </a:rPr>
                        <a:t>0</a:t>
                      </a:r>
                    </a:p>
                  </a:txBody>
                  <a:tcPr marL="9086" marR="9086" marT="90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400" b="0" i="0" u="none" strike="noStrike" dirty="0">
                          <a:solidFill>
                            <a:srgbClr val="000000"/>
                          </a:solidFill>
                          <a:effectLst/>
                          <a:latin typeface="Calibri" panose="020F0502020204030204" pitchFamily="34" charset="0"/>
                        </a:rPr>
                        <a:t>1</a:t>
                      </a:r>
                    </a:p>
                  </a:txBody>
                  <a:tcPr marL="9086" marR="9086" marT="90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400" b="0" i="0" u="none" strike="noStrike" dirty="0">
                          <a:solidFill>
                            <a:srgbClr val="000000"/>
                          </a:solidFill>
                          <a:effectLst/>
                          <a:latin typeface="Calibri" panose="020F0502020204030204" pitchFamily="34" charset="0"/>
                        </a:rPr>
                        <a:t>1</a:t>
                      </a:r>
                    </a:p>
                  </a:txBody>
                  <a:tcPr marL="9086" marR="9086" marT="908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10004"/>
                  </a:ext>
                </a:extLst>
              </a:tr>
              <a:tr h="316448">
                <a:tc>
                  <a:txBody>
                    <a:bodyPr/>
                    <a:lstStyle/>
                    <a:p>
                      <a:pPr algn="l" fontAlgn="ctr"/>
                      <a:r>
                        <a:rPr lang="pt-BR" sz="1400" b="1" i="0" u="none" strike="noStrike" dirty="0">
                          <a:solidFill>
                            <a:srgbClr val="000000"/>
                          </a:solidFill>
                          <a:effectLst/>
                          <a:latin typeface="Calibri" panose="020F0502020204030204" pitchFamily="34" charset="0"/>
                        </a:rPr>
                        <a:t>Índice de regimes de responsabilidade e seguros (0-2)</a:t>
                      </a:r>
                    </a:p>
                  </a:txBody>
                  <a:tcPr marL="9086" marR="9086" marT="908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400" b="1" i="0" u="none" strike="noStrike" dirty="0">
                          <a:solidFill>
                            <a:srgbClr val="000000"/>
                          </a:solidFill>
                          <a:effectLst/>
                          <a:latin typeface="Calibri" panose="020F0502020204030204" pitchFamily="34" charset="0"/>
                        </a:rPr>
                        <a:t>RESPOSTA</a:t>
                      </a:r>
                    </a:p>
                  </a:txBody>
                  <a:tcPr marL="9086" marR="9086" marT="90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400" b="1" i="0" u="none" strike="noStrike" dirty="0">
                          <a:solidFill>
                            <a:srgbClr val="000000"/>
                          </a:solidFill>
                          <a:effectLst/>
                          <a:latin typeface="Calibri" panose="020F0502020204030204" pitchFamily="34" charset="0"/>
                        </a:rPr>
                        <a:t>1</a:t>
                      </a:r>
                    </a:p>
                  </a:txBody>
                  <a:tcPr marL="9086" marR="9086" marT="90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400" b="1" i="0" u="none" strike="noStrike" dirty="0">
                          <a:solidFill>
                            <a:srgbClr val="000000"/>
                          </a:solidFill>
                          <a:effectLst/>
                          <a:latin typeface="Calibri" panose="020F0502020204030204" pitchFamily="34" charset="0"/>
                        </a:rPr>
                        <a:t>2</a:t>
                      </a:r>
                    </a:p>
                  </a:txBody>
                  <a:tcPr marL="9086" marR="9086" marT="90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400" b="1" i="0" u="none" strike="noStrike" dirty="0">
                          <a:solidFill>
                            <a:srgbClr val="000000"/>
                          </a:solidFill>
                          <a:effectLst/>
                          <a:latin typeface="Calibri" panose="020F0502020204030204" pitchFamily="34" charset="0"/>
                        </a:rPr>
                        <a:t>1</a:t>
                      </a:r>
                    </a:p>
                  </a:txBody>
                  <a:tcPr marL="9086" marR="9086" marT="908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 xmlns:a16="http://schemas.microsoft.com/office/drawing/2014/main" val="10005"/>
                  </a:ext>
                </a:extLst>
              </a:tr>
              <a:tr h="742435">
                <a:tc>
                  <a:txBody>
                    <a:bodyPr/>
                    <a:lstStyle/>
                    <a:p>
                      <a:pPr algn="l" fontAlgn="ctr"/>
                      <a:r>
                        <a:rPr lang="pt-BR" sz="1400" b="0" i="0" u="none" strike="noStrike" dirty="0">
                          <a:solidFill>
                            <a:srgbClr val="000000"/>
                          </a:solidFill>
                          <a:effectLst/>
                          <a:latin typeface="Calibri" panose="020F0502020204030204" pitchFamily="34" charset="0"/>
                        </a:rPr>
                        <a:t>Quais as partes (se houver) são exigidas por lei para </a:t>
                      </a:r>
                      <a:r>
                        <a:rPr lang="pt-BR" sz="1400" b="0" i="0" u="none" strike="noStrike" dirty="0" smtClean="0">
                          <a:solidFill>
                            <a:srgbClr val="000000"/>
                          </a:solidFill>
                          <a:effectLst/>
                          <a:latin typeface="Calibri" panose="020F0502020204030204" pitchFamily="34" charset="0"/>
                        </a:rPr>
                        <a:t>se </a:t>
                      </a:r>
                      <a:r>
                        <a:rPr lang="pt-BR" sz="1400" b="0" i="0" u="none" strike="noStrike" dirty="0">
                          <a:solidFill>
                            <a:srgbClr val="000000"/>
                          </a:solidFill>
                          <a:effectLst/>
                          <a:latin typeface="Calibri" panose="020F0502020204030204" pitchFamily="34" charset="0"/>
                        </a:rPr>
                        <a:t>ter uma apólice de seguro para </a:t>
                      </a:r>
                      <a:r>
                        <a:rPr lang="pt-BR" sz="1400" b="0" i="0" u="none" strike="noStrike" dirty="0" smtClean="0">
                          <a:solidFill>
                            <a:srgbClr val="000000"/>
                          </a:solidFill>
                          <a:effectLst/>
                          <a:latin typeface="Calibri" panose="020F0502020204030204" pitchFamily="34" charset="0"/>
                        </a:rPr>
                        <a:t>cobertura</a:t>
                      </a:r>
                      <a:r>
                        <a:rPr lang="pt-BR" sz="1400" b="0" i="0" u="none" strike="noStrike" baseline="0" dirty="0" smtClean="0">
                          <a:solidFill>
                            <a:srgbClr val="000000"/>
                          </a:solidFill>
                          <a:effectLst/>
                          <a:latin typeface="Calibri" panose="020F0502020204030204" pitchFamily="34" charset="0"/>
                        </a:rPr>
                        <a:t> de </a:t>
                      </a:r>
                      <a:r>
                        <a:rPr lang="pt-BR" sz="1400" b="0" i="0" u="none" strike="noStrike" dirty="0" smtClean="0">
                          <a:solidFill>
                            <a:srgbClr val="000000"/>
                          </a:solidFill>
                          <a:effectLst/>
                          <a:latin typeface="Calibri" panose="020F0502020204030204" pitchFamily="34" charset="0"/>
                        </a:rPr>
                        <a:t>eventuais </a:t>
                      </a:r>
                      <a:r>
                        <a:rPr lang="pt-BR" sz="1400" b="0" i="0" u="none" strike="noStrike" dirty="0">
                          <a:solidFill>
                            <a:srgbClr val="000000"/>
                          </a:solidFill>
                          <a:effectLst/>
                          <a:latin typeface="Calibri" panose="020F0502020204030204" pitchFamily="34" charset="0"/>
                        </a:rPr>
                        <a:t>falhas estruturais ou problemas em um edifício já em</a:t>
                      </a:r>
                      <a:r>
                        <a:rPr lang="pt-BR" sz="1400" b="0" i="0" u="none" strike="noStrike" baseline="0" dirty="0">
                          <a:solidFill>
                            <a:srgbClr val="000000"/>
                          </a:solidFill>
                          <a:effectLst/>
                          <a:latin typeface="Calibri" panose="020F0502020204030204" pitchFamily="34" charset="0"/>
                        </a:rPr>
                        <a:t> </a:t>
                      </a:r>
                    </a:p>
                    <a:p>
                      <a:pPr algn="l" fontAlgn="ctr"/>
                      <a:r>
                        <a:rPr lang="pt-BR" sz="1400" b="0" i="0" u="none" strike="noStrike" dirty="0">
                          <a:solidFill>
                            <a:srgbClr val="000000"/>
                          </a:solidFill>
                          <a:effectLst/>
                          <a:latin typeface="Calibri" panose="020F0502020204030204" pitchFamily="34" charset="0"/>
                        </a:rPr>
                        <a:t>uso (Responsabilidade por defeito latente ou responsabilidade decenal)? </a:t>
                      </a:r>
                    </a:p>
                  </a:txBody>
                  <a:tcPr marL="9086" marR="9086" marT="908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pt-BR" sz="1400" b="0" i="0" u="none" strike="noStrike" dirty="0">
                          <a:solidFill>
                            <a:srgbClr val="000000"/>
                          </a:solidFill>
                          <a:effectLst/>
                          <a:latin typeface="Calibri" panose="020F0502020204030204" pitchFamily="34" charset="0"/>
                        </a:rPr>
                        <a:t>Nenhuma parte é obrigada por lei a obter seguro</a:t>
                      </a:r>
                    </a:p>
                  </a:txBody>
                  <a:tcPr marL="9086" marR="9086" marT="90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400" b="0" i="0" u="none" strike="noStrike" dirty="0">
                          <a:solidFill>
                            <a:srgbClr val="000000"/>
                          </a:solidFill>
                          <a:effectLst/>
                          <a:latin typeface="Calibri" panose="020F0502020204030204" pitchFamily="34" charset="0"/>
                        </a:rPr>
                        <a:t>0</a:t>
                      </a:r>
                    </a:p>
                  </a:txBody>
                  <a:tcPr marL="9086" marR="9086" marT="90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400" b="0" i="0" u="none" strike="noStrike" dirty="0">
                          <a:solidFill>
                            <a:srgbClr val="000000"/>
                          </a:solidFill>
                          <a:effectLst/>
                          <a:latin typeface="Calibri" panose="020F0502020204030204" pitchFamily="34" charset="0"/>
                        </a:rPr>
                        <a:t>1</a:t>
                      </a:r>
                    </a:p>
                  </a:txBody>
                  <a:tcPr marL="9086" marR="9086" marT="90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400" b="0" i="0" u="none" strike="noStrike" dirty="0">
                          <a:solidFill>
                            <a:srgbClr val="000000"/>
                          </a:solidFill>
                          <a:effectLst/>
                          <a:latin typeface="Calibri" panose="020F0502020204030204" pitchFamily="34" charset="0"/>
                        </a:rPr>
                        <a:t>1</a:t>
                      </a:r>
                    </a:p>
                  </a:txBody>
                  <a:tcPr marL="9086" marR="9086" marT="908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10006"/>
                  </a:ext>
                </a:extLst>
              </a:tr>
              <a:tr h="316448">
                <a:tc>
                  <a:txBody>
                    <a:bodyPr/>
                    <a:lstStyle/>
                    <a:p>
                      <a:pPr algn="l" fontAlgn="ctr"/>
                      <a:r>
                        <a:rPr lang="pt-BR" sz="1400" b="1" i="0" u="none" strike="noStrike" dirty="0">
                          <a:solidFill>
                            <a:srgbClr val="000000"/>
                          </a:solidFill>
                          <a:effectLst/>
                          <a:latin typeface="Calibri" panose="020F0502020204030204" pitchFamily="34" charset="0"/>
                        </a:rPr>
                        <a:t>Índice de Certificações dos Profissionais (0-4)</a:t>
                      </a:r>
                    </a:p>
                  </a:txBody>
                  <a:tcPr marL="9086" marR="9086" marT="908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400" b="1" i="0" u="none" strike="noStrike" dirty="0">
                          <a:solidFill>
                            <a:srgbClr val="000000"/>
                          </a:solidFill>
                          <a:effectLst/>
                          <a:latin typeface="Calibri" panose="020F0502020204030204" pitchFamily="34" charset="0"/>
                        </a:rPr>
                        <a:t>RESPOSTA</a:t>
                      </a:r>
                    </a:p>
                  </a:txBody>
                  <a:tcPr marL="9086" marR="9086" marT="90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400" b="1" i="0" u="none" strike="noStrike" dirty="0">
                          <a:solidFill>
                            <a:srgbClr val="000000"/>
                          </a:solidFill>
                          <a:effectLst/>
                          <a:latin typeface="Calibri" panose="020F0502020204030204" pitchFamily="34" charset="0"/>
                        </a:rPr>
                        <a:t>2</a:t>
                      </a:r>
                    </a:p>
                  </a:txBody>
                  <a:tcPr marL="9086" marR="9086" marT="90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400" b="1" i="0" u="none" strike="noStrike" dirty="0">
                          <a:solidFill>
                            <a:srgbClr val="000000"/>
                          </a:solidFill>
                          <a:effectLst/>
                          <a:latin typeface="Calibri" panose="020F0502020204030204" pitchFamily="34" charset="0"/>
                        </a:rPr>
                        <a:t>4</a:t>
                      </a:r>
                    </a:p>
                  </a:txBody>
                  <a:tcPr marL="9086" marR="9086" marT="90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400" b="1" i="0" u="none" strike="noStrike" dirty="0">
                          <a:solidFill>
                            <a:srgbClr val="000000"/>
                          </a:solidFill>
                          <a:effectLst/>
                          <a:latin typeface="Calibri" panose="020F0502020204030204" pitchFamily="34" charset="0"/>
                        </a:rPr>
                        <a:t>2</a:t>
                      </a:r>
                    </a:p>
                  </a:txBody>
                  <a:tcPr marL="9086" marR="9086" marT="908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 xmlns:a16="http://schemas.microsoft.com/office/drawing/2014/main" val="10007"/>
                  </a:ext>
                </a:extLst>
              </a:tr>
              <a:tr h="973684">
                <a:tc>
                  <a:txBody>
                    <a:bodyPr/>
                    <a:lstStyle/>
                    <a:p>
                      <a:pPr algn="l" fontAlgn="ctr"/>
                      <a:r>
                        <a:rPr lang="pt-BR" sz="1400" b="0" i="0" u="none" strike="noStrike" dirty="0">
                          <a:solidFill>
                            <a:schemeClr val="tx1"/>
                          </a:solidFill>
                          <a:effectLst/>
                          <a:latin typeface="Calibri" panose="020F0502020204030204" pitchFamily="34" charset="0"/>
                        </a:rPr>
                        <a:t>Quais são os requisitos de qualificação para o profissional </a:t>
                      </a:r>
                      <a:r>
                        <a:rPr lang="pt-BR" sz="1400" b="0" i="0" u="none" strike="noStrike" dirty="0" smtClean="0">
                          <a:solidFill>
                            <a:schemeClr val="tx1"/>
                          </a:solidFill>
                          <a:effectLst/>
                          <a:latin typeface="Calibri" panose="020F0502020204030204" pitchFamily="34" charset="0"/>
                        </a:rPr>
                        <a:t>responsável que </a:t>
                      </a:r>
                      <a:r>
                        <a:rPr lang="pt-BR" sz="1400" b="0" i="0" u="none" strike="noStrike" dirty="0">
                          <a:solidFill>
                            <a:schemeClr val="tx1"/>
                          </a:solidFill>
                          <a:effectLst/>
                          <a:latin typeface="Calibri" panose="020F0502020204030204" pitchFamily="34" charset="0"/>
                        </a:rPr>
                        <a:t>faz a verificação se os planos ou desenhos arquitetônicos estão em conformidade com os regulamentos de construção existentes? </a:t>
                      </a:r>
                    </a:p>
                  </a:txBody>
                  <a:tcPr marL="9086" marR="9086" marT="908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pt-BR" sz="1400" b="0" i="0" u="none" strike="noStrike" dirty="0">
                          <a:solidFill>
                            <a:schemeClr val="tx1"/>
                          </a:solidFill>
                          <a:effectLst/>
                          <a:latin typeface="Calibri" panose="020F0502020204030204" pitchFamily="34" charset="0"/>
                        </a:rPr>
                        <a:t>Diploma universitário em arquitetura ou engenharia; Ser um arquiteto ou engenheiro registrado; Passar</a:t>
                      </a:r>
                      <a:r>
                        <a:rPr lang="pt-BR" sz="1400" b="0" i="0" u="none" strike="noStrike" baseline="0" dirty="0">
                          <a:solidFill>
                            <a:schemeClr val="tx1"/>
                          </a:solidFill>
                          <a:effectLst/>
                          <a:latin typeface="Calibri" panose="020F0502020204030204" pitchFamily="34" charset="0"/>
                        </a:rPr>
                        <a:t> em </a:t>
                      </a:r>
                      <a:r>
                        <a:rPr lang="pt-BR" sz="1400" b="0" i="0" u="none" strike="noStrike" dirty="0">
                          <a:solidFill>
                            <a:schemeClr val="tx1"/>
                          </a:solidFill>
                          <a:effectLst/>
                          <a:latin typeface="Calibri" panose="020F0502020204030204" pitchFamily="34" charset="0"/>
                        </a:rPr>
                        <a:t>exame de certificação</a:t>
                      </a:r>
                      <a:r>
                        <a:rPr lang="pt-BR" sz="1400" b="0" i="0" u="none" strike="noStrike" dirty="0" smtClean="0">
                          <a:solidFill>
                            <a:schemeClr val="tx1"/>
                          </a:solidFill>
                          <a:effectLst/>
                          <a:latin typeface="Calibri" panose="020F0502020204030204" pitchFamily="34" charset="0"/>
                        </a:rPr>
                        <a:t>. </a:t>
                      </a:r>
                      <a:r>
                        <a:rPr lang="pt-BR" sz="1400" b="0" i="0" u="none" strike="noStrike" dirty="0" smtClean="0">
                          <a:solidFill>
                            <a:srgbClr val="FF0000"/>
                          </a:solidFill>
                          <a:effectLst/>
                          <a:latin typeface="Calibri" panose="020F0502020204030204" pitchFamily="34" charset="0"/>
                        </a:rPr>
                        <a:t>(falta experiência)</a:t>
                      </a:r>
                      <a:endParaRPr lang="pt-BR" sz="1400" b="0" i="0" u="none" strike="noStrike" dirty="0">
                        <a:solidFill>
                          <a:srgbClr val="FF0000"/>
                        </a:solidFill>
                        <a:effectLst/>
                        <a:latin typeface="Calibri" panose="020F0502020204030204" pitchFamily="34" charset="0"/>
                      </a:endParaRPr>
                    </a:p>
                  </a:txBody>
                  <a:tcPr marL="9086" marR="9086" marT="90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400" b="0" i="0" u="none" strike="noStrike" dirty="0">
                          <a:solidFill>
                            <a:schemeClr val="tx1"/>
                          </a:solidFill>
                          <a:effectLst/>
                          <a:latin typeface="Calibri" panose="020F0502020204030204" pitchFamily="34" charset="0"/>
                        </a:rPr>
                        <a:t>1</a:t>
                      </a:r>
                    </a:p>
                  </a:txBody>
                  <a:tcPr marL="9086" marR="9086" marT="90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400" b="0" i="0" u="none" strike="noStrike" dirty="0">
                          <a:solidFill>
                            <a:schemeClr val="tx1"/>
                          </a:solidFill>
                          <a:effectLst/>
                          <a:latin typeface="Calibri" panose="020F0502020204030204" pitchFamily="34" charset="0"/>
                        </a:rPr>
                        <a:t>2</a:t>
                      </a:r>
                    </a:p>
                  </a:txBody>
                  <a:tcPr marL="9086" marR="9086" marT="90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400" b="0" i="0" u="none" strike="noStrike" dirty="0">
                          <a:solidFill>
                            <a:schemeClr val="tx1"/>
                          </a:solidFill>
                          <a:effectLst/>
                          <a:latin typeface="Calibri" panose="020F0502020204030204" pitchFamily="34" charset="0"/>
                        </a:rPr>
                        <a:t>1</a:t>
                      </a:r>
                    </a:p>
                  </a:txBody>
                  <a:tcPr marL="9086" marR="9086" marT="908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10008"/>
                  </a:ext>
                </a:extLst>
              </a:tr>
              <a:tr h="742435">
                <a:tc>
                  <a:txBody>
                    <a:bodyPr/>
                    <a:lstStyle/>
                    <a:p>
                      <a:pPr algn="l" fontAlgn="ctr"/>
                      <a:r>
                        <a:rPr lang="pt-BR" sz="1400" b="0" i="0" u="none" strike="noStrike" dirty="0">
                          <a:solidFill>
                            <a:schemeClr val="tx1"/>
                          </a:solidFill>
                          <a:effectLst/>
                          <a:latin typeface="Calibri" panose="020F0502020204030204" pitchFamily="34" charset="0"/>
                        </a:rPr>
                        <a:t>Quais são os requisitos de qualificação para o profissional que supervisiona a construção no</a:t>
                      </a:r>
                      <a:r>
                        <a:rPr lang="pt-BR" sz="1400" b="0" i="0" u="none" strike="noStrike" baseline="0" dirty="0">
                          <a:solidFill>
                            <a:schemeClr val="tx1"/>
                          </a:solidFill>
                          <a:effectLst/>
                          <a:latin typeface="Calibri" panose="020F0502020204030204" pitchFamily="34" charset="0"/>
                        </a:rPr>
                        <a:t> canteiro de obra</a:t>
                      </a:r>
                      <a:r>
                        <a:rPr lang="pt-BR" sz="1400" b="0" i="0" u="none" strike="noStrike" dirty="0" smtClean="0">
                          <a:solidFill>
                            <a:schemeClr val="tx1"/>
                          </a:solidFill>
                          <a:effectLst/>
                          <a:latin typeface="Calibri" panose="020F0502020204030204" pitchFamily="34" charset="0"/>
                        </a:rPr>
                        <a:t>?</a:t>
                      </a:r>
                      <a:endParaRPr lang="pt-BR" sz="1400" b="0" i="0" u="none" strike="noStrike" dirty="0">
                        <a:solidFill>
                          <a:schemeClr val="tx1"/>
                        </a:solidFill>
                        <a:effectLst/>
                        <a:latin typeface="Calibri" panose="020F0502020204030204" pitchFamily="34" charset="0"/>
                      </a:endParaRPr>
                    </a:p>
                  </a:txBody>
                  <a:tcPr marL="9086" marR="9086" marT="908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pt-BR" sz="1400" b="0" i="0" u="none" strike="noStrike" dirty="0">
                          <a:solidFill>
                            <a:schemeClr val="tx1"/>
                          </a:solidFill>
                          <a:effectLst/>
                          <a:latin typeface="Calibri" panose="020F0502020204030204" pitchFamily="34" charset="0"/>
                        </a:rPr>
                        <a:t>Licenciado em Engenharia, Construção ou Gerenciamento de Construção; Ser um arquiteto ou engenheiro registrado</a:t>
                      </a:r>
                      <a:r>
                        <a:rPr lang="pt-BR" sz="1400" b="0" i="0" u="none" strike="noStrike" dirty="0" smtClean="0">
                          <a:solidFill>
                            <a:schemeClr val="tx1"/>
                          </a:solidFill>
                          <a:effectLst/>
                          <a:latin typeface="Calibri" panose="020F0502020204030204" pitchFamily="34" charset="0"/>
                        </a:rPr>
                        <a:t>. </a:t>
                      </a:r>
                      <a:r>
                        <a:rPr lang="pt-BR" sz="1400" b="0" i="0" u="none" strike="noStrike" dirty="0" smtClean="0">
                          <a:solidFill>
                            <a:srgbClr val="FF0000"/>
                          </a:solidFill>
                          <a:effectLst/>
                          <a:latin typeface="Calibri" panose="020F0502020204030204" pitchFamily="34" charset="0"/>
                        </a:rPr>
                        <a:t>(falta experiência)</a:t>
                      </a:r>
                      <a:endParaRPr lang="pt-BR" sz="1400" b="0" i="0" u="none" strike="noStrike" dirty="0">
                        <a:solidFill>
                          <a:schemeClr val="tx1"/>
                        </a:solidFill>
                        <a:effectLst/>
                        <a:latin typeface="Calibri" panose="020F0502020204030204" pitchFamily="34" charset="0"/>
                      </a:endParaRPr>
                    </a:p>
                  </a:txBody>
                  <a:tcPr marL="9086" marR="9086" marT="90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400" b="0" i="0" u="none" strike="noStrike" dirty="0">
                          <a:solidFill>
                            <a:schemeClr val="tx1"/>
                          </a:solidFill>
                          <a:effectLst/>
                          <a:latin typeface="Calibri" panose="020F0502020204030204" pitchFamily="34" charset="0"/>
                        </a:rPr>
                        <a:t>1</a:t>
                      </a:r>
                    </a:p>
                  </a:txBody>
                  <a:tcPr marL="9086" marR="9086" marT="90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400" b="0" i="0" u="none" strike="noStrike" dirty="0">
                          <a:solidFill>
                            <a:schemeClr val="tx1"/>
                          </a:solidFill>
                          <a:effectLst/>
                          <a:latin typeface="Calibri" panose="020F0502020204030204" pitchFamily="34" charset="0"/>
                        </a:rPr>
                        <a:t>2</a:t>
                      </a:r>
                    </a:p>
                  </a:txBody>
                  <a:tcPr marL="9086" marR="9086" marT="90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400" b="0" i="0" u="none" strike="noStrike" dirty="0">
                          <a:solidFill>
                            <a:schemeClr val="tx1"/>
                          </a:solidFill>
                          <a:effectLst/>
                          <a:latin typeface="Calibri" panose="020F0502020204030204" pitchFamily="34" charset="0"/>
                        </a:rPr>
                        <a:t>1</a:t>
                      </a:r>
                    </a:p>
                  </a:txBody>
                  <a:tcPr marL="9086" marR="9086" marT="908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10009"/>
                  </a:ext>
                </a:extLst>
              </a:tr>
            </a:tbl>
          </a:graphicData>
        </a:graphic>
      </p:graphicFrame>
    </p:spTree>
    <p:extLst>
      <p:ext uri="{BB962C8B-B14F-4D97-AF65-F5344CB8AC3E}">
        <p14:creationId xmlns:p14="http://schemas.microsoft.com/office/powerpoint/2010/main" val="41617751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617940" y="940533"/>
            <a:ext cx="9957929" cy="800219"/>
          </a:xfrm>
          <a:prstGeom prst="rect">
            <a:avLst/>
          </a:prstGeom>
        </p:spPr>
        <p:txBody>
          <a:bodyPr wrap="square">
            <a:spAutoFit/>
          </a:bodyPr>
          <a:lstStyle/>
          <a:p>
            <a:pPr algn="just"/>
            <a:r>
              <a:rPr lang="pt-BR" b="1" dirty="0"/>
              <a:t>Usando balcões únicos para melhorar a </a:t>
            </a:r>
            <a:r>
              <a:rPr lang="pt-BR" b="1" dirty="0" smtClean="0"/>
              <a:t>coordenação</a:t>
            </a:r>
            <a:endParaRPr lang="pt-BR" dirty="0" smtClean="0"/>
          </a:p>
          <a:p>
            <a:pPr algn="just"/>
            <a:r>
              <a:rPr lang="pt-BR" sz="1400" dirty="0" smtClean="0"/>
              <a:t>Em </a:t>
            </a:r>
            <a:r>
              <a:rPr lang="pt-BR" sz="1400" dirty="0"/>
              <a:t>2011 </a:t>
            </a:r>
            <a:r>
              <a:rPr lang="pt-BR" sz="1400" b="1" dirty="0" smtClean="0"/>
              <a:t>Taiwan</a:t>
            </a:r>
            <a:r>
              <a:rPr lang="pt-BR" sz="1400" dirty="0" smtClean="0"/>
              <a:t> estabeleceu </a:t>
            </a:r>
            <a:r>
              <a:rPr lang="pt-BR" sz="1400" dirty="0"/>
              <a:t>seu primeiro balcão único para licenças de construção e continua a melhorar suas operações. Até 2012, o número de procedimentos necessários para processar os pedidos de licença caiu de 25 para 10 e o tempo de 125 dias para 94.</a:t>
            </a:r>
          </a:p>
        </p:txBody>
      </p:sp>
      <p:sp>
        <p:nvSpPr>
          <p:cNvPr id="5" name="Retângulo 4"/>
          <p:cNvSpPr/>
          <p:nvPr/>
        </p:nvSpPr>
        <p:spPr>
          <a:xfrm>
            <a:off x="2449689" y="740559"/>
            <a:ext cx="184731" cy="369332"/>
          </a:xfrm>
          <a:prstGeom prst="rect">
            <a:avLst/>
          </a:prstGeom>
        </p:spPr>
        <p:txBody>
          <a:bodyPr wrap="none">
            <a:spAutoFit/>
          </a:bodyPr>
          <a:lstStyle/>
          <a:p>
            <a:endParaRPr lang="pt-BR" b="1" dirty="0"/>
          </a:p>
        </p:txBody>
      </p:sp>
      <p:sp>
        <p:nvSpPr>
          <p:cNvPr id="6" name="Retângulo 5"/>
          <p:cNvSpPr/>
          <p:nvPr/>
        </p:nvSpPr>
        <p:spPr>
          <a:xfrm>
            <a:off x="1617940" y="4479964"/>
            <a:ext cx="9957927" cy="1015663"/>
          </a:xfrm>
          <a:prstGeom prst="rect">
            <a:avLst/>
          </a:prstGeom>
        </p:spPr>
        <p:txBody>
          <a:bodyPr wrap="square">
            <a:spAutoFit/>
          </a:bodyPr>
          <a:lstStyle/>
          <a:p>
            <a:r>
              <a:rPr lang="pt-BR" b="1" dirty="0"/>
              <a:t>Definir regras e garantir que sejam claras e </a:t>
            </a:r>
            <a:r>
              <a:rPr lang="pt-BR" b="1" dirty="0" smtClean="0"/>
              <a:t>coerentes</a:t>
            </a:r>
            <a:endParaRPr lang="pt-BR" dirty="0" smtClean="0"/>
          </a:p>
          <a:p>
            <a:pPr algn="just"/>
            <a:r>
              <a:rPr lang="pt-BR" sz="1400" b="1" dirty="0" smtClean="0"/>
              <a:t>A </a:t>
            </a:r>
            <a:r>
              <a:rPr lang="pt-BR" sz="1400" b="1" dirty="0"/>
              <a:t>Nova Zelândia </a:t>
            </a:r>
            <a:r>
              <a:rPr lang="pt-BR" sz="1400" dirty="0"/>
              <a:t>escolheu uma abordagem efetiva: os códigos de construção orientados para o desempenho estabelecem metas e padrões técnicos gerais, mas não regulam a forma de alcançar esses </a:t>
            </a:r>
            <a:r>
              <a:rPr lang="pt-BR" sz="1400" dirty="0" smtClean="0"/>
              <a:t>padrões. Isso </a:t>
            </a:r>
            <a:r>
              <a:rPr lang="pt-BR" sz="1400" dirty="0"/>
              <a:t>permite espaço para a inovação em técnicas de </a:t>
            </a:r>
            <a:r>
              <a:rPr lang="pt-BR" sz="1400" dirty="0" smtClean="0"/>
              <a:t>construção. Disposições </a:t>
            </a:r>
            <a:r>
              <a:rPr lang="pt-BR" sz="1400" dirty="0"/>
              <a:t>excessivamente precisas tornam difícil manter a regulamentação atualizada. </a:t>
            </a:r>
          </a:p>
        </p:txBody>
      </p:sp>
      <p:sp>
        <p:nvSpPr>
          <p:cNvPr id="7" name="CaixaDeTexto 6"/>
          <p:cNvSpPr txBox="1"/>
          <p:nvPr/>
        </p:nvSpPr>
        <p:spPr>
          <a:xfrm>
            <a:off x="1617939" y="1956196"/>
            <a:ext cx="9957929" cy="2308324"/>
          </a:xfrm>
          <a:prstGeom prst="rect">
            <a:avLst/>
          </a:prstGeom>
          <a:noFill/>
        </p:spPr>
        <p:txBody>
          <a:bodyPr wrap="square" rtlCol="0">
            <a:spAutoFit/>
          </a:bodyPr>
          <a:lstStyle/>
          <a:p>
            <a:pPr algn="just"/>
            <a:r>
              <a:rPr lang="pt-BR" b="1" dirty="0"/>
              <a:t>Diferenciando projetos por risco</a:t>
            </a:r>
            <a:endParaRPr lang="pt-BR" dirty="0"/>
          </a:p>
          <a:p>
            <a:pPr algn="just"/>
            <a:r>
              <a:rPr lang="pt-BR" sz="1400" dirty="0" smtClean="0"/>
              <a:t>A </a:t>
            </a:r>
            <a:r>
              <a:rPr lang="pt-BR" sz="1400" dirty="0"/>
              <a:t>República da </a:t>
            </a:r>
            <a:r>
              <a:rPr lang="pt-BR" sz="1400" b="1" dirty="0"/>
              <a:t>Coréia</a:t>
            </a:r>
            <a:r>
              <a:rPr lang="pt-BR" sz="1400" dirty="0"/>
              <a:t> introduziu aprovações baseadas em risco em 2005/06. Em maio de 2006, pequenos projetos de construção foram autorizados a escolher uma opção rápida. Isso permitiu aos reguladores concentrar seu tempo e recursos em projetos mais complexos. </a:t>
            </a:r>
            <a:r>
              <a:rPr lang="pt-BR" sz="1400" dirty="0" smtClean="0"/>
              <a:t>Entre </a:t>
            </a:r>
            <a:r>
              <a:rPr lang="pt-BR" sz="1400" dirty="0"/>
              <a:t>2004 e 2009, o número de pedidos de licenças de construção comercial em Seul aumentou de 1.521 para </a:t>
            </a:r>
            <a:r>
              <a:rPr lang="pt-BR" sz="1400" dirty="0" smtClean="0"/>
              <a:t>3.895.</a:t>
            </a:r>
          </a:p>
          <a:p>
            <a:pPr algn="just"/>
            <a:endParaRPr lang="pt-BR" sz="1400" dirty="0" smtClean="0"/>
          </a:p>
          <a:p>
            <a:pPr algn="just"/>
            <a:r>
              <a:rPr lang="pt-BR" sz="1400" dirty="0" smtClean="0"/>
              <a:t>Em </a:t>
            </a:r>
            <a:r>
              <a:rPr lang="pt-BR" sz="1400" dirty="0"/>
              <a:t>meados de 2012, o </a:t>
            </a:r>
            <a:r>
              <a:rPr lang="pt-BR" sz="1400" dirty="0" smtClean="0"/>
              <a:t>governo da </a:t>
            </a:r>
            <a:r>
              <a:rPr lang="pt-BR" sz="1400" b="1" dirty="0"/>
              <a:t>Ucrânia</a:t>
            </a:r>
            <a:r>
              <a:rPr lang="pt-BR" sz="1400" dirty="0" smtClean="0"/>
              <a:t> </a:t>
            </a:r>
            <a:r>
              <a:rPr lang="pt-BR" sz="1400" dirty="0"/>
              <a:t>adotou um sistema de aprovação baseado em risco, classificando projetos de construção em 5 categorias com base na sua complexidade, sendo as categorias 1-3 construções mais simples. Isso simplificou o processo e </a:t>
            </a:r>
            <a:r>
              <a:rPr lang="pt-BR" sz="1400" dirty="0" smtClean="0"/>
              <a:t>os </a:t>
            </a:r>
            <a:r>
              <a:rPr lang="pt-BR" sz="1400" dirty="0"/>
              <a:t>procedimentos necessários para obter permissões de construção para edifícios menos complexos, como armazéns, que se enquadram na categoria 3. Para os armazéns, o requisito de obter uma licença de construção foi substituído pelo requisito de notificação de que as obras de construção começaram.</a:t>
            </a:r>
          </a:p>
        </p:txBody>
      </p:sp>
      <p:sp>
        <p:nvSpPr>
          <p:cNvPr id="8" name="Retângulo de cantos arredondados 7"/>
          <p:cNvSpPr/>
          <p:nvPr/>
        </p:nvSpPr>
        <p:spPr>
          <a:xfrm>
            <a:off x="207160" y="260570"/>
            <a:ext cx="11771480" cy="51196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b="1" dirty="0"/>
              <a:t>OBTENÇÃO DE ALVARÁS – </a:t>
            </a:r>
            <a:r>
              <a:rPr lang="pt-BR" sz="2800" b="1" dirty="0" smtClean="0"/>
              <a:t>MELHORES PRÁTICAS</a:t>
            </a:r>
            <a:endParaRPr lang="pt-BR" sz="2800" dirty="0"/>
          </a:p>
        </p:txBody>
      </p:sp>
      <p:pic>
        <p:nvPicPr>
          <p:cNvPr id="9" name="Imagem 8"/>
          <p:cNvPicPr>
            <a:picLocks noChangeAspect="1"/>
          </p:cNvPicPr>
          <p:nvPr/>
        </p:nvPicPr>
        <p:blipFill>
          <a:blip r:embed="rId2"/>
          <a:stretch>
            <a:fillRect/>
          </a:stretch>
        </p:blipFill>
        <p:spPr>
          <a:xfrm>
            <a:off x="751956" y="3497736"/>
            <a:ext cx="771525" cy="514350"/>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10" name="Imagem 9"/>
          <p:cNvPicPr>
            <a:picLocks noChangeAspect="1"/>
          </p:cNvPicPr>
          <p:nvPr/>
        </p:nvPicPr>
        <p:blipFill>
          <a:blip r:embed="rId3"/>
          <a:stretch>
            <a:fillRect/>
          </a:stretch>
        </p:blipFill>
        <p:spPr>
          <a:xfrm>
            <a:off x="744814" y="2298315"/>
            <a:ext cx="771525" cy="514350"/>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11" name="Imagem 10"/>
          <p:cNvPicPr>
            <a:picLocks noChangeAspect="1"/>
          </p:cNvPicPr>
          <p:nvPr/>
        </p:nvPicPr>
        <p:blipFill>
          <a:blip r:embed="rId4"/>
          <a:stretch>
            <a:fillRect/>
          </a:stretch>
        </p:blipFill>
        <p:spPr>
          <a:xfrm>
            <a:off x="727174" y="1068040"/>
            <a:ext cx="821090" cy="545204"/>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12" name="Imagem 11"/>
          <p:cNvPicPr>
            <a:picLocks noChangeAspect="1"/>
          </p:cNvPicPr>
          <p:nvPr/>
        </p:nvPicPr>
        <p:blipFill>
          <a:blip r:embed="rId5"/>
          <a:stretch>
            <a:fillRect/>
          </a:stretch>
        </p:blipFill>
        <p:spPr>
          <a:xfrm>
            <a:off x="725246" y="4697157"/>
            <a:ext cx="823018" cy="502721"/>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extLst>
      <p:ext uri="{BB962C8B-B14F-4D97-AF65-F5344CB8AC3E}">
        <p14:creationId xmlns:p14="http://schemas.microsoft.com/office/powerpoint/2010/main" val="11635966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de cantos arredondados 4"/>
          <p:cNvSpPr/>
          <p:nvPr/>
        </p:nvSpPr>
        <p:spPr>
          <a:xfrm>
            <a:off x="207160" y="260570"/>
            <a:ext cx="11771480" cy="51196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smtClean="0"/>
              <a:t>NOTA TÉCNICA BANCO MUNDIAL – REFORMAS DE CURTO/MÉDIO PRAZO</a:t>
            </a:r>
            <a:endParaRPr lang="pt-BR" sz="3000" dirty="0"/>
          </a:p>
        </p:txBody>
      </p:sp>
      <p:sp>
        <p:nvSpPr>
          <p:cNvPr id="24" name="Retângulo de cantos arredondados 23"/>
          <p:cNvSpPr/>
          <p:nvPr/>
        </p:nvSpPr>
        <p:spPr>
          <a:xfrm>
            <a:off x="864054" y="2462308"/>
            <a:ext cx="4633637" cy="92435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smtClean="0">
                <a:solidFill>
                  <a:schemeClr val="tx1"/>
                </a:solidFill>
              </a:rPr>
              <a:t>Classificação de risco abrangente das edificações, com base em suas características e uso pretendido</a:t>
            </a:r>
            <a:endParaRPr lang="pt-BR" b="1" dirty="0">
              <a:solidFill>
                <a:schemeClr val="tx1"/>
              </a:solidFill>
            </a:endParaRPr>
          </a:p>
        </p:txBody>
      </p:sp>
      <p:sp>
        <p:nvSpPr>
          <p:cNvPr id="26" name="Retângulo de cantos arredondados 25"/>
          <p:cNvSpPr/>
          <p:nvPr/>
        </p:nvSpPr>
        <p:spPr>
          <a:xfrm>
            <a:off x="880534" y="3594843"/>
            <a:ext cx="4617157" cy="63398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smtClean="0">
                <a:solidFill>
                  <a:schemeClr val="tx1"/>
                </a:solidFill>
              </a:rPr>
              <a:t>Processo de aprovação célere para a obtenção de alvarás para edificação de baixo risco</a:t>
            </a:r>
            <a:endParaRPr lang="pt-BR" b="1" dirty="0">
              <a:solidFill>
                <a:schemeClr val="tx1"/>
              </a:solidFill>
            </a:endParaRPr>
          </a:p>
        </p:txBody>
      </p:sp>
      <p:sp>
        <p:nvSpPr>
          <p:cNvPr id="27" name="Retângulo de cantos arredondados 26"/>
          <p:cNvSpPr/>
          <p:nvPr/>
        </p:nvSpPr>
        <p:spPr>
          <a:xfrm>
            <a:off x="6378216" y="2940575"/>
            <a:ext cx="4617157" cy="773469"/>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smtClean="0">
                <a:solidFill>
                  <a:schemeClr val="tx1"/>
                </a:solidFill>
              </a:rPr>
              <a:t>Alinhar o processo de vistoria com o sistema baseado em risco. </a:t>
            </a:r>
            <a:endParaRPr lang="pt-BR" b="1" dirty="0">
              <a:solidFill>
                <a:schemeClr val="tx1"/>
              </a:solidFill>
            </a:endParaRPr>
          </a:p>
        </p:txBody>
      </p:sp>
      <p:sp>
        <p:nvSpPr>
          <p:cNvPr id="15" name="Retângulo de cantos arredondados 14"/>
          <p:cNvSpPr/>
          <p:nvPr/>
        </p:nvSpPr>
        <p:spPr>
          <a:xfrm>
            <a:off x="6378215" y="3879748"/>
            <a:ext cx="4617157" cy="63398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smtClean="0">
                <a:solidFill>
                  <a:schemeClr val="tx1"/>
                </a:solidFill>
              </a:rPr>
              <a:t>Guichê único para solicitação de aprovação on-line de todos os alvarás de construção</a:t>
            </a:r>
            <a:endParaRPr lang="pt-BR" b="1" dirty="0">
              <a:solidFill>
                <a:schemeClr val="tx1"/>
              </a:solidFill>
            </a:endParaRPr>
          </a:p>
        </p:txBody>
      </p:sp>
      <p:sp>
        <p:nvSpPr>
          <p:cNvPr id="16" name="Retângulo de cantos arredondados 15"/>
          <p:cNvSpPr/>
          <p:nvPr/>
        </p:nvSpPr>
        <p:spPr>
          <a:xfrm>
            <a:off x="880534" y="4437004"/>
            <a:ext cx="4617157" cy="938961"/>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smtClean="0">
                <a:solidFill>
                  <a:schemeClr val="tx1"/>
                </a:solidFill>
              </a:rPr>
              <a:t>Unificar e harmonizar as disposições regulatórias relativas ao processo de emissão de alvarás de construção.</a:t>
            </a:r>
            <a:endParaRPr lang="pt-BR" b="1" dirty="0">
              <a:solidFill>
                <a:schemeClr val="tx1"/>
              </a:solidFill>
            </a:endParaRPr>
          </a:p>
        </p:txBody>
      </p:sp>
      <p:sp>
        <p:nvSpPr>
          <p:cNvPr id="18" name="Retângulo de cantos arredondados 17"/>
          <p:cNvSpPr/>
          <p:nvPr/>
        </p:nvSpPr>
        <p:spPr>
          <a:xfrm>
            <a:off x="6378218" y="4730326"/>
            <a:ext cx="4617157" cy="636491"/>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smtClean="0">
                <a:solidFill>
                  <a:schemeClr val="tx1"/>
                </a:solidFill>
              </a:rPr>
              <a:t>Implementar um sistema de informações geográficas robusto.</a:t>
            </a:r>
            <a:endParaRPr lang="pt-BR" b="1" dirty="0">
              <a:solidFill>
                <a:schemeClr val="tx1"/>
              </a:solidFill>
            </a:endParaRPr>
          </a:p>
        </p:txBody>
      </p:sp>
      <p:sp>
        <p:nvSpPr>
          <p:cNvPr id="10" name="Retângulo de cantos arredondados 9"/>
          <p:cNvSpPr/>
          <p:nvPr/>
        </p:nvSpPr>
        <p:spPr>
          <a:xfrm>
            <a:off x="6378215" y="1444145"/>
            <a:ext cx="4617157" cy="633984"/>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smtClean="0">
                <a:solidFill>
                  <a:schemeClr val="tx1"/>
                </a:solidFill>
              </a:rPr>
              <a:t>Revisar a implementação do </a:t>
            </a:r>
            <a:r>
              <a:rPr lang="pt-BR" b="1" dirty="0" err="1" smtClean="0">
                <a:solidFill>
                  <a:schemeClr val="tx1"/>
                </a:solidFill>
              </a:rPr>
              <a:t>Dec</a:t>
            </a:r>
            <a:r>
              <a:rPr lang="pt-BR" b="1" dirty="0" smtClean="0">
                <a:solidFill>
                  <a:schemeClr val="tx1"/>
                </a:solidFill>
              </a:rPr>
              <a:t> 55.036/2014</a:t>
            </a:r>
            <a:endParaRPr lang="pt-BR" b="1" dirty="0">
              <a:solidFill>
                <a:schemeClr val="tx1"/>
              </a:solidFill>
            </a:endParaRPr>
          </a:p>
        </p:txBody>
      </p:sp>
      <p:sp>
        <p:nvSpPr>
          <p:cNvPr id="11" name="Retângulo de cantos arredondados 10"/>
          <p:cNvSpPr/>
          <p:nvPr/>
        </p:nvSpPr>
        <p:spPr>
          <a:xfrm>
            <a:off x="6378216" y="2192360"/>
            <a:ext cx="4617157" cy="63398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smtClean="0">
                <a:solidFill>
                  <a:schemeClr val="tx1"/>
                </a:solidFill>
              </a:rPr>
              <a:t>Fusão do habite-se com o alvará de funcionamento</a:t>
            </a:r>
            <a:endParaRPr lang="pt-BR" b="1" dirty="0">
              <a:solidFill>
                <a:schemeClr val="tx1"/>
              </a:solidFill>
            </a:endParaRPr>
          </a:p>
        </p:txBody>
      </p:sp>
    </p:spTree>
    <p:extLst>
      <p:ext uri="{BB962C8B-B14F-4D97-AF65-F5344CB8AC3E}">
        <p14:creationId xmlns:p14="http://schemas.microsoft.com/office/powerpoint/2010/main" val="35975515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de cantos arredondados 4"/>
          <p:cNvSpPr/>
          <p:nvPr/>
        </p:nvSpPr>
        <p:spPr>
          <a:xfrm>
            <a:off x="207160" y="260570"/>
            <a:ext cx="11771480" cy="51196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a:t>PROPOSTAS DO BANCO MUNDIAL PARA MELHORIA DA PONTUAÇÃO</a:t>
            </a:r>
            <a:endParaRPr lang="pt-BR" sz="3000" dirty="0"/>
          </a:p>
        </p:txBody>
      </p:sp>
      <p:sp>
        <p:nvSpPr>
          <p:cNvPr id="2" name="CaixaDeTexto 1"/>
          <p:cNvSpPr txBox="1"/>
          <p:nvPr/>
        </p:nvSpPr>
        <p:spPr>
          <a:xfrm>
            <a:off x="207160" y="1198761"/>
            <a:ext cx="11771480" cy="2862322"/>
          </a:xfrm>
          <a:prstGeom prst="rect">
            <a:avLst/>
          </a:prstGeom>
          <a:noFill/>
        </p:spPr>
        <p:txBody>
          <a:bodyPr wrap="square" rtlCol="0">
            <a:spAutoFit/>
          </a:bodyPr>
          <a:lstStyle/>
          <a:p>
            <a:r>
              <a:rPr lang="pt-BR" b="1" dirty="0"/>
              <a:t>Município de São Paulo </a:t>
            </a:r>
            <a:r>
              <a:rPr lang="pt-BR" dirty="0"/>
              <a:t>– Melhorar os canais de comunicação com </a:t>
            </a:r>
            <a:r>
              <a:rPr lang="pt-BR" dirty="0" smtClean="0"/>
              <a:t>os </a:t>
            </a:r>
            <a:r>
              <a:rPr lang="pt-BR" dirty="0"/>
              <a:t>servidores que implementam a reforma, superar lacunas regulatórias restantes e conceber uma campanha publicitária de divulgação ao público em prol da reforma.</a:t>
            </a:r>
          </a:p>
          <a:p>
            <a:endParaRPr lang="pt-BR" dirty="0"/>
          </a:p>
          <a:p>
            <a:r>
              <a:rPr lang="pt-BR" dirty="0"/>
              <a:t>*Avaliar a fusão do item </a:t>
            </a:r>
            <a:r>
              <a:rPr lang="pt-BR" dirty="0" smtClean="0"/>
              <a:t>6 (aprovação </a:t>
            </a:r>
            <a:r>
              <a:rPr lang="pt-BR" dirty="0"/>
              <a:t>para operar </a:t>
            </a:r>
            <a:r>
              <a:rPr lang="pt-BR" dirty="0" smtClean="0"/>
              <a:t>equipamentos) </a:t>
            </a:r>
            <a:r>
              <a:rPr lang="pt-BR" dirty="0"/>
              <a:t>com o item 5 </a:t>
            </a:r>
            <a:r>
              <a:rPr lang="pt-BR" dirty="0" smtClean="0"/>
              <a:t>(alvará </a:t>
            </a:r>
            <a:r>
              <a:rPr lang="pt-BR" dirty="0"/>
              <a:t>de aprovação e execução da</a:t>
            </a:r>
            <a:r>
              <a:rPr lang="pt-BR" dirty="0">
                <a:solidFill>
                  <a:srgbClr val="000000"/>
                </a:solidFill>
                <a:latin typeface="Calibri" panose="020F0502020204030204" pitchFamily="34" charset="0"/>
              </a:rPr>
              <a:t> </a:t>
            </a:r>
            <a:r>
              <a:rPr lang="pt-BR" dirty="0" smtClean="0">
                <a:solidFill>
                  <a:srgbClr val="000000"/>
                </a:solidFill>
                <a:latin typeface="Calibri" panose="020F0502020204030204" pitchFamily="34" charset="0"/>
              </a:rPr>
              <a:t>construção).</a:t>
            </a:r>
          </a:p>
          <a:p>
            <a:r>
              <a:rPr lang="pt-BR" dirty="0" smtClean="0"/>
              <a:t>*Avaliar a </a:t>
            </a:r>
            <a:r>
              <a:rPr lang="pt-BR" dirty="0"/>
              <a:t>necessidade de realizar inspeções </a:t>
            </a:r>
            <a:r>
              <a:rPr lang="pt-BR" dirty="0" smtClean="0"/>
              <a:t>aleatórias, procedimento 8, pois há previsão de inspeção ao final da obra e por não inexistência desse procedimento no RJ.</a:t>
            </a:r>
            <a:endParaRPr lang="pt-BR" dirty="0"/>
          </a:p>
          <a:p>
            <a:endParaRPr lang="pt-BR" dirty="0"/>
          </a:p>
          <a:p>
            <a:r>
              <a:rPr lang="pt-BR" b="1" dirty="0" smtClean="0"/>
              <a:t>Municípios </a:t>
            </a:r>
            <a:r>
              <a:rPr lang="pt-BR" b="1" dirty="0"/>
              <a:t>de SP e RJ </a:t>
            </a:r>
            <a:r>
              <a:rPr lang="pt-BR" dirty="0"/>
              <a:t>– Fusão do Habite-se e do alvará de funcionamento e emitir o habite-se in loco para projetos de baixo risco e em plena conformidade no momento da vistoria final.</a:t>
            </a:r>
          </a:p>
        </p:txBody>
      </p:sp>
      <p:sp>
        <p:nvSpPr>
          <p:cNvPr id="3" name="CaixaDeTexto 2"/>
          <p:cNvSpPr txBox="1"/>
          <p:nvPr/>
        </p:nvSpPr>
        <p:spPr>
          <a:xfrm>
            <a:off x="207160" y="5318311"/>
            <a:ext cx="1767016" cy="246221"/>
          </a:xfrm>
          <a:prstGeom prst="rect">
            <a:avLst/>
          </a:prstGeom>
          <a:noFill/>
        </p:spPr>
        <p:txBody>
          <a:bodyPr wrap="square" rtlCol="0">
            <a:spAutoFit/>
          </a:bodyPr>
          <a:lstStyle/>
          <a:p>
            <a:r>
              <a:rPr lang="pt-BR" sz="1000" dirty="0"/>
              <a:t>* Proposta BMS</a:t>
            </a:r>
          </a:p>
        </p:txBody>
      </p:sp>
    </p:spTree>
    <p:extLst>
      <p:ext uri="{BB962C8B-B14F-4D97-AF65-F5344CB8AC3E}">
        <p14:creationId xmlns:p14="http://schemas.microsoft.com/office/powerpoint/2010/main" val="1914258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de cantos arredondados 1"/>
          <p:cNvSpPr/>
          <p:nvPr/>
        </p:nvSpPr>
        <p:spPr>
          <a:xfrm>
            <a:off x="3646714" y="228600"/>
            <a:ext cx="8429897" cy="77253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a:t>CLASSIFICAÇÃO e NOTA </a:t>
            </a:r>
            <a:r>
              <a:rPr lang="pt-BR" sz="3000" b="1" dirty="0" smtClean="0"/>
              <a:t>2017</a:t>
            </a:r>
            <a:endParaRPr lang="pt-BR" sz="3000" b="1" dirty="0"/>
          </a:p>
        </p:txBody>
      </p:sp>
      <p:pic>
        <p:nvPicPr>
          <p:cNvPr id="21" name="Imagem 20"/>
          <p:cNvPicPr>
            <a:picLocks noChangeAspect="1"/>
          </p:cNvPicPr>
          <p:nvPr/>
        </p:nvPicPr>
        <p:blipFill>
          <a:blip r:embed="rId3" cstate="print"/>
          <a:stretch>
            <a:fillRect/>
          </a:stretch>
        </p:blipFill>
        <p:spPr>
          <a:xfrm>
            <a:off x="1896299" y="1627543"/>
            <a:ext cx="851849" cy="477035"/>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5" name="Imagem 4"/>
          <p:cNvPicPr>
            <a:picLocks noChangeAspect="1"/>
          </p:cNvPicPr>
          <p:nvPr/>
        </p:nvPicPr>
        <p:blipFill>
          <a:blip r:embed="rId4" cstate="print"/>
          <a:stretch>
            <a:fillRect/>
          </a:stretch>
        </p:blipFill>
        <p:spPr>
          <a:xfrm>
            <a:off x="1934630" y="6105213"/>
            <a:ext cx="806569" cy="485855"/>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graphicFrame>
        <p:nvGraphicFramePr>
          <p:cNvPr id="6" name="Tabela 5"/>
          <p:cNvGraphicFramePr>
            <a:graphicFrameLocks noGrp="1"/>
          </p:cNvGraphicFramePr>
          <p:nvPr>
            <p:extLst>
              <p:ext uri="{D42A27DB-BD31-4B8C-83A1-F6EECF244321}">
                <p14:modId xmlns:p14="http://schemas.microsoft.com/office/powerpoint/2010/main" val="2163779647"/>
              </p:ext>
            </p:extLst>
          </p:nvPr>
        </p:nvGraphicFramePr>
        <p:xfrm>
          <a:off x="2856089" y="1170456"/>
          <a:ext cx="9083020" cy="370840"/>
        </p:xfrm>
        <a:graphic>
          <a:graphicData uri="http://schemas.openxmlformats.org/drawingml/2006/table">
            <a:tbl>
              <a:tblPr firstRow="1" bandRow="1">
                <a:tableStyleId>{5C22544A-7EE6-4342-B048-85BDC9FD1C3A}</a:tableStyleId>
              </a:tblPr>
              <a:tblGrid>
                <a:gridCol w="1816604"/>
                <a:gridCol w="1816604"/>
                <a:gridCol w="1816604"/>
                <a:gridCol w="1816604"/>
                <a:gridCol w="1816604"/>
              </a:tblGrid>
              <a:tr h="370840">
                <a:tc>
                  <a:txBody>
                    <a:bodyPr/>
                    <a:lstStyle/>
                    <a:p>
                      <a:pPr algn="ctr"/>
                      <a:r>
                        <a:rPr lang="pt-BR" dirty="0" smtClean="0"/>
                        <a:t>ECONOMIA</a:t>
                      </a:r>
                      <a:endParaRPr lang="pt-BR" dirty="0"/>
                    </a:p>
                  </a:txBody>
                  <a:tcPr>
                    <a:solidFill>
                      <a:schemeClr val="bg1">
                        <a:lumMod val="50000"/>
                      </a:schemeClr>
                    </a:solidFill>
                  </a:tcPr>
                </a:tc>
                <a:tc>
                  <a:txBody>
                    <a:bodyPr/>
                    <a:lstStyle/>
                    <a:p>
                      <a:pPr algn="ctr"/>
                      <a:r>
                        <a:rPr lang="pt-BR" dirty="0" smtClean="0"/>
                        <a:t>2017</a:t>
                      </a:r>
                      <a:endParaRPr lang="pt-BR" dirty="0"/>
                    </a:p>
                  </a:txBody>
                  <a:tcPr>
                    <a:solidFill>
                      <a:schemeClr val="bg1">
                        <a:lumMod val="50000"/>
                      </a:schemeClr>
                    </a:solidFill>
                  </a:tcPr>
                </a:tc>
                <a:tc>
                  <a:txBody>
                    <a:bodyPr/>
                    <a:lstStyle/>
                    <a:p>
                      <a:pPr algn="ctr"/>
                      <a:r>
                        <a:rPr lang="pt-BR" dirty="0" smtClean="0"/>
                        <a:t>2019*</a:t>
                      </a:r>
                      <a:endParaRPr lang="pt-BR" dirty="0"/>
                    </a:p>
                  </a:txBody>
                  <a:tcPr>
                    <a:solidFill>
                      <a:schemeClr val="bg1">
                        <a:lumMod val="50000"/>
                      </a:schemeClr>
                    </a:solidFill>
                  </a:tcPr>
                </a:tc>
                <a:tc>
                  <a:txBody>
                    <a:bodyPr/>
                    <a:lstStyle/>
                    <a:p>
                      <a:pPr algn="ctr"/>
                      <a:r>
                        <a:rPr lang="pt-BR" dirty="0" smtClean="0"/>
                        <a:t>2021*</a:t>
                      </a:r>
                      <a:endParaRPr lang="pt-BR" dirty="0"/>
                    </a:p>
                  </a:txBody>
                  <a:tcPr>
                    <a:solidFill>
                      <a:schemeClr val="bg1">
                        <a:lumMod val="50000"/>
                      </a:schemeClr>
                    </a:solidFill>
                  </a:tcPr>
                </a:tc>
                <a:tc>
                  <a:txBody>
                    <a:bodyPr/>
                    <a:lstStyle/>
                    <a:p>
                      <a:pPr algn="ctr"/>
                      <a:r>
                        <a:rPr lang="pt-BR" dirty="0" smtClean="0"/>
                        <a:t>2023*</a:t>
                      </a:r>
                      <a:endParaRPr lang="pt-BR" dirty="0"/>
                    </a:p>
                  </a:txBody>
                  <a:tcPr>
                    <a:solidFill>
                      <a:schemeClr val="bg1">
                        <a:lumMod val="50000"/>
                      </a:schemeClr>
                    </a:solidFill>
                  </a:tcPr>
                </a:tc>
              </a:tr>
            </a:tbl>
          </a:graphicData>
        </a:graphic>
      </p:graphicFrame>
      <p:graphicFrame>
        <p:nvGraphicFramePr>
          <p:cNvPr id="24" name="Tabela 23"/>
          <p:cNvGraphicFramePr>
            <a:graphicFrameLocks noGrp="1"/>
          </p:cNvGraphicFramePr>
          <p:nvPr>
            <p:extLst>
              <p:ext uri="{D42A27DB-BD31-4B8C-83A1-F6EECF244321}">
                <p14:modId xmlns:p14="http://schemas.microsoft.com/office/powerpoint/2010/main" val="3679913885"/>
              </p:ext>
            </p:extLst>
          </p:nvPr>
        </p:nvGraphicFramePr>
        <p:xfrm>
          <a:off x="2856090" y="1687226"/>
          <a:ext cx="9083020" cy="370840"/>
        </p:xfrm>
        <a:graphic>
          <a:graphicData uri="http://schemas.openxmlformats.org/drawingml/2006/table">
            <a:tbl>
              <a:tblPr firstRow="1" bandRow="1">
                <a:tableStyleId>{5C22544A-7EE6-4342-B048-85BDC9FD1C3A}</a:tableStyleId>
              </a:tblPr>
              <a:tblGrid>
                <a:gridCol w="1816604"/>
                <a:gridCol w="1816604"/>
                <a:gridCol w="1816604"/>
                <a:gridCol w="1816604"/>
                <a:gridCol w="1816604"/>
              </a:tblGrid>
              <a:tr h="370840">
                <a:tc>
                  <a:txBody>
                    <a:bodyPr/>
                    <a:lstStyle/>
                    <a:p>
                      <a:pPr algn="l"/>
                      <a:r>
                        <a:rPr lang="pt-BR" dirty="0" smtClean="0"/>
                        <a:t>1º Nova Zelândia</a:t>
                      </a:r>
                      <a:endParaRPr lang="pt-BR" dirty="0"/>
                    </a:p>
                  </a:txBody>
                  <a:tcPr>
                    <a:solidFill>
                      <a:schemeClr val="accent5">
                        <a:lumMod val="75000"/>
                      </a:schemeClr>
                    </a:solidFill>
                  </a:tcPr>
                </a:tc>
                <a:tc>
                  <a:txBody>
                    <a:bodyPr/>
                    <a:lstStyle/>
                    <a:p>
                      <a:pPr algn="ctr"/>
                      <a:r>
                        <a:rPr lang="pt-BR" dirty="0" smtClean="0"/>
                        <a:t>87,40</a:t>
                      </a:r>
                      <a:endParaRPr lang="pt-BR" dirty="0"/>
                    </a:p>
                  </a:txBody>
                  <a:tcPr>
                    <a:solidFill>
                      <a:schemeClr val="accent5">
                        <a:lumMod val="75000"/>
                      </a:schemeClr>
                    </a:solidFill>
                  </a:tcPr>
                </a:tc>
                <a:tc>
                  <a:txBody>
                    <a:bodyPr/>
                    <a:lstStyle/>
                    <a:p>
                      <a:pPr algn="ctr"/>
                      <a:r>
                        <a:rPr lang="pt-BR" dirty="0" smtClean="0"/>
                        <a:t>88,16</a:t>
                      </a:r>
                      <a:endParaRPr lang="pt-BR" dirty="0"/>
                    </a:p>
                  </a:txBody>
                  <a:tcPr>
                    <a:solidFill>
                      <a:schemeClr val="accent5">
                        <a:lumMod val="75000"/>
                      </a:schemeClr>
                    </a:solidFill>
                  </a:tcPr>
                </a:tc>
                <a:tc>
                  <a:txBody>
                    <a:bodyPr/>
                    <a:lstStyle/>
                    <a:p>
                      <a:pPr algn="ctr"/>
                      <a:r>
                        <a:rPr lang="pt-BR" dirty="0" smtClean="0"/>
                        <a:t>88,93</a:t>
                      </a:r>
                      <a:endParaRPr lang="pt-BR" dirty="0"/>
                    </a:p>
                  </a:txBody>
                  <a:tcPr>
                    <a:solidFill>
                      <a:schemeClr val="accent5">
                        <a:lumMod val="75000"/>
                      </a:schemeClr>
                    </a:solidFill>
                  </a:tcPr>
                </a:tc>
                <a:tc>
                  <a:txBody>
                    <a:bodyPr/>
                    <a:lstStyle/>
                    <a:p>
                      <a:pPr algn="ctr"/>
                      <a:r>
                        <a:rPr lang="pt-BR" dirty="0" smtClean="0"/>
                        <a:t>89,71</a:t>
                      </a:r>
                      <a:endParaRPr lang="pt-BR" dirty="0"/>
                    </a:p>
                  </a:txBody>
                  <a:tcPr>
                    <a:solidFill>
                      <a:schemeClr val="accent5">
                        <a:lumMod val="75000"/>
                      </a:schemeClr>
                    </a:solidFill>
                  </a:tcPr>
                </a:tc>
              </a:tr>
            </a:tbl>
          </a:graphicData>
        </a:graphic>
      </p:graphicFrame>
      <p:graphicFrame>
        <p:nvGraphicFramePr>
          <p:cNvPr id="25" name="Tabela 24"/>
          <p:cNvGraphicFramePr>
            <a:graphicFrameLocks noGrp="1"/>
          </p:cNvGraphicFramePr>
          <p:nvPr>
            <p:extLst>
              <p:ext uri="{D42A27DB-BD31-4B8C-83A1-F6EECF244321}">
                <p14:modId xmlns:p14="http://schemas.microsoft.com/office/powerpoint/2010/main" val="2498749956"/>
              </p:ext>
            </p:extLst>
          </p:nvPr>
        </p:nvGraphicFramePr>
        <p:xfrm>
          <a:off x="2867379" y="4880226"/>
          <a:ext cx="9063812" cy="370840"/>
        </p:xfrm>
        <a:graphic>
          <a:graphicData uri="http://schemas.openxmlformats.org/drawingml/2006/table">
            <a:tbl>
              <a:tblPr firstRow="1" bandRow="1">
                <a:tableStyleId>{5C22544A-7EE6-4342-B048-85BDC9FD1C3A}</a:tableStyleId>
              </a:tblPr>
              <a:tblGrid>
                <a:gridCol w="1828799"/>
                <a:gridCol w="1783644"/>
                <a:gridCol w="1848311"/>
                <a:gridCol w="1801529"/>
                <a:gridCol w="1801529"/>
              </a:tblGrid>
              <a:tr h="370840">
                <a:tc>
                  <a:txBody>
                    <a:bodyPr/>
                    <a:lstStyle/>
                    <a:p>
                      <a:pPr algn="l"/>
                      <a:r>
                        <a:rPr lang="pt-BR" dirty="0" smtClean="0">
                          <a:solidFill>
                            <a:schemeClr val="tx1"/>
                          </a:solidFill>
                        </a:rPr>
                        <a:t>142º Mali</a:t>
                      </a:r>
                      <a:endParaRPr lang="pt-BR" dirty="0">
                        <a:solidFill>
                          <a:schemeClr val="tx1"/>
                        </a:solidFill>
                      </a:endParaRPr>
                    </a:p>
                  </a:txBody>
                  <a:tcPr>
                    <a:solidFill>
                      <a:srgbClr val="FFC000"/>
                    </a:solidFill>
                  </a:tcPr>
                </a:tc>
                <a:tc>
                  <a:txBody>
                    <a:bodyPr/>
                    <a:lstStyle/>
                    <a:p>
                      <a:pPr algn="ctr"/>
                      <a:r>
                        <a:rPr lang="pt-BR" dirty="0" smtClean="0">
                          <a:solidFill>
                            <a:schemeClr val="tx1"/>
                          </a:solidFill>
                        </a:rPr>
                        <a:t>61,02</a:t>
                      </a:r>
                      <a:endParaRPr lang="pt-BR" dirty="0">
                        <a:solidFill>
                          <a:schemeClr val="tx1"/>
                        </a:solidFill>
                      </a:endParaRPr>
                    </a:p>
                  </a:txBody>
                  <a:tcPr>
                    <a:solidFill>
                      <a:srgbClr val="FFC000"/>
                    </a:solidFill>
                  </a:tcPr>
                </a:tc>
                <a:tc>
                  <a:txBody>
                    <a:bodyPr/>
                    <a:lstStyle/>
                    <a:p>
                      <a:pPr algn="ctr"/>
                      <a:r>
                        <a:rPr lang="pt-BR" dirty="0" smtClean="0">
                          <a:solidFill>
                            <a:schemeClr val="tx1"/>
                          </a:solidFill>
                        </a:rPr>
                        <a:t>61,55</a:t>
                      </a:r>
                      <a:endParaRPr lang="pt-BR" dirty="0">
                        <a:solidFill>
                          <a:schemeClr val="tx1"/>
                        </a:solidFill>
                      </a:endParaRPr>
                    </a:p>
                  </a:txBody>
                  <a:tcPr>
                    <a:solidFill>
                      <a:srgbClr val="FFC000"/>
                    </a:solidFill>
                  </a:tcPr>
                </a:tc>
                <a:tc>
                  <a:txBody>
                    <a:bodyPr/>
                    <a:lstStyle/>
                    <a:p>
                      <a:pPr algn="ctr"/>
                      <a:r>
                        <a:rPr lang="pt-BR" dirty="0" smtClean="0">
                          <a:solidFill>
                            <a:schemeClr val="tx1"/>
                          </a:solidFill>
                        </a:rPr>
                        <a:t>62,09</a:t>
                      </a:r>
                      <a:endParaRPr lang="pt-BR" dirty="0">
                        <a:solidFill>
                          <a:schemeClr val="tx1"/>
                        </a:solidFill>
                      </a:endParaRPr>
                    </a:p>
                  </a:txBody>
                  <a:tcPr>
                    <a:solidFill>
                      <a:srgbClr val="FFC000"/>
                    </a:solidFill>
                  </a:tcPr>
                </a:tc>
                <a:tc>
                  <a:txBody>
                    <a:bodyPr/>
                    <a:lstStyle/>
                    <a:p>
                      <a:pPr algn="ctr"/>
                      <a:r>
                        <a:rPr lang="pt-BR" dirty="0" smtClean="0">
                          <a:solidFill>
                            <a:schemeClr val="tx1"/>
                          </a:solidFill>
                        </a:rPr>
                        <a:t>62,63</a:t>
                      </a:r>
                      <a:endParaRPr lang="pt-BR" dirty="0">
                        <a:solidFill>
                          <a:schemeClr val="tx1"/>
                        </a:solidFill>
                      </a:endParaRPr>
                    </a:p>
                  </a:txBody>
                  <a:tcPr>
                    <a:solidFill>
                      <a:srgbClr val="FFC000"/>
                    </a:solidFill>
                  </a:tcPr>
                </a:tc>
              </a:tr>
            </a:tbl>
          </a:graphicData>
        </a:graphic>
      </p:graphicFrame>
      <p:graphicFrame>
        <p:nvGraphicFramePr>
          <p:cNvPr id="26" name="Tabela 25"/>
          <p:cNvGraphicFramePr>
            <a:graphicFrameLocks noGrp="1"/>
          </p:cNvGraphicFramePr>
          <p:nvPr>
            <p:extLst>
              <p:ext uri="{D42A27DB-BD31-4B8C-83A1-F6EECF244321}">
                <p14:modId xmlns:p14="http://schemas.microsoft.com/office/powerpoint/2010/main" val="3883985334"/>
              </p:ext>
            </p:extLst>
          </p:nvPr>
        </p:nvGraphicFramePr>
        <p:xfrm>
          <a:off x="2856087" y="6183211"/>
          <a:ext cx="9075103" cy="365760"/>
        </p:xfrm>
        <a:graphic>
          <a:graphicData uri="http://schemas.openxmlformats.org/drawingml/2006/table">
            <a:tbl>
              <a:tblPr firstRow="1" bandRow="1">
                <a:tableStyleId>{5C22544A-7EE6-4342-B048-85BDC9FD1C3A}</a:tableStyleId>
              </a:tblPr>
              <a:tblGrid>
                <a:gridCol w="1878003"/>
                <a:gridCol w="1745732"/>
                <a:gridCol w="1852818"/>
                <a:gridCol w="1799275"/>
                <a:gridCol w="1799275"/>
              </a:tblGrid>
              <a:tr h="309811">
                <a:tc>
                  <a:txBody>
                    <a:bodyPr/>
                    <a:lstStyle/>
                    <a:p>
                      <a:pPr algn="l"/>
                      <a:r>
                        <a:rPr lang="pt-BR" dirty="0" smtClean="0">
                          <a:solidFill>
                            <a:schemeClr val="bg1"/>
                          </a:solidFill>
                        </a:rPr>
                        <a:t>172º Brasil</a:t>
                      </a:r>
                      <a:endParaRPr lang="pt-BR" dirty="0">
                        <a:solidFill>
                          <a:schemeClr val="bg1"/>
                        </a:solidFill>
                      </a:endParaRPr>
                    </a:p>
                  </a:txBody>
                  <a:tcPr>
                    <a:solidFill>
                      <a:srgbClr val="FF0000"/>
                    </a:solidFill>
                  </a:tcPr>
                </a:tc>
                <a:tc>
                  <a:txBody>
                    <a:bodyPr/>
                    <a:lstStyle/>
                    <a:p>
                      <a:pPr algn="ctr"/>
                      <a:r>
                        <a:rPr lang="pt-BR" dirty="0" smtClean="0">
                          <a:solidFill>
                            <a:schemeClr val="bg1"/>
                          </a:solidFill>
                        </a:rPr>
                        <a:t>51,28</a:t>
                      </a:r>
                      <a:endParaRPr lang="pt-BR" dirty="0">
                        <a:solidFill>
                          <a:schemeClr val="bg1"/>
                        </a:solidFill>
                      </a:endParaRPr>
                    </a:p>
                  </a:txBody>
                  <a:tcPr>
                    <a:solidFill>
                      <a:srgbClr val="FF0000"/>
                    </a:solidFill>
                  </a:tcPr>
                </a:tc>
                <a:tc>
                  <a:txBody>
                    <a:bodyPr/>
                    <a:lstStyle/>
                    <a:p>
                      <a:pPr algn="ctr"/>
                      <a:r>
                        <a:rPr lang="pt-BR" dirty="0" smtClean="0">
                          <a:solidFill>
                            <a:schemeClr val="bg1"/>
                          </a:solidFill>
                        </a:rPr>
                        <a:t>51,73</a:t>
                      </a:r>
                      <a:endParaRPr lang="pt-BR" dirty="0">
                        <a:solidFill>
                          <a:schemeClr val="bg1"/>
                        </a:solidFill>
                      </a:endParaRPr>
                    </a:p>
                  </a:txBody>
                  <a:tcPr>
                    <a:solidFill>
                      <a:srgbClr val="FF0000"/>
                    </a:solidFill>
                  </a:tcPr>
                </a:tc>
                <a:tc>
                  <a:txBody>
                    <a:bodyPr/>
                    <a:lstStyle/>
                    <a:p>
                      <a:pPr algn="ctr"/>
                      <a:r>
                        <a:rPr lang="pt-BR" dirty="0" smtClean="0">
                          <a:solidFill>
                            <a:schemeClr val="bg1"/>
                          </a:solidFill>
                        </a:rPr>
                        <a:t>55,18</a:t>
                      </a:r>
                      <a:endParaRPr lang="pt-BR" dirty="0">
                        <a:solidFill>
                          <a:schemeClr val="bg1"/>
                        </a:solidFill>
                      </a:endParaRPr>
                    </a:p>
                  </a:txBody>
                  <a:tcPr>
                    <a:solidFill>
                      <a:srgbClr val="FF0000"/>
                    </a:solidFill>
                  </a:tcPr>
                </a:tc>
                <a:tc>
                  <a:txBody>
                    <a:bodyPr/>
                    <a:lstStyle/>
                    <a:p>
                      <a:pPr algn="ctr"/>
                      <a:r>
                        <a:rPr lang="pt-BR" dirty="0" smtClean="0">
                          <a:solidFill>
                            <a:schemeClr val="bg1"/>
                          </a:solidFill>
                        </a:rPr>
                        <a:t>52,64</a:t>
                      </a:r>
                      <a:endParaRPr lang="pt-BR" dirty="0">
                        <a:solidFill>
                          <a:schemeClr val="bg1"/>
                        </a:solidFill>
                      </a:endParaRPr>
                    </a:p>
                  </a:txBody>
                  <a:tcPr>
                    <a:solidFill>
                      <a:srgbClr val="FF0000"/>
                    </a:solidFill>
                  </a:tcPr>
                </a:tc>
              </a:tr>
            </a:tbl>
          </a:graphicData>
        </a:graphic>
      </p:graphicFrame>
      <p:graphicFrame>
        <p:nvGraphicFramePr>
          <p:cNvPr id="32" name="Tabela 31"/>
          <p:cNvGraphicFramePr>
            <a:graphicFrameLocks noGrp="1"/>
          </p:cNvGraphicFramePr>
          <p:nvPr>
            <p:extLst>
              <p:ext uri="{D42A27DB-BD31-4B8C-83A1-F6EECF244321}">
                <p14:modId xmlns:p14="http://schemas.microsoft.com/office/powerpoint/2010/main" val="251334841"/>
              </p:ext>
            </p:extLst>
          </p:nvPr>
        </p:nvGraphicFramePr>
        <p:xfrm>
          <a:off x="2847354" y="2320375"/>
          <a:ext cx="9091755" cy="370840"/>
        </p:xfrm>
        <a:graphic>
          <a:graphicData uri="http://schemas.openxmlformats.org/drawingml/2006/table">
            <a:tbl>
              <a:tblPr firstRow="1" bandRow="1">
                <a:tableStyleId>{5C22544A-7EE6-4342-B048-85BDC9FD1C3A}</a:tableStyleId>
              </a:tblPr>
              <a:tblGrid>
                <a:gridCol w="1818351"/>
                <a:gridCol w="1818351"/>
                <a:gridCol w="1818351"/>
                <a:gridCol w="1818351"/>
                <a:gridCol w="1818351"/>
              </a:tblGrid>
              <a:tr h="370840">
                <a:tc>
                  <a:txBody>
                    <a:bodyPr/>
                    <a:lstStyle/>
                    <a:p>
                      <a:pPr algn="l"/>
                      <a:r>
                        <a:rPr lang="pt-BR" dirty="0" smtClean="0"/>
                        <a:t>47º Laos</a:t>
                      </a:r>
                      <a:endParaRPr lang="pt-BR" dirty="0"/>
                    </a:p>
                  </a:txBody>
                  <a:tcPr>
                    <a:solidFill>
                      <a:schemeClr val="accent5">
                        <a:lumMod val="75000"/>
                      </a:schemeClr>
                    </a:solidFill>
                  </a:tcPr>
                </a:tc>
                <a:tc>
                  <a:txBody>
                    <a:bodyPr/>
                    <a:lstStyle/>
                    <a:p>
                      <a:pPr algn="ctr"/>
                      <a:r>
                        <a:rPr lang="pt-BR" dirty="0" smtClean="0"/>
                        <a:t>75,11</a:t>
                      </a:r>
                      <a:endParaRPr lang="pt-BR" dirty="0"/>
                    </a:p>
                  </a:txBody>
                  <a:tcPr>
                    <a:solidFill>
                      <a:schemeClr val="accent5">
                        <a:lumMod val="75000"/>
                      </a:schemeClr>
                    </a:solidFill>
                  </a:tcPr>
                </a:tc>
                <a:tc>
                  <a:txBody>
                    <a:bodyPr/>
                    <a:lstStyle/>
                    <a:p>
                      <a:pPr algn="ctr"/>
                      <a:r>
                        <a:rPr lang="pt-BR" dirty="0" smtClean="0"/>
                        <a:t>75,77</a:t>
                      </a:r>
                      <a:endParaRPr lang="pt-BR" dirty="0"/>
                    </a:p>
                  </a:txBody>
                  <a:tcPr>
                    <a:solidFill>
                      <a:schemeClr val="accent5">
                        <a:lumMod val="75000"/>
                      </a:schemeClr>
                    </a:solidFill>
                  </a:tcPr>
                </a:tc>
                <a:tc>
                  <a:txBody>
                    <a:bodyPr/>
                    <a:lstStyle/>
                    <a:p>
                      <a:pPr algn="ctr"/>
                      <a:r>
                        <a:rPr lang="pt-BR" dirty="0" smtClean="0"/>
                        <a:t>76,43</a:t>
                      </a:r>
                      <a:endParaRPr lang="pt-BR" dirty="0"/>
                    </a:p>
                  </a:txBody>
                  <a:tcPr>
                    <a:solidFill>
                      <a:schemeClr val="accent5">
                        <a:lumMod val="75000"/>
                      </a:schemeClr>
                    </a:solidFill>
                  </a:tcPr>
                </a:tc>
                <a:tc>
                  <a:txBody>
                    <a:bodyPr/>
                    <a:lstStyle/>
                    <a:p>
                      <a:pPr algn="ctr"/>
                      <a:r>
                        <a:rPr lang="pt-BR" dirty="0" smtClean="0"/>
                        <a:t>77,10</a:t>
                      </a:r>
                      <a:endParaRPr lang="pt-BR" dirty="0"/>
                    </a:p>
                  </a:txBody>
                  <a:tcPr>
                    <a:solidFill>
                      <a:schemeClr val="accent5">
                        <a:lumMod val="75000"/>
                      </a:schemeClr>
                    </a:solidFill>
                  </a:tcPr>
                </a:tc>
              </a:tr>
            </a:tbl>
          </a:graphicData>
        </a:graphic>
      </p:graphicFrame>
      <p:graphicFrame>
        <p:nvGraphicFramePr>
          <p:cNvPr id="33" name="Tabela 32"/>
          <p:cNvGraphicFramePr>
            <a:graphicFrameLocks noGrp="1"/>
          </p:cNvGraphicFramePr>
          <p:nvPr>
            <p:extLst>
              <p:ext uri="{D42A27DB-BD31-4B8C-83A1-F6EECF244321}">
                <p14:modId xmlns:p14="http://schemas.microsoft.com/office/powerpoint/2010/main" val="147817181"/>
              </p:ext>
            </p:extLst>
          </p:nvPr>
        </p:nvGraphicFramePr>
        <p:xfrm>
          <a:off x="2844799" y="2956706"/>
          <a:ext cx="9094310" cy="370840"/>
        </p:xfrm>
        <a:graphic>
          <a:graphicData uri="http://schemas.openxmlformats.org/drawingml/2006/table">
            <a:tbl>
              <a:tblPr firstRow="1" bandRow="1">
                <a:tableStyleId>{5C22544A-7EE6-4342-B048-85BDC9FD1C3A}</a:tableStyleId>
              </a:tblPr>
              <a:tblGrid>
                <a:gridCol w="1818862"/>
                <a:gridCol w="1818862"/>
                <a:gridCol w="1818862"/>
                <a:gridCol w="1818862"/>
                <a:gridCol w="1818862"/>
              </a:tblGrid>
              <a:tr h="370840">
                <a:tc>
                  <a:txBody>
                    <a:bodyPr/>
                    <a:lstStyle/>
                    <a:p>
                      <a:pPr algn="l"/>
                      <a:r>
                        <a:rPr lang="pt-BR" dirty="0" smtClean="0"/>
                        <a:t>48ª Bulgária</a:t>
                      </a:r>
                      <a:endParaRPr lang="pt-BR" dirty="0"/>
                    </a:p>
                  </a:txBody>
                  <a:tcPr>
                    <a:solidFill>
                      <a:schemeClr val="accent6">
                        <a:lumMod val="75000"/>
                      </a:schemeClr>
                    </a:solidFill>
                  </a:tcPr>
                </a:tc>
                <a:tc>
                  <a:txBody>
                    <a:bodyPr/>
                    <a:lstStyle/>
                    <a:p>
                      <a:pPr algn="ctr"/>
                      <a:r>
                        <a:rPr lang="pt-BR" dirty="0" smtClean="0"/>
                        <a:t>75,06</a:t>
                      </a:r>
                      <a:endParaRPr lang="pt-BR" dirty="0"/>
                    </a:p>
                  </a:txBody>
                  <a:tcPr>
                    <a:solidFill>
                      <a:schemeClr val="accent6">
                        <a:lumMod val="75000"/>
                      </a:schemeClr>
                    </a:solidFill>
                  </a:tcPr>
                </a:tc>
                <a:tc>
                  <a:txBody>
                    <a:bodyPr/>
                    <a:lstStyle/>
                    <a:p>
                      <a:pPr algn="ctr"/>
                      <a:r>
                        <a:rPr lang="pt-BR" dirty="0" smtClean="0"/>
                        <a:t>75,72</a:t>
                      </a:r>
                      <a:endParaRPr lang="pt-BR" dirty="0"/>
                    </a:p>
                  </a:txBody>
                  <a:tcPr>
                    <a:solidFill>
                      <a:schemeClr val="accent6">
                        <a:lumMod val="75000"/>
                      </a:schemeClr>
                    </a:solidFill>
                  </a:tcPr>
                </a:tc>
                <a:tc>
                  <a:txBody>
                    <a:bodyPr/>
                    <a:lstStyle/>
                    <a:p>
                      <a:pPr algn="ctr"/>
                      <a:r>
                        <a:rPr lang="pt-BR" dirty="0" smtClean="0"/>
                        <a:t>76,38</a:t>
                      </a:r>
                      <a:endParaRPr lang="pt-BR" dirty="0"/>
                    </a:p>
                  </a:txBody>
                  <a:tcPr>
                    <a:solidFill>
                      <a:schemeClr val="accent6">
                        <a:lumMod val="75000"/>
                      </a:schemeClr>
                    </a:solidFill>
                  </a:tcPr>
                </a:tc>
                <a:tc>
                  <a:txBody>
                    <a:bodyPr/>
                    <a:lstStyle/>
                    <a:p>
                      <a:pPr algn="ctr"/>
                      <a:r>
                        <a:rPr lang="pt-BR" dirty="0" smtClean="0"/>
                        <a:t>77,04</a:t>
                      </a:r>
                      <a:endParaRPr lang="pt-BR" dirty="0"/>
                    </a:p>
                  </a:txBody>
                  <a:tcPr>
                    <a:solidFill>
                      <a:schemeClr val="accent6">
                        <a:lumMod val="75000"/>
                      </a:schemeClr>
                    </a:solidFill>
                  </a:tcPr>
                </a:tc>
              </a:tr>
            </a:tbl>
          </a:graphicData>
        </a:graphic>
      </p:graphicFrame>
      <p:graphicFrame>
        <p:nvGraphicFramePr>
          <p:cNvPr id="34" name="Tabela 33"/>
          <p:cNvGraphicFramePr>
            <a:graphicFrameLocks noGrp="1"/>
          </p:cNvGraphicFramePr>
          <p:nvPr>
            <p:extLst>
              <p:ext uri="{D42A27DB-BD31-4B8C-83A1-F6EECF244321}">
                <p14:modId xmlns:p14="http://schemas.microsoft.com/office/powerpoint/2010/main" val="2940549703"/>
              </p:ext>
            </p:extLst>
          </p:nvPr>
        </p:nvGraphicFramePr>
        <p:xfrm>
          <a:off x="2856030" y="3582357"/>
          <a:ext cx="9083079" cy="370840"/>
        </p:xfrm>
        <a:graphic>
          <a:graphicData uri="http://schemas.openxmlformats.org/drawingml/2006/table">
            <a:tbl>
              <a:tblPr firstRow="1" bandRow="1">
                <a:tableStyleId>{5C22544A-7EE6-4342-B048-85BDC9FD1C3A}</a:tableStyleId>
              </a:tblPr>
              <a:tblGrid>
                <a:gridCol w="1817531"/>
                <a:gridCol w="1794972"/>
                <a:gridCol w="1882110"/>
                <a:gridCol w="1794233"/>
                <a:gridCol w="1794233"/>
              </a:tblGrid>
              <a:tr h="370840">
                <a:tc>
                  <a:txBody>
                    <a:bodyPr/>
                    <a:lstStyle/>
                    <a:p>
                      <a:pPr algn="l"/>
                      <a:r>
                        <a:rPr lang="pt-BR" dirty="0" smtClean="0"/>
                        <a:t>94º Iémen</a:t>
                      </a:r>
                      <a:endParaRPr lang="pt-BR" dirty="0"/>
                    </a:p>
                  </a:txBody>
                  <a:tcPr>
                    <a:solidFill>
                      <a:schemeClr val="accent6">
                        <a:lumMod val="75000"/>
                      </a:schemeClr>
                    </a:solidFill>
                  </a:tcPr>
                </a:tc>
                <a:tc>
                  <a:txBody>
                    <a:bodyPr/>
                    <a:lstStyle/>
                    <a:p>
                      <a:pPr algn="ctr"/>
                      <a:r>
                        <a:rPr lang="pt-BR" dirty="0" smtClean="0"/>
                        <a:t>68,79</a:t>
                      </a:r>
                      <a:endParaRPr lang="pt-BR" dirty="0"/>
                    </a:p>
                  </a:txBody>
                  <a:tcPr>
                    <a:solidFill>
                      <a:schemeClr val="accent6">
                        <a:lumMod val="75000"/>
                      </a:schemeClr>
                    </a:solidFill>
                  </a:tcPr>
                </a:tc>
                <a:tc>
                  <a:txBody>
                    <a:bodyPr/>
                    <a:lstStyle/>
                    <a:p>
                      <a:pPr algn="ctr"/>
                      <a:r>
                        <a:rPr lang="pt-BR" dirty="0" smtClean="0"/>
                        <a:t>69,39</a:t>
                      </a:r>
                      <a:endParaRPr lang="pt-BR" dirty="0"/>
                    </a:p>
                  </a:txBody>
                  <a:tcPr>
                    <a:solidFill>
                      <a:schemeClr val="accent6">
                        <a:lumMod val="75000"/>
                      </a:schemeClr>
                    </a:solidFill>
                  </a:tcPr>
                </a:tc>
                <a:tc>
                  <a:txBody>
                    <a:bodyPr/>
                    <a:lstStyle/>
                    <a:p>
                      <a:pPr algn="ctr"/>
                      <a:r>
                        <a:rPr lang="pt-BR" dirty="0" smtClean="0"/>
                        <a:t>70,00</a:t>
                      </a:r>
                      <a:endParaRPr lang="pt-BR" dirty="0"/>
                    </a:p>
                  </a:txBody>
                  <a:tcPr>
                    <a:solidFill>
                      <a:schemeClr val="accent6">
                        <a:lumMod val="75000"/>
                      </a:schemeClr>
                    </a:solidFill>
                  </a:tcPr>
                </a:tc>
                <a:tc>
                  <a:txBody>
                    <a:bodyPr/>
                    <a:lstStyle/>
                    <a:p>
                      <a:pPr algn="ctr"/>
                      <a:r>
                        <a:rPr lang="pt-BR" dirty="0" smtClean="0"/>
                        <a:t>70,61</a:t>
                      </a:r>
                      <a:endParaRPr lang="pt-BR" dirty="0"/>
                    </a:p>
                  </a:txBody>
                  <a:tcPr>
                    <a:solidFill>
                      <a:schemeClr val="accent6">
                        <a:lumMod val="75000"/>
                      </a:schemeClr>
                    </a:solidFill>
                  </a:tcPr>
                </a:tc>
              </a:tr>
            </a:tbl>
          </a:graphicData>
        </a:graphic>
      </p:graphicFrame>
      <p:graphicFrame>
        <p:nvGraphicFramePr>
          <p:cNvPr id="36" name="Tabela 35"/>
          <p:cNvGraphicFramePr>
            <a:graphicFrameLocks noGrp="1"/>
          </p:cNvGraphicFramePr>
          <p:nvPr>
            <p:extLst>
              <p:ext uri="{D42A27DB-BD31-4B8C-83A1-F6EECF244321}">
                <p14:modId xmlns:p14="http://schemas.microsoft.com/office/powerpoint/2010/main" val="102838892"/>
              </p:ext>
            </p:extLst>
          </p:nvPr>
        </p:nvGraphicFramePr>
        <p:xfrm>
          <a:off x="2867377" y="4217129"/>
          <a:ext cx="9071732" cy="370840"/>
        </p:xfrm>
        <a:graphic>
          <a:graphicData uri="http://schemas.openxmlformats.org/drawingml/2006/table">
            <a:tbl>
              <a:tblPr firstRow="1" bandRow="1">
                <a:tableStyleId>{5C22544A-7EE6-4342-B048-85BDC9FD1C3A}</a:tableStyleId>
              </a:tblPr>
              <a:tblGrid>
                <a:gridCol w="1828801"/>
                <a:gridCol w="1783644"/>
                <a:gridCol w="1866407"/>
                <a:gridCol w="1796440"/>
                <a:gridCol w="1796440"/>
              </a:tblGrid>
              <a:tr h="370840">
                <a:tc>
                  <a:txBody>
                    <a:bodyPr/>
                    <a:lstStyle/>
                    <a:p>
                      <a:pPr algn="l"/>
                      <a:r>
                        <a:rPr lang="pt-BR" dirty="0" smtClean="0">
                          <a:solidFill>
                            <a:schemeClr val="tx1"/>
                          </a:solidFill>
                        </a:rPr>
                        <a:t>95º Romênia</a:t>
                      </a:r>
                      <a:endParaRPr lang="pt-BR" baseline="0" dirty="0" smtClean="0">
                        <a:solidFill>
                          <a:schemeClr val="tx1"/>
                        </a:solidFill>
                      </a:endParaRPr>
                    </a:p>
                  </a:txBody>
                  <a:tcPr>
                    <a:solidFill>
                      <a:srgbClr val="FFC000"/>
                    </a:solidFill>
                  </a:tcPr>
                </a:tc>
                <a:tc>
                  <a:txBody>
                    <a:bodyPr/>
                    <a:lstStyle/>
                    <a:p>
                      <a:pPr algn="ctr"/>
                      <a:r>
                        <a:rPr lang="pt-BR" dirty="0" smtClean="0">
                          <a:solidFill>
                            <a:schemeClr val="tx1"/>
                          </a:solidFill>
                        </a:rPr>
                        <a:t>68,67</a:t>
                      </a:r>
                      <a:endParaRPr lang="pt-BR" dirty="0">
                        <a:solidFill>
                          <a:schemeClr val="tx1"/>
                        </a:solidFill>
                      </a:endParaRPr>
                    </a:p>
                  </a:txBody>
                  <a:tcPr>
                    <a:solidFill>
                      <a:srgbClr val="FFC000"/>
                    </a:solidFill>
                  </a:tcPr>
                </a:tc>
                <a:tc>
                  <a:txBody>
                    <a:bodyPr/>
                    <a:lstStyle/>
                    <a:p>
                      <a:pPr algn="ctr"/>
                      <a:r>
                        <a:rPr lang="pt-BR" dirty="0" smtClean="0">
                          <a:solidFill>
                            <a:schemeClr val="tx1"/>
                          </a:solidFill>
                        </a:rPr>
                        <a:t>69,27</a:t>
                      </a:r>
                      <a:endParaRPr lang="pt-BR" dirty="0">
                        <a:solidFill>
                          <a:schemeClr val="tx1"/>
                        </a:solidFill>
                      </a:endParaRPr>
                    </a:p>
                  </a:txBody>
                  <a:tcPr>
                    <a:solidFill>
                      <a:srgbClr val="FFC000"/>
                    </a:solidFill>
                  </a:tcPr>
                </a:tc>
                <a:tc>
                  <a:txBody>
                    <a:bodyPr/>
                    <a:lstStyle/>
                    <a:p>
                      <a:pPr algn="ctr"/>
                      <a:r>
                        <a:rPr lang="pt-BR" dirty="0" smtClean="0">
                          <a:solidFill>
                            <a:schemeClr val="tx1"/>
                          </a:solidFill>
                        </a:rPr>
                        <a:t>69,88</a:t>
                      </a:r>
                      <a:endParaRPr lang="pt-BR" dirty="0">
                        <a:solidFill>
                          <a:schemeClr val="tx1"/>
                        </a:solidFill>
                      </a:endParaRPr>
                    </a:p>
                  </a:txBody>
                  <a:tcPr>
                    <a:solidFill>
                      <a:srgbClr val="FFC000"/>
                    </a:solidFill>
                  </a:tcPr>
                </a:tc>
                <a:tc>
                  <a:txBody>
                    <a:bodyPr/>
                    <a:lstStyle/>
                    <a:p>
                      <a:pPr algn="ctr"/>
                      <a:r>
                        <a:rPr lang="pt-BR" dirty="0" smtClean="0">
                          <a:solidFill>
                            <a:schemeClr val="tx1"/>
                          </a:solidFill>
                        </a:rPr>
                        <a:t>70,49</a:t>
                      </a:r>
                      <a:endParaRPr lang="pt-BR" dirty="0">
                        <a:solidFill>
                          <a:schemeClr val="tx1"/>
                        </a:solidFill>
                      </a:endParaRPr>
                    </a:p>
                  </a:txBody>
                  <a:tcPr>
                    <a:solidFill>
                      <a:srgbClr val="FFC000"/>
                    </a:solidFill>
                  </a:tcPr>
                </a:tc>
              </a:tr>
            </a:tbl>
          </a:graphicData>
        </a:graphic>
      </p:graphicFrame>
      <p:graphicFrame>
        <p:nvGraphicFramePr>
          <p:cNvPr id="37" name="Tabela 36"/>
          <p:cNvGraphicFramePr>
            <a:graphicFrameLocks noGrp="1"/>
          </p:cNvGraphicFramePr>
          <p:nvPr>
            <p:extLst>
              <p:ext uri="{D42A27DB-BD31-4B8C-83A1-F6EECF244321}">
                <p14:modId xmlns:p14="http://schemas.microsoft.com/office/powerpoint/2010/main" val="591870426"/>
              </p:ext>
            </p:extLst>
          </p:nvPr>
        </p:nvGraphicFramePr>
        <p:xfrm>
          <a:off x="2844870" y="5548758"/>
          <a:ext cx="9094240" cy="370840"/>
        </p:xfrm>
        <a:graphic>
          <a:graphicData uri="http://schemas.openxmlformats.org/drawingml/2006/table">
            <a:tbl>
              <a:tblPr firstRow="1" bandRow="1">
                <a:tableStyleId>{5C22544A-7EE6-4342-B048-85BDC9FD1C3A}</a:tableStyleId>
              </a:tblPr>
              <a:tblGrid>
                <a:gridCol w="1881832"/>
                <a:gridCol w="1753120"/>
                <a:gridCol w="1853084"/>
                <a:gridCol w="1803102"/>
                <a:gridCol w="1803102"/>
              </a:tblGrid>
              <a:tr h="370840">
                <a:tc>
                  <a:txBody>
                    <a:bodyPr/>
                    <a:lstStyle/>
                    <a:p>
                      <a:pPr algn="l"/>
                      <a:r>
                        <a:rPr lang="pt-BR" dirty="0" smtClean="0"/>
                        <a:t>143º Micronésia</a:t>
                      </a:r>
                      <a:endParaRPr lang="pt-BR" dirty="0"/>
                    </a:p>
                  </a:txBody>
                  <a:tcPr>
                    <a:solidFill>
                      <a:srgbClr val="FF0000"/>
                    </a:solidFill>
                  </a:tcPr>
                </a:tc>
                <a:tc>
                  <a:txBody>
                    <a:bodyPr/>
                    <a:lstStyle/>
                    <a:p>
                      <a:pPr algn="ctr"/>
                      <a:r>
                        <a:rPr lang="pt-BR" dirty="0" smtClean="0"/>
                        <a:t>60,92</a:t>
                      </a:r>
                      <a:endParaRPr lang="pt-BR" dirty="0"/>
                    </a:p>
                  </a:txBody>
                  <a:tcPr>
                    <a:solidFill>
                      <a:srgbClr val="FF0000"/>
                    </a:solidFill>
                  </a:tcPr>
                </a:tc>
                <a:tc>
                  <a:txBody>
                    <a:bodyPr/>
                    <a:lstStyle/>
                    <a:p>
                      <a:pPr algn="ctr"/>
                      <a:r>
                        <a:rPr lang="pt-BR" dirty="0" smtClean="0"/>
                        <a:t>61,45</a:t>
                      </a:r>
                      <a:endParaRPr lang="pt-BR" dirty="0"/>
                    </a:p>
                  </a:txBody>
                  <a:tcPr>
                    <a:solidFill>
                      <a:srgbClr val="FF0000"/>
                    </a:solidFill>
                  </a:tcPr>
                </a:tc>
                <a:tc>
                  <a:txBody>
                    <a:bodyPr/>
                    <a:lstStyle/>
                    <a:p>
                      <a:pPr algn="ctr"/>
                      <a:r>
                        <a:rPr lang="pt-BR" dirty="0" smtClean="0"/>
                        <a:t>61,99</a:t>
                      </a:r>
                      <a:endParaRPr lang="pt-BR" dirty="0"/>
                    </a:p>
                  </a:txBody>
                  <a:tcPr>
                    <a:solidFill>
                      <a:srgbClr val="FF0000"/>
                    </a:solidFill>
                  </a:tcPr>
                </a:tc>
                <a:tc>
                  <a:txBody>
                    <a:bodyPr/>
                    <a:lstStyle/>
                    <a:p>
                      <a:pPr algn="ctr"/>
                      <a:r>
                        <a:rPr lang="pt-BR" dirty="0" smtClean="0"/>
                        <a:t>62,53</a:t>
                      </a:r>
                      <a:endParaRPr lang="pt-BR" dirty="0"/>
                    </a:p>
                  </a:txBody>
                  <a:tcPr>
                    <a:solidFill>
                      <a:srgbClr val="FF0000"/>
                    </a:solidFill>
                  </a:tcPr>
                </a:tc>
              </a:tr>
            </a:tbl>
          </a:graphicData>
        </a:graphic>
      </p:graphicFrame>
      <p:cxnSp>
        <p:nvCxnSpPr>
          <p:cNvPr id="10" name="Conector reto 9"/>
          <p:cNvCxnSpPr/>
          <p:nvPr/>
        </p:nvCxnSpPr>
        <p:spPr>
          <a:xfrm flipV="1">
            <a:off x="707479" y="2805273"/>
            <a:ext cx="11382579" cy="16949"/>
          </a:xfrm>
          <a:prstGeom prst="line">
            <a:avLst/>
          </a:prstGeom>
          <a:ln w="12700">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38" name="Conector reto 37"/>
          <p:cNvCxnSpPr/>
          <p:nvPr/>
        </p:nvCxnSpPr>
        <p:spPr>
          <a:xfrm>
            <a:off x="662323" y="4085688"/>
            <a:ext cx="11414288" cy="12179"/>
          </a:xfrm>
          <a:prstGeom prst="line">
            <a:avLst/>
          </a:prstGeom>
          <a:ln w="12700">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11" name="CaixaDeTexto 10"/>
          <p:cNvSpPr txBox="1"/>
          <p:nvPr/>
        </p:nvSpPr>
        <p:spPr>
          <a:xfrm>
            <a:off x="195072" y="6479662"/>
            <a:ext cx="938784" cy="246221"/>
          </a:xfrm>
          <a:prstGeom prst="rect">
            <a:avLst/>
          </a:prstGeom>
          <a:noFill/>
        </p:spPr>
        <p:txBody>
          <a:bodyPr wrap="square" rtlCol="0">
            <a:spAutoFit/>
          </a:bodyPr>
          <a:lstStyle/>
          <a:p>
            <a:r>
              <a:rPr lang="pt-BR" sz="1000" dirty="0" smtClean="0"/>
              <a:t>* PROJEÇÃO</a:t>
            </a:r>
            <a:endParaRPr lang="pt-BR" sz="1000" dirty="0"/>
          </a:p>
        </p:txBody>
      </p:sp>
      <p:sp>
        <p:nvSpPr>
          <p:cNvPr id="14" name="CaixaDeTexto 13"/>
          <p:cNvSpPr txBox="1"/>
          <p:nvPr/>
        </p:nvSpPr>
        <p:spPr>
          <a:xfrm>
            <a:off x="673612" y="1949878"/>
            <a:ext cx="1267968" cy="369332"/>
          </a:xfrm>
          <a:prstGeom prst="rect">
            <a:avLst/>
          </a:prstGeom>
          <a:noFill/>
        </p:spPr>
        <p:txBody>
          <a:bodyPr wrap="square" rtlCol="0">
            <a:spAutoFit/>
          </a:bodyPr>
          <a:lstStyle/>
          <a:p>
            <a:pPr algn="ctr"/>
            <a:r>
              <a:rPr lang="pt-BR" b="1" dirty="0" smtClean="0">
                <a:solidFill>
                  <a:srgbClr val="002060"/>
                </a:solidFill>
              </a:rPr>
              <a:t>1º Grupo</a:t>
            </a:r>
            <a:endParaRPr lang="pt-BR" b="1" dirty="0">
              <a:solidFill>
                <a:srgbClr val="002060"/>
              </a:solidFill>
            </a:endParaRPr>
          </a:p>
        </p:txBody>
      </p:sp>
      <p:sp>
        <p:nvSpPr>
          <p:cNvPr id="45" name="CaixaDeTexto 44"/>
          <p:cNvSpPr txBox="1"/>
          <p:nvPr/>
        </p:nvSpPr>
        <p:spPr>
          <a:xfrm>
            <a:off x="707479" y="5801973"/>
            <a:ext cx="1267968" cy="369332"/>
          </a:xfrm>
          <a:prstGeom prst="rect">
            <a:avLst/>
          </a:prstGeom>
          <a:noFill/>
        </p:spPr>
        <p:txBody>
          <a:bodyPr wrap="square" rtlCol="0">
            <a:spAutoFit/>
          </a:bodyPr>
          <a:lstStyle/>
          <a:p>
            <a:pPr algn="ctr"/>
            <a:r>
              <a:rPr lang="pt-BR" b="1" dirty="0">
                <a:solidFill>
                  <a:srgbClr val="002060"/>
                </a:solidFill>
              </a:rPr>
              <a:t>4</a:t>
            </a:r>
            <a:r>
              <a:rPr lang="pt-BR" b="1" dirty="0" smtClean="0">
                <a:solidFill>
                  <a:srgbClr val="002060"/>
                </a:solidFill>
              </a:rPr>
              <a:t>º Grupo</a:t>
            </a:r>
            <a:endParaRPr lang="pt-BR" b="1" dirty="0">
              <a:solidFill>
                <a:srgbClr val="002060"/>
              </a:solidFill>
            </a:endParaRPr>
          </a:p>
        </p:txBody>
      </p:sp>
      <p:sp>
        <p:nvSpPr>
          <p:cNvPr id="46" name="CaixaDeTexto 45"/>
          <p:cNvSpPr txBox="1"/>
          <p:nvPr/>
        </p:nvSpPr>
        <p:spPr>
          <a:xfrm>
            <a:off x="637224" y="4541581"/>
            <a:ext cx="1267968" cy="369332"/>
          </a:xfrm>
          <a:prstGeom prst="rect">
            <a:avLst/>
          </a:prstGeom>
          <a:noFill/>
        </p:spPr>
        <p:txBody>
          <a:bodyPr wrap="square" rtlCol="0">
            <a:spAutoFit/>
          </a:bodyPr>
          <a:lstStyle/>
          <a:p>
            <a:pPr algn="ctr"/>
            <a:r>
              <a:rPr lang="pt-BR" b="1" dirty="0">
                <a:solidFill>
                  <a:srgbClr val="002060"/>
                </a:solidFill>
              </a:rPr>
              <a:t>3</a:t>
            </a:r>
            <a:r>
              <a:rPr lang="pt-BR" b="1" dirty="0" smtClean="0">
                <a:solidFill>
                  <a:srgbClr val="002060"/>
                </a:solidFill>
              </a:rPr>
              <a:t>º Grupo</a:t>
            </a:r>
            <a:endParaRPr lang="pt-BR" b="1" dirty="0">
              <a:solidFill>
                <a:srgbClr val="002060"/>
              </a:solidFill>
            </a:endParaRPr>
          </a:p>
        </p:txBody>
      </p:sp>
      <p:sp>
        <p:nvSpPr>
          <p:cNvPr id="47" name="CaixaDeTexto 46"/>
          <p:cNvSpPr txBox="1"/>
          <p:nvPr/>
        </p:nvSpPr>
        <p:spPr>
          <a:xfrm>
            <a:off x="707479" y="3260520"/>
            <a:ext cx="1267968" cy="369332"/>
          </a:xfrm>
          <a:prstGeom prst="rect">
            <a:avLst/>
          </a:prstGeom>
          <a:noFill/>
        </p:spPr>
        <p:txBody>
          <a:bodyPr wrap="square" rtlCol="0">
            <a:spAutoFit/>
          </a:bodyPr>
          <a:lstStyle/>
          <a:p>
            <a:pPr algn="ctr"/>
            <a:r>
              <a:rPr lang="pt-BR" b="1" dirty="0">
                <a:solidFill>
                  <a:srgbClr val="002060"/>
                </a:solidFill>
              </a:rPr>
              <a:t>2</a:t>
            </a:r>
            <a:r>
              <a:rPr lang="pt-BR" b="1" dirty="0" smtClean="0">
                <a:solidFill>
                  <a:srgbClr val="002060"/>
                </a:solidFill>
              </a:rPr>
              <a:t>º Grupo</a:t>
            </a:r>
            <a:endParaRPr lang="pt-BR" b="1" dirty="0">
              <a:solidFill>
                <a:srgbClr val="002060"/>
              </a:solidFill>
            </a:endParaRPr>
          </a:p>
        </p:txBody>
      </p:sp>
      <p:sp>
        <p:nvSpPr>
          <p:cNvPr id="15" name="Retângulo 14"/>
          <p:cNvSpPr/>
          <p:nvPr/>
        </p:nvSpPr>
        <p:spPr>
          <a:xfrm>
            <a:off x="5916706" y="5898985"/>
            <a:ext cx="349624" cy="2406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ln>
                <a:solidFill>
                  <a:schemeClr val="bg1"/>
                </a:solidFill>
              </a:ln>
              <a:solidFill>
                <a:schemeClr val="bg1"/>
              </a:solidFill>
            </a:endParaRPr>
          </a:p>
        </p:txBody>
      </p:sp>
      <p:cxnSp>
        <p:nvCxnSpPr>
          <p:cNvPr id="42" name="Conector reto 41"/>
          <p:cNvCxnSpPr/>
          <p:nvPr/>
        </p:nvCxnSpPr>
        <p:spPr>
          <a:xfrm>
            <a:off x="673612" y="5384800"/>
            <a:ext cx="11453022" cy="23781"/>
          </a:xfrm>
          <a:prstGeom prst="line">
            <a:avLst/>
          </a:prstGeom>
          <a:ln w="12700">
            <a:solidFill>
              <a:srgbClr val="C00000"/>
            </a:solidFill>
            <a:prstDash val="dash"/>
          </a:ln>
        </p:spPr>
        <p:style>
          <a:lnRef idx="1">
            <a:schemeClr val="accent1"/>
          </a:lnRef>
          <a:fillRef idx="0">
            <a:schemeClr val="accent1"/>
          </a:fillRef>
          <a:effectRef idx="0">
            <a:schemeClr val="accent1"/>
          </a:effectRef>
          <a:fontRef idx="minor">
            <a:schemeClr val="tx1"/>
          </a:fontRef>
        </p:style>
      </p:cxnSp>
      <p:pic>
        <p:nvPicPr>
          <p:cNvPr id="16" name="Imagem 15"/>
          <p:cNvPicPr>
            <a:picLocks noChangeAspect="1"/>
          </p:cNvPicPr>
          <p:nvPr/>
        </p:nvPicPr>
        <p:blipFill>
          <a:blip r:embed="rId5"/>
          <a:stretch>
            <a:fillRect/>
          </a:stretch>
        </p:blipFill>
        <p:spPr>
          <a:xfrm>
            <a:off x="1912140" y="2257704"/>
            <a:ext cx="843929" cy="478831"/>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17" name="Imagem 16"/>
          <p:cNvPicPr>
            <a:picLocks noChangeAspect="1"/>
          </p:cNvPicPr>
          <p:nvPr/>
        </p:nvPicPr>
        <p:blipFill>
          <a:blip r:embed="rId6"/>
          <a:stretch>
            <a:fillRect/>
          </a:stretch>
        </p:blipFill>
        <p:spPr>
          <a:xfrm>
            <a:off x="1905191" y="2917682"/>
            <a:ext cx="836010" cy="488438"/>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18" name="Imagem 17"/>
          <p:cNvPicPr>
            <a:picLocks noChangeAspect="1"/>
          </p:cNvPicPr>
          <p:nvPr/>
        </p:nvPicPr>
        <p:blipFill>
          <a:blip r:embed="rId7"/>
          <a:stretch>
            <a:fillRect/>
          </a:stretch>
        </p:blipFill>
        <p:spPr>
          <a:xfrm>
            <a:off x="1905192" y="3538350"/>
            <a:ext cx="836008" cy="479604"/>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19" name="Imagem 18"/>
          <p:cNvPicPr>
            <a:picLocks noChangeAspect="1"/>
          </p:cNvPicPr>
          <p:nvPr/>
        </p:nvPicPr>
        <p:blipFill>
          <a:blip r:embed="rId8"/>
          <a:stretch>
            <a:fillRect/>
          </a:stretch>
        </p:blipFill>
        <p:spPr>
          <a:xfrm>
            <a:off x="1919102" y="4182310"/>
            <a:ext cx="837939" cy="494850"/>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20" name="Imagem 19"/>
          <p:cNvPicPr>
            <a:picLocks noChangeAspect="1"/>
          </p:cNvPicPr>
          <p:nvPr/>
        </p:nvPicPr>
        <p:blipFill>
          <a:blip r:embed="rId9"/>
          <a:stretch>
            <a:fillRect/>
          </a:stretch>
        </p:blipFill>
        <p:spPr>
          <a:xfrm>
            <a:off x="1934631" y="4805519"/>
            <a:ext cx="822410" cy="484489"/>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22" name="Imagem 21"/>
          <p:cNvPicPr>
            <a:picLocks noChangeAspect="1"/>
          </p:cNvPicPr>
          <p:nvPr/>
        </p:nvPicPr>
        <p:blipFill>
          <a:blip r:embed="rId10"/>
          <a:stretch>
            <a:fillRect/>
          </a:stretch>
        </p:blipFill>
        <p:spPr>
          <a:xfrm>
            <a:off x="1934631" y="5501746"/>
            <a:ext cx="806570" cy="467944"/>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cxnSp>
        <p:nvCxnSpPr>
          <p:cNvPr id="35" name="Conector reto 34"/>
          <p:cNvCxnSpPr/>
          <p:nvPr/>
        </p:nvCxnSpPr>
        <p:spPr>
          <a:xfrm>
            <a:off x="1689622" y="2793984"/>
            <a:ext cx="10479459" cy="0"/>
          </a:xfrm>
          <a:prstGeom prst="line">
            <a:avLst/>
          </a:prstGeom>
          <a:ln w="12700">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39" name="Elipse 38"/>
          <p:cNvSpPr/>
          <p:nvPr/>
        </p:nvSpPr>
        <p:spPr>
          <a:xfrm>
            <a:off x="8890183" y="3508441"/>
            <a:ext cx="674370" cy="492804"/>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0" name="Elipse 39"/>
          <p:cNvSpPr/>
          <p:nvPr/>
        </p:nvSpPr>
        <p:spPr>
          <a:xfrm>
            <a:off x="10685794" y="2257704"/>
            <a:ext cx="674370" cy="496035"/>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1" name="Elipse 40"/>
          <p:cNvSpPr/>
          <p:nvPr/>
        </p:nvSpPr>
        <p:spPr>
          <a:xfrm>
            <a:off x="7067027" y="4810928"/>
            <a:ext cx="674370" cy="492804"/>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284712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1000"/>
                                  </p:stCondLst>
                                  <p:childTnLst>
                                    <p:set>
                                      <p:cBhvr>
                                        <p:cTn id="6" dur="1" fill="hold">
                                          <p:stCondLst>
                                            <p:cond delay="0"/>
                                          </p:stCondLst>
                                        </p:cTn>
                                        <p:tgtEl>
                                          <p:spTgt spid="39"/>
                                        </p:tgtEl>
                                        <p:attrNameLst>
                                          <p:attrName>style.visibility</p:attrName>
                                        </p:attrNameLst>
                                      </p:cBhvr>
                                      <p:to>
                                        <p:strVal val="visible"/>
                                      </p:to>
                                    </p:set>
                                  </p:childTnLst>
                                </p:cTn>
                              </p:par>
                              <p:par>
                                <p:cTn id="7" presetID="1" presetClass="entr" presetSubtype="0" fill="hold" grpId="0" nodeType="withEffect">
                                  <p:stCondLst>
                                    <p:cond delay="2000"/>
                                  </p:stCondLst>
                                  <p:childTnLst>
                                    <p:set>
                                      <p:cBhvr>
                                        <p:cTn id="8" dur="1" fill="hold">
                                          <p:stCondLst>
                                            <p:cond delay="0"/>
                                          </p:stCondLst>
                                        </p:cTn>
                                        <p:tgtEl>
                                          <p:spTgt spid="4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0" grpId="0" animBg="1"/>
      <p:bldP spid="41"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ângulo de cantos arredondados 6"/>
          <p:cNvSpPr/>
          <p:nvPr/>
        </p:nvSpPr>
        <p:spPr>
          <a:xfrm>
            <a:off x="207160" y="260570"/>
            <a:ext cx="11771480" cy="51196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smtClean="0"/>
              <a:t>DESAFIO</a:t>
            </a:r>
            <a:endParaRPr lang="pt-BR" sz="3000" dirty="0"/>
          </a:p>
        </p:txBody>
      </p:sp>
      <p:sp>
        <p:nvSpPr>
          <p:cNvPr id="3" name="Retângulo 2"/>
          <p:cNvSpPr/>
          <p:nvPr/>
        </p:nvSpPr>
        <p:spPr>
          <a:xfrm>
            <a:off x="1519311" y="876896"/>
            <a:ext cx="9595000" cy="830997"/>
          </a:xfrm>
          <a:prstGeom prst="rect">
            <a:avLst/>
          </a:prstGeom>
          <a:solidFill>
            <a:schemeClr val="accent1">
              <a:lumMod val="20000"/>
              <a:lumOff val="80000"/>
            </a:schemeClr>
          </a:solidFill>
          <a:ln>
            <a:solidFill>
              <a:srgbClr val="00B0F0"/>
            </a:solidFill>
          </a:ln>
        </p:spPr>
        <p:txBody>
          <a:bodyPr wrap="square">
            <a:spAutoFit/>
          </a:bodyPr>
          <a:lstStyle/>
          <a:p>
            <a:pPr algn="ctr"/>
            <a:r>
              <a:rPr lang="pt-BR" sz="2400" dirty="0" smtClean="0"/>
              <a:t>Elevar </a:t>
            </a:r>
            <a:r>
              <a:rPr lang="pt-BR" sz="2400" dirty="0"/>
              <a:t>o </a:t>
            </a:r>
            <a:r>
              <a:rPr lang="pt-BR" sz="2400" dirty="0" smtClean="0"/>
              <a:t>Brasil </a:t>
            </a:r>
            <a:r>
              <a:rPr lang="pt-BR" sz="2400" dirty="0"/>
              <a:t>à uma nota DTF de </a:t>
            </a:r>
            <a:r>
              <a:rPr lang="pt-BR" sz="2400" dirty="0" smtClean="0"/>
              <a:t>78,42 </a:t>
            </a:r>
            <a:r>
              <a:rPr lang="pt-BR" sz="2400" dirty="0"/>
              <a:t>(ante </a:t>
            </a:r>
            <a:r>
              <a:rPr lang="pt-BR" sz="2400" dirty="0" smtClean="0"/>
              <a:t>51,28) </a:t>
            </a:r>
            <a:r>
              <a:rPr lang="pt-BR" sz="2400" dirty="0"/>
              <a:t>no tema </a:t>
            </a:r>
            <a:endParaRPr lang="pt-BR" sz="2400" dirty="0" smtClean="0"/>
          </a:p>
          <a:p>
            <a:pPr algn="ctr"/>
            <a:r>
              <a:rPr lang="pt-BR" sz="2400" dirty="0" smtClean="0"/>
              <a:t> </a:t>
            </a:r>
            <a:r>
              <a:rPr lang="pt-BR" sz="2400" b="1" dirty="0" smtClean="0"/>
              <a:t>12 </a:t>
            </a:r>
            <a:r>
              <a:rPr lang="pt-BR" sz="2400" b="1" dirty="0"/>
              <a:t>procedimentos </a:t>
            </a:r>
            <a:r>
              <a:rPr lang="pt-BR" sz="2400" b="1" dirty="0" smtClean="0"/>
              <a:t>e 152 dias </a:t>
            </a:r>
            <a:r>
              <a:rPr lang="pt-BR" sz="2400" b="1" dirty="0"/>
              <a:t>RJ e </a:t>
            </a:r>
            <a:r>
              <a:rPr lang="pt-BR" sz="2400" b="1" dirty="0" smtClean="0"/>
              <a:t>SP, até 2023. </a:t>
            </a:r>
            <a:endParaRPr lang="pt-BR" sz="2400" b="1" dirty="0"/>
          </a:p>
        </p:txBody>
      </p:sp>
      <p:sp>
        <p:nvSpPr>
          <p:cNvPr id="4" name="Retângulo 3"/>
          <p:cNvSpPr/>
          <p:nvPr/>
        </p:nvSpPr>
        <p:spPr>
          <a:xfrm>
            <a:off x="794070" y="5434916"/>
            <a:ext cx="10597660" cy="707886"/>
          </a:xfrm>
          <a:prstGeom prst="rect">
            <a:avLst/>
          </a:prstGeom>
          <a:solidFill>
            <a:schemeClr val="bg1"/>
          </a:solidFill>
        </p:spPr>
        <p:txBody>
          <a:bodyPr wrap="square">
            <a:spAutoFit/>
          </a:bodyPr>
          <a:lstStyle/>
          <a:p>
            <a:pPr algn="ctr"/>
            <a:r>
              <a:rPr lang="pt-BR" sz="1600" dirty="0" smtClean="0"/>
              <a:t>*</a:t>
            </a:r>
            <a:r>
              <a:rPr lang="pt-BR" sz="2000" dirty="0" smtClean="0"/>
              <a:t>Se </a:t>
            </a:r>
            <a:r>
              <a:rPr lang="pt-BR" sz="2000" dirty="0"/>
              <a:t>assim estivesse em 2017, </a:t>
            </a:r>
            <a:r>
              <a:rPr lang="pt-BR" sz="2000" b="1" u="sng" dirty="0"/>
              <a:t>o Brasil estaria na </a:t>
            </a:r>
            <a:r>
              <a:rPr lang="pt-BR" sz="2000" b="1" u="sng" dirty="0" smtClean="0"/>
              <a:t>º 28 posição no indicador e 104ª na </a:t>
            </a:r>
            <a:r>
              <a:rPr lang="pt-BR" sz="2000" b="1" u="sng" dirty="0"/>
              <a:t>classificação geral</a:t>
            </a:r>
            <a:r>
              <a:rPr lang="pt-BR" sz="1600" b="1" u="sng" dirty="0"/>
              <a:t>.</a:t>
            </a:r>
          </a:p>
        </p:txBody>
      </p:sp>
      <p:graphicFrame>
        <p:nvGraphicFramePr>
          <p:cNvPr id="6" name="Tabela 5"/>
          <p:cNvGraphicFramePr>
            <a:graphicFrameLocks noGrp="1"/>
          </p:cNvGraphicFramePr>
          <p:nvPr>
            <p:extLst>
              <p:ext uri="{D42A27DB-BD31-4B8C-83A1-F6EECF244321}">
                <p14:modId xmlns:p14="http://schemas.microsoft.com/office/powerpoint/2010/main" val="1422257597"/>
              </p:ext>
            </p:extLst>
          </p:nvPr>
        </p:nvGraphicFramePr>
        <p:xfrm>
          <a:off x="1519311" y="1996006"/>
          <a:ext cx="9679266" cy="2784153"/>
        </p:xfrm>
        <a:graphic>
          <a:graphicData uri="http://schemas.openxmlformats.org/drawingml/2006/table">
            <a:tbl>
              <a:tblPr/>
              <a:tblGrid>
                <a:gridCol w="2093833"/>
                <a:gridCol w="5547193"/>
                <a:gridCol w="666714"/>
                <a:gridCol w="685763"/>
                <a:gridCol w="685763"/>
              </a:tblGrid>
              <a:tr h="410706">
                <a:tc>
                  <a:txBody>
                    <a:bodyPr/>
                    <a:lstStyle/>
                    <a:p>
                      <a:pPr algn="ctr" fontAlgn="ctr"/>
                      <a:r>
                        <a:rPr lang="pt-BR" sz="1700" b="1" i="0" u="none" strike="noStrike" dirty="0">
                          <a:solidFill>
                            <a:srgbClr val="000000"/>
                          </a:solidFill>
                          <a:effectLst/>
                          <a:latin typeface="Calibri" panose="020F0502020204030204" pitchFamily="34" charset="0"/>
                        </a:rPr>
                        <a:t>TEMA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700" b="1" i="0" u="none" strike="noStrike" dirty="0">
                          <a:solidFill>
                            <a:srgbClr val="000000"/>
                          </a:solidFill>
                          <a:effectLst/>
                          <a:latin typeface="Calibri" panose="020F0502020204030204" pitchFamily="34" charset="0"/>
                        </a:rPr>
                        <a:t>INDICADORES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2000" b="1" i="0" u="none" strike="noStrike" dirty="0">
                          <a:solidFill>
                            <a:srgbClr val="000000"/>
                          </a:solidFill>
                          <a:effectLst/>
                          <a:latin typeface="Calibri" panose="020F0502020204030204" pitchFamily="34" charset="0"/>
                        </a:rPr>
                        <a:t>RJ</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2000" b="1" i="0" u="none" strike="noStrike" dirty="0">
                          <a:solidFill>
                            <a:srgbClr val="000000"/>
                          </a:solidFill>
                          <a:effectLst/>
                          <a:latin typeface="Calibri" panose="020F0502020204030204" pitchFamily="34" charset="0"/>
                        </a:rPr>
                        <a:t>SP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2000" b="1" i="0" u="none" strike="noStrike" dirty="0">
                          <a:solidFill>
                            <a:srgbClr val="000000"/>
                          </a:solidFill>
                          <a:effectLst/>
                          <a:latin typeface="Calibri" panose="020F0502020204030204" pitchFamily="34" charset="0"/>
                        </a:rPr>
                        <a:t>BRA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410706">
                <a:tc rowSpan="4">
                  <a:txBody>
                    <a:bodyPr/>
                    <a:lstStyle/>
                    <a:p>
                      <a:pPr algn="ctr" fontAlgn="ctr"/>
                      <a:r>
                        <a:rPr lang="pt-BR" sz="2000" b="1" i="0" u="none" strike="noStrike" dirty="0">
                          <a:solidFill>
                            <a:srgbClr val="FFFFFF"/>
                          </a:solidFill>
                          <a:effectLst/>
                          <a:latin typeface="Calibri" panose="020F0502020204030204" pitchFamily="34" charset="0"/>
                        </a:rPr>
                        <a:t>Obtenção de </a:t>
                      </a:r>
                      <a:r>
                        <a:rPr lang="pt-BR" sz="2000" b="1" i="0" u="none" strike="noStrike" dirty="0" smtClean="0">
                          <a:solidFill>
                            <a:srgbClr val="FFFFFF"/>
                          </a:solidFill>
                          <a:effectLst/>
                          <a:latin typeface="Calibri" panose="020F0502020204030204" pitchFamily="34" charset="0"/>
                        </a:rPr>
                        <a:t>Alvarás </a:t>
                      </a:r>
                      <a:r>
                        <a:rPr lang="pt-BR" sz="2000" b="1" i="0" u="none" strike="noStrike" dirty="0">
                          <a:solidFill>
                            <a:srgbClr val="FFFFFF"/>
                          </a:solidFill>
                          <a:effectLst/>
                          <a:latin typeface="Calibri" panose="020F0502020204030204" pitchFamily="34" charset="0"/>
                        </a:rPr>
                        <a:t>de Construção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fontAlgn="ctr"/>
                      <a:r>
                        <a:rPr lang="pt-BR" sz="2000" b="0" i="0" u="none" strike="noStrike" dirty="0">
                          <a:solidFill>
                            <a:srgbClr val="000000"/>
                          </a:solidFill>
                          <a:effectLst/>
                          <a:latin typeface="Calibri" panose="020F0502020204030204" pitchFamily="34" charset="0"/>
                        </a:rPr>
                        <a:t>Procedimentos (número)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2000" b="0" i="0" u="none" strike="noStrike" dirty="0" smtClean="0">
                          <a:solidFill>
                            <a:srgbClr val="000000"/>
                          </a:solidFill>
                          <a:effectLst/>
                          <a:latin typeface="Calibri" panose="020F0502020204030204" pitchFamily="34" charset="0"/>
                        </a:rPr>
                        <a:t>12</a:t>
                      </a:r>
                      <a:endParaRPr lang="pt-BR" sz="20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2000" b="0" i="0" u="none" strike="noStrike" dirty="0" smtClean="0">
                          <a:solidFill>
                            <a:srgbClr val="000000"/>
                          </a:solidFill>
                          <a:effectLst/>
                          <a:latin typeface="Calibri" panose="020F0502020204030204" pitchFamily="34" charset="0"/>
                        </a:rPr>
                        <a:t>12</a:t>
                      </a:r>
                      <a:endParaRPr lang="pt-BR" sz="20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2000" b="1" i="0" u="none" strike="noStrike" dirty="0" smtClean="0">
                          <a:solidFill>
                            <a:srgbClr val="000000"/>
                          </a:solidFill>
                          <a:effectLst/>
                          <a:latin typeface="Calibri" panose="020F0502020204030204" pitchFamily="34" charset="0"/>
                        </a:rPr>
                        <a:t>12</a:t>
                      </a:r>
                      <a:endParaRPr lang="pt-BR" sz="2000" b="1"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410706">
                <a:tc vMerge="1">
                  <a:txBody>
                    <a:bodyPr/>
                    <a:lstStyle/>
                    <a:p>
                      <a:endParaRPr lang="pt-BR"/>
                    </a:p>
                  </a:txBody>
                  <a:tcPr/>
                </a:tc>
                <a:tc>
                  <a:txBody>
                    <a:bodyPr/>
                    <a:lstStyle/>
                    <a:p>
                      <a:pPr algn="l" fontAlgn="ctr"/>
                      <a:r>
                        <a:rPr lang="pt-BR" sz="2000" b="0" i="0" u="none" strike="noStrike" dirty="0">
                          <a:solidFill>
                            <a:srgbClr val="000000"/>
                          </a:solidFill>
                          <a:effectLst/>
                          <a:latin typeface="Calibri" panose="020F0502020204030204" pitchFamily="34" charset="0"/>
                        </a:rPr>
                        <a:t>Tempo (dias)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2000" b="0" i="0" u="none" strike="noStrike" dirty="0" smtClean="0">
                          <a:solidFill>
                            <a:srgbClr val="000000"/>
                          </a:solidFill>
                          <a:effectLst/>
                          <a:latin typeface="Calibri" panose="020F0502020204030204" pitchFamily="34" charset="0"/>
                        </a:rPr>
                        <a:t>152</a:t>
                      </a:r>
                      <a:endParaRPr lang="pt-BR" sz="20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2000" b="0" i="0" u="none" strike="noStrike" dirty="0" smtClean="0">
                          <a:solidFill>
                            <a:srgbClr val="000000"/>
                          </a:solidFill>
                          <a:effectLst/>
                          <a:latin typeface="Calibri" panose="020F0502020204030204" pitchFamily="34" charset="0"/>
                        </a:rPr>
                        <a:t>152</a:t>
                      </a:r>
                      <a:endParaRPr lang="pt-BR" sz="20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2000" b="1" i="0" u="none" strike="noStrike" dirty="0" smtClean="0">
                          <a:solidFill>
                            <a:srgbClr val="000000"/>
                          </a:solidFill>
                          <a:effectLst/>
                          <a:latin typeface="Calibri" panose="020F0502020204030204" pitchFamily="34" charset="0"/>
                        </a:rPr>
                        <a:t>152</a:t>
                      </a:r>
                      <a:endParaRPr lang="pt-BR" sz="2000" b="1"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410706">
                <a:tc vMerge="1">
                  <a:txBody>
                    <a:bodyPr/>
                    <a:lstStyle/>
                    <a:p>
                      <a:endParaRPr lang="pt-BR"/>
                    </a:p>
                  </a:txBody>
                  <a:tcPr/>
                </a:tc>
                <a:tc>
                  <a:txBody>
                    <a:bodyPr/>
                    <a:lstStyle/>
                    <a:p>
                      <a:pPr algn="l" fontAlgn="ctr"/>
                      <a:r>
                        <a:rPr lang="pt-BR" sz="2000" b="0" i="0" u="none" strike="noStrike" dirty="0">
                          <a:solidFill>
                            <a:srgbClr val="000000"/>
                          </a:solidFill>
                          <a:effectLst/>
                          <a:latin typeface="Calibri" panose="020F0502020204030204" pitchFamily="34" charset="0"/>
                        </a:rPr>
                        <a:t>Custo (% do valor do armazém)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2000" b="0" i="0" u="none" strike="noStrike">
                          <a:solidFill>
                            <a:srgbClr val="000000"/>
                          </a:solidFill>
                          <a:effectLst/>
                          <a:latin typeface="Calibri" panose="020F0502020204030204" pitchFamily="34" charset="0"/>
                        </a:rPr>
                        <a:t>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2000" b="0" i="0" u="none" strike="noStrike">
                          <a:solidFill>
                            <a:srgbClr val="000000"/>
                          </a:solidFill>
                          <a:effectLst/>
                          <a:latin typeface="Calibri" panose="020F0502020204030204" pitchFamily="34" charset="0"/>
                        </a:rPr>
                        <a:t>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2000" b="1" i="0" u="none" strike="noStrike" dirty="0">
                          <a:solidFill>
                            <a:srgbClr val="000000"/>
                          </a:solidFill>
                          <a:effectLst/>
                          <a:latin typeface="Calibri" panose="020F0502020204030204" pitchFamily="34" charset="0"/>
                        </a:rPr>
                        <a:t>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1141329">
                <a:tc vMerge="1">
                  <a:txBody>
                    <a:bodyPr/>
                    <a:lstStyle/>
                    <a:p>
                      <a:endParaRPr lang="pt-BR"/>
                    </a:p>
                  </a:txBody>
                  <a:tcPr/>
                </a:tc>
                <a:tc>
                  <a:txBody>
                    <a:bodyPr/>
                    <a:lstStyle/>
                    <a:p>
                      <a:pPr algn="l" fontAlgn="ctr"/>
                      <a:r>
                        <a:rPr lang="pt-BR" sz="2000" b="0" i="0" u="none" strike="noStrike" dirty="0">
                          <a:solidFill>
                            <a:srgbClr val="000000"/>
                          </a:solidFill>
                          <a:effectLst/>
                          <a:latin typeface="Calibri" panose="020F0502020204030204" pitchFamily="34" charset="0"/>
                        </a:rPr>
                        <a:t>Índice da qualidade das regulamentações de construção (0-15)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2000" b="0" i="0" u="none" strike="noStrike" dirty="0" smtClean="0">
                          <a:solidFill>
                            <a:srgbClr val="000000"/>
                          </a:solidFill>
                          <a:effectLst/>
                          <a:latin typeface="Calibri" panose="020F0502020204030204" pitchFamily="34" charset="0"/>
                        </a:rPr>
                        <a:t>12</a:t>
                      </a:r>
                      <a:endParaRPr lang="pt-BR" sz="20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2000" b="0" i="0" u="none" strike="noStrike" dirty="0" smtClean="0">
                          <a:solidFill>
                            <a:srgbClr val="000000"/>
                          </a:solidFill>
                          <a:effectLst/>
                          <a:latin typeface="Calibri" panose="020F0502020204030204" pitchFamily="34" charset="0"/>
                        </a:rPr>
                        <a:t>12</a:t>
                      </a:r>
                      <a:endParaRPr lang="pt-BR" sz="20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2000" b="1" i="0" u="none" strike="noStrike" dirty="0" smtClean="0">
                          <a:solidFill>
                            <a:srgbClr val="000000"/>
                          </a:solidFill>
                          <a:effectLst/>
                          <a:latin typeface="Calibri" panose="020F0502020204030204" pitchFamily="34" charset="0"/>
                        </a:rPr>
                        <a:t>12</a:t>
                      </a:r>
                      <a:endParaRPr lang="pt-BR" sz="2000" b="1"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bl>
          </a:graphicData>
        </a:graphic>
      </p:graphicFrame>
    </p:spTree>
    <p:extLst>
      <p:ext uri="{BB962C8B-B14F-4D97-AF65-F5344CB8AC3E}">
        <p14:creationId xmlns:p14="http://schemas.microsoft.com/office/powerpoint/2010/main" val="23028445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24676" y="1476432"/>
            <a:ext cx="6877050" cy="4210051"/>
          </a:xfrm>
          <a:prstGeom prst="rect">
            <a:avLst/>
          </a:prstGeom>
        </p:spPr>
      </p:pic>
    </p:spTree>
    <p:extLst>
      <p:ext uri="{BB962C8B-B14F-4D97-AF65-F5344CB8AC3E}">
        <p14:creationId xmlns:p14="http://schemas.microsoft.com/office/powerpoint/2010/main" val="201900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ntágono 3"/>
          <p:cNvSpPr/>
          <p:nvPr/>
        </p:nvSpPr>
        <p:spPr>
          <a:xfrm>
            <a:off x="207161" y="1654630"/>
            <a:ext cx="11771480" cy="2623456"/>
          </a:xfrm>
          <a:prstGeom prst="homePlat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3" name="Retângulo de cantos arredondados 2"/>
          <p:cNvSpPr/>
          <p:nvPr/>
        </p:nvSpPr>
        <p:spPr>
          <a:xfrm>
            <a:off x="207160" y="260570"/>
            <a:ext cx="11771480" cy="51196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smtClean="0"/>
              <a:t>PROCESSO DE ELABORAÇÃO DO RELATÓRIO</a:t>
            </a:r>
            <a:endParaRPr lang="pt-BR" sz="3000" b="1" dirty="0"/>
          </a:p>
        </p:txBody>
      </p:sp>
      <p:graphicFrame>
        <p:nvGraphicFramePr>
          <p:cNvPr id="2" name="Diagrama 1"/>
          <p:cNvGraphicFramePr/>
          <p:nvPr>
            <p:extLst/>
          </p:nvPr>
        </p:nvGraphicFramePr>
        <p:xfrm>
          <a:off x="1607161" y="1536273"/>
          <a:ext cx="9015020" cy="3045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aixaDeTexto 4"/>
          <p:cNvSpPr txBox="1"/>
          <p:nvPr/>
        </p:nvSpPr>
        <p:spPr>
          <a:xfrm>
            <a:off x="1609344" y="1654630"/>
            <a:ext cx="8997696" cy="461665"/>
          </a:xfrm>
          <a:prstGeom prst="rect">
            <a:avLst/>
          </a:prstGeom>
          <a:noFill/>
        </p:spPr>
        <p:txBody>
          <a:bodyPr wrap="square" rtlCol="0">
            <a:spAutoFit/>
          </a:bodyPr>
          <a:lstStyle/>
          <a:p>
            <a:pPr algn="ctr"/>
            <a:r>
              <a:rPr lang="pt-BR" sz="2400" b="1" dirty="0"/>
              <a:t>Apuração - </a:t>
            </a:r>
            <a:r>
              <a:rPr lang="pt-BR" sz="2400" dirty="0"/>
              <a:t>Junho </a:t>
            </a:r>
            <a:r>
              <a:rPr lang="pt-BR" sz="2400" dirty="0" smtClean="0"/>
              <a:t>a </a:t>
            </a:r>
            <a:r>
              <a:rPr lang="pt-BR" sz="2400" dirty="0"/>
              <a:t>Maio</a:t>
            </a:r>
          </a:p>
        </p:txBody>
      </p:sp>
    </p:spTree>
    <p:extLst>
      <p:ext uri="{BB962C8B-B14F-4D97-AF65-F5344CB8AC3E}">
        <p14:creationId xmlns:p14="http://schemas.microsoft.com/office/powerpoint/2010/main" val="29419334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de cantos arredondados 5"/>
          <p:cNvSpPr/>
          <p:nvPr/>
        </p:nvSpPr>
        <p:spPr>
          <a:xfrm>
            <a:off x="207160" y="260570"/>
            <a:ext cx="11771480" cy="51196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a:t>COMPARATIVO COM OUTROS PAÍSES - CLASSIFICAÇÃO 2010/17</a:t>
            </a:r>
          </a:p>
        </p:txBody>
      </p:sp>
      <p:pic>
        <p:nvPicPr>
          <p:cNvPr id="3" name="Imagem 2"/>
          <p:cNvPicPr>
            <a:picLocks noChangeAspect="1"/>
          </p:cNvPicPr>
          <p:nvPr/>
        </p:nvPicPr>
        <p:blipFill>
          <a:blip r:embed="rId3" cstate="print"/>
          <a:stretch>
            <a:fillRect/>
          </a:stretch>
        </p:blipFill>
        <p:spPr>
          <a:xfrm>
            <a:off x="207160" y="970564"/>
            <a:ext cx="11771480" cy="5736218"/>
          </a:xfrm>
          <a:prstGeom prst="rect">
            <a:avLst/>
          </a:prstGeom>
        </p:spPr>
      </p:pic>
    </p:spTree>
    <p:extLst>
      <p:ext uri="{BB962C8B-B14F-4D97-AF65-F5344CB8AC3E}">
        <p14:creationId xmlns:p14="http://schemas.microsoft.com/office/powerpoint/2010/main" val="33459510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de cantos arredondados 5"/>
          <p:cNvSpPr/>
          <p:nvPr/>
        </p:nvSpPr>
        <p:spPr>
          <a:xfrm>
            <a:off x="207160" y="260570"/>
            <a:ext cx="11771480" cy="51196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a:t>COMPARATIVO COM OUTROS PAÍSES </a:t>
            </a:r>
            <a:r>
              <a:rPr lang="pt-BR" sz="3000" b="1" dirty="0" smtClean="0"/>
              <a:t>– NOTAS 2017</a:t>
            </a:r>
            <a:endParaRPr lang="pt-BR" sz="3000" b="1" dirty="0"/>
          </a:p>
        </p:txBody>
      </p:sp>
      <p:pic>
        <p:nvPicPr>
          <p:cNvPr id="2" name="Imagem 1"/>
          <p:cNvPicPr>
            <a:picLocks noChangeAspect="1"/>
          </p:cNvPicPr>
          <p:nvPr/>
        </p:nvPicPr>
        <p:blipFill>
          <a:blip r:embed="rId3"/>
          <a:stretch>
            <a:fillRect/>
          </a:stretch>
        </p:blipFill>
        <p:spPr>
          <a:xfrm>
            <a:off x="207161" y="817687"/>
            <a:ext cx="11771480" cy="5864860"/>
          </a:xfrm>
          <a:prstGeom prst="rect">
            <a:avLst/>
          </a:prstGeom>
        </p:spPr>
      </p:pic>
    </p:spTree>
    <p:extLst>
      <p:ext uri="{BB962C8B-B14F-4D97-AF65-F5344CB8AC3E}">
        <p14:creationId xmlns:p14="http://schemas.microsoft.com/office/powerpoint/2010/main" val="26727179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m 5"/>
          <p:cNvPicPr>
            <a:picLocks noChangeAspect="1"/>
          </p:cNvPicPr>
          <p:nvPr/>
        </p:nvPicPr>
        <p:blipFill>
          <a:blip r:embed="rId3" cstate="print"/>
          <a:stretch>
            <a:fillRect/>
          </a:stretch>
        </p:blipFill>
        <p:spPr>
          <a:xfrm>
            <a:off x="850592" y="1327977"/>
            <a:ext cx="10094073" cy="5552686"/>
          </a:xfrm>
          <a:prstGeom prst="rect">
            <a:avLst/>
          </a:prstGeom>
        </p:spPr>
      </p:pic>
      <p:sp>
        <p:nvSpPr>
          <p:cNvPr id="5" name="Retângulo 4"/>
          <p:cNvSpPr/>
          <p:nvPr/>
        </p:nvSpPr>
        <p:spPr>
          <a:xfrm>
            <a:off x="1114526" y="1301775"/>
            <a:ext cx="10911246" cy="646331"/>
          </a:xfrm>
          <a:prstGeom prst="rect">
            <a:avLst/>
          </a:prstGeom>
        </p:spPr>
        <p:txBody>
          <a:bodyPr wrap="square">
            <a:spAutoFit/>
          </a:bodyPr>
          <a:lstStyle/>
          <a:p>
            <a:pPr lvl="1"/>
            <a:endParaRPr lang="pt-BR" dirty="0"/>
          </a:p>
          <a:p>
            <a:pPr lvl="1"/>
            <a:endParaRPr lang="pt-BR" dirty="0"/>
          </a:p>
        </p:txBody>
      </p:sp>
      <p:sp>
        <p:nvSpPr>
          <p:cNvPr id="8" name="Retângulo de cantos arredondados 7"/>
          <p:cNvSpPr/>
          <p:nvPr/>
        </p:nvSpPr>
        <p:spPr>
          <a:xfrm>
            <a:off x="3563176" y="511534"/>
            <a:ext cx="8415464" cy="51196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smtClean="0"/>
              <a:t>CLASSIFICAÇÃO E NOTAS </a:t>
            </a:r>
            <a:r>
              <a:rPr lang="pt-BR" sz="3000" b="1" dirty="0"/>
              <a:t>BRASIL NOS TEMAS</a:t>
            </a:r>
          </a:p>
        </p:txBody>
      </p:sp>
      <p:sp>
        <p:nvSpPr>
          <p:cNvPr id="13" name="CaixaDeTexto 12"/>
          <p:cNvSpPr txBox="1"/>
          <p:nvPr/>
        </p:nvSpPr>
        <p:spPr>
          <a:xfrm>
            <a:off x="1428739" y="1307562"/>
            <a:ext cx="6255171" cy="338554"/>
          </a:xfrm>
          <a:prstGeom prst="rect">
            <a:avLst/>
          </a:prstGeom>
          <a:noFill/>
        </p:spPr>
        <p:txBody>
          <a:bodyPr wrap="square" rtlCol="0">
            <a:spAutoFit/>
          </a:bodyPr>
          <a:lstStyle/>
          <a:p>
            <a:r>
              <a:rPr lang="pt-BR" sz="1600" b="1" dirty="0">
                <a:solidFill>
                  <a:srgbClr val="0070C0"/>
                </a:solidFill>
              </a:rPr>
              <a:t>TEMAS DE IMPACTO FEDERAL/ESTADUAL/MUNICIPAL</a:t>
            </a:r>
          </a:p>
        </p:txBody>
      </p:sp>
      <p:sp>
        <p:nvSpPr>
          <p:cNvPr id="14" name="CaixaDeTexto 13"/>
          <p:cNvSpPr txBox="1"/>
          <p:nvPr/>
        </p:nvSpPr>
        <p:spPr>
          <a:xfrm>
            <a:off x="7683910" y="1327977"/>
            <a:ext cx="3635179" cy="338554"/>
          </a:xfrm>
          <a:prstGeom prst="rect">
            <a:avLst/>
          </a:prstGeom>
          <a:noFill/>
        </p:spPr>
        <p:txBody>
          <a:bodyPr wrap="square" rtlCol="0">
            <a:spAutoFit/>
          </a:bodyPr>
          <a:lstStyle/>
          <a:p>
            <a:r>
              <a:rPr lang="pt-BR" sz="1600" b="1" dirty="0">
                <a:solidFill>
                  <a:srgbClr val="0070C0"/>
                </a:solidFill>
              </a:rPr>
              <a:t>TEMAS DE IMPACTO FEDERAL</a:t>
            </a:r>
          </a:p>
        </p:txBody>
      </p:sp>
      <p:sp>
        <p:nvSpPr>
          <p:cNvPr id="15" name="Elipse 14"/>
          <p:cNvSpPr/>
          <p:nvPr/>
        </p:nvSpPr>
        <p:spPr>
          <a:xfrm>
            <a:off x="4501662" y="3358201"/>
            <a:ext cx="706695" cy="416153"/>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pt-BR" sz="1600" b="1" dirty="0">
                <a:solidFill>
                  <a:srgbClr val="FF0000"/>
                </a:solidFill>
              </a:rPr>
              <a:t>128</a:t>
            </a:r>
          </a:p>
        </p:txBody>
      </p:sp>
      <p:sp>
        <p:nvSpPr>
          <p:cNvPr id="16" name="Elipse 15"/>
          <p:cNvSpPr/>
          <p:nvPr/>
        </p:nvSpPr>
        <p:spPr>
          <a:xfrm>
            <a:off x="2596861" y="3358202"/>
            <a:ext cx="709047" cy="476810"/>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pt-BR" sz="1600" b="1" dirty="0">
                <a:solidFill>
                  <a:srgbClr val="FF0000"/>
                </a:solidFill>
              </a:rPr>
              <a:t>172</a:t>
            </a:r>
          </a:p>
        </p:txBody>
      </p:sp>
      <p:sp>
        <p:nvSpPr>
          <p:cNvPr id="17" name="Elipse 16"/>
          <p:cNvSpPr/>
          <p:nvPr/>
        </p:nvSpPr>
        <p:spPr>
          <a:xfrm>
            <a:off x="7336231" y="3810205"/>
            <a:ext cx="696422" cy="389509"/>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pt-BR" sz="1600" b="1">
                <a:solidFill>
                  <a:srgbClr val="FF0000"/>
                </a:solidFill>
              </a:rPr>
              <a:t>101</a:t>
            </a:r>
          </a:p>
        </p:txBody>
      </p:sp>
      <p:sp>
        <p:nvSpPr>
          <p:cNvPr id="18" name="Elipse 17"/>
          <p:cNvSpPr/>
          <p:nvPr/>
        </p:nvSpPr>
        <p:spPr>
          <a:xfrm>
            <a:off x="6385743" y="4536902"/>
            <a:ext cx="765957" cy="365759"/>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pt-BR" sz="1600" b="1">
                <a:solidFill>
                  <a:srgbClr val="FF0000"/>
                </a:solidFill>
              </a:rPr>
              <a:t>181</a:t>
            </a:r>
          </a:p>
        </p:txBody>
      </p:sp>
      <p:sp>
        <p:nvSpPr>
          <p:cNvPr id="19" name="Elipse 18"/>
          <p:cNvSpPr/>
          <p:nvPr/>
        </p:nvSpPr>
        <p:spPr>
          <a:xfrm>
            <a:off x="10139212" y="3513779"/>
            <a:ext cx="751305" cy="439413"/>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pt-BR" sz="1600" b="1" dirty="0" smtClean="0">
                <a:solidFill>
                  <a:schemeClr val="tx1"/>
                </a:solidFill>
              </a:rPr>
              <a:t>67</a:t>
            </a:r>
            <a:endParaRPr lang="pt-BR" sz="1600" b="1" dirty="0">
              <a:solidFill>
                <a:schemeClr val="tx1"/>
              </a:solidFill>
            </a:endParaRPr>
          </a:p>
        </p:txBody>
      </p:sp>
      <p:sp>
        <p:nvSpPr>
          <p:cNvPr id="20" name="Elipse 19"/>
          <p:cNvSpPr/>
          <p:nvPr/>
        </p:nvSpPr>
        <p:spPr>
          <a:xfrm>
            <a:off x="3563176" y="1775038"/>
            <a:ext cx="582744" cy="357313"/>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pt-BR" sz="1600" b="1" dirty="0">
                <a:solidFill>
                  <a:schemeClr val="tx1"/>
                </a:solidFill>
              </a:rPr>
              <a:t>47</a:t>
            </a:r>
          </a:p>
        </p:txBody>
      </p:sp>
      <p:sp>
        <p:nvSpPr>
          <p:cNvPr id="21" name="Elipse 20"/>
          <p:cNvSpPr/>
          <p:nvPr/>
        </p:nvSpPr>
        <p:spPr>
          <a:xfrm>
            <a:off x="5502056" y="2537272"/>
            <a:ext cx="590844" cy="396892"/>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pt-BR" sz="1600" b="1" dirty="0">
                <a:solidFill>
                  <a:schemeClr val="tx1"/>
                </a:solidFill>
              </a:rPr>
              <a:t>37</a:t>
            </a:r>
          </a:p>
        </p:txBody>
      </p:sp>
      <p:sp>
        <p:nvSpPr>
          <p:cNvPr id="22" name="Elipse 21"/>
          <p:cNvSpPr/>
          <p:nvPr/>
        </p:nvSpPr>
        <p:spPr>
          <a:xfrm>
            <a:off x="1600418" y="2666092"/>
            <a:ext cx="773724" cy="371466"/>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pt-BR" sz="1600" b="1" dirty="0">
                <a:solidFill>
                  <a:srgbClr val="FF0000"/>
                </a:solidFill>
              </a:rPr>
              <a:t>175</a:t>
            </a:r>
          </a:p>
        </p:txBody>
      </p:sp>
      <p:sp>
        <p:nvSpPr>
          <p:cNvPr id="23" name="Elipse 22"/>
          <p:cNvSpPr/>
          <p:nvPr/>
        </p:nvSpPr>
        <p:spPr>
          <a:xfrm>
            <a:off x="8314005" y="2666092"/>
            <a:ext cx="666611" cy="396892"/>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pt-BR" sz="1600" b="1" dirty="0">
                <a:solidFill>
                  <a:schemeClr val="tx1"/>
                </a:solidFill>
              </a:rPr>
              <a:t>32</a:t>
            </a:r>
          </a:p>
        </p:txBody>
      </p:sp>
      <p:sp>
        <p:nvSpPr>
          <p:cNvPr id="24" name="Elipse 23"/>
          <p:cNvSpPr/>
          <p:nvPr/>
        </p:nvSpPr>
        <p:spPr>
          <a:xfrm>
            <a:off x="9182098" y="3175319"/>
            <a:ext cx="752697" cy="398557"/>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pt-BR" sz="1600" b="1" dirty="0">
                <a:solidFill>
                  <a:srgbClr val="FF0000"/>
                </a:solidFill>
              </a:rPr>
              <a:t>149</a:t>
            </a:r>
          </a:p>
        </p:txBody>
      </p:sp>
      <p:cxnSp>
        <p:nvCxnSpPr>
          <p:cNvPr id="11" name="Conector reto 10"/>
          <p:cNvCxnSpPr/>
          <p:nvPr/>
        </p:nvCxnSpPr>
        <p:spPr>
          <a:xfrm flipV="1">
            <a:off x="7195551" y="1327977"/>
            <a:ext cx="0" cy="5552686"/>
          </a:xfrm>
          <a:prstGeom prst="line">
            <a:avLst/>
          </a:prstGeom>
          <a:ln w="31750">
            <a:solidFill>
              <a:schemeClr val="accent5"/>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27894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de cantos arredondados 2"/>
          <p:cNvSpPr/>
          <p:nvPr/>
        </p:nvSpPr>
        <p:spPr>
          <a:xfrm>
            <a:off x="207160" y="260570"/>
            <a:ext cx="11771480" cy="51196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smtClean="0"/>
              <a:t>COMPARATIVO </a:t>
            </a:r>
            <a:r>
              <a:rPr lang="pt-BR" sz="3000" b="1" dirty="0"/>
              <a:t>COM OUTROS PAÍSES</a:t>
            </a:r>
          </a:p>
        </p:txBody>
      </p:sp>
      <p:pic>
        <p:nvPicPr>
          <p:cNvPr id="4" name="Imagem 3"/>
          <p:cNvPicPr>
            <a:picLocks noChangeAspect="1"/>
          </p:cNvPicPr>
          <p:nvPr/>
        </p:nvPicPr>
        <p:blipFill>
          <a:blip r:embed="rId3"/>
          <a:stretch>
            <a:fillRect/>
          </a:stretch>
        </p:blipFill>
        <p:spPr>
          <a:xfrm>
            <a:off x="207160" y="804418"/>
            <a:ext cx="11771480" cy="5858764"/>
          </a:xfrm>
          <a:prstGeom prst="rect">
            <a:avLst/>
          </a:prstGeom>
        </p:spPr>
      </p:pic>
    </p:spTree>
    <p:extLst>
      <p:ext uri="{BB962C8B-B14F-4D97-AF65-F5344CB8AC3E}">
        <p14:creationId xmlns:p14="http://schemas.microsoft.com/office/powerpoint/2010/main" val="40914688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ipse 3"/>
          <p:cNvSpPr/>
          <p:nvPr/>
        </p:nvSpPr>
        <p:spPr>
          <a:xfrm>
            <a:off x="2577823" y="1485699"/>
            <a:ext cx="6791955" cy="3907971"/>
          </a:xfrm>
          <a:prstGeom prst="ellipse">
            <a:avLst/>
          </a:prstGeom>
          <a:gradFill flip="none" rotWithShape="1">
            <a:gsLst>
              <a:gs pos="0">
                <a:schemeClr val="bg2">
                  <a:shade val="30000"/>
                  <a:satMod val="115000"/>
                </a:schemeClr>
              </a:gs>
              <a:gs pos="50000">
                <a:schemeClr val="bg2">
                  <a:shade val="67500"/>
                  <a:satMod val="115000"/>
                </a:schemeClr>
              </a:gs>
              <a:gs pos="100000">
                <a:schemeClr val="bg2">
                  <a:shade val="100000"/>
                  <a:satMod val="115000"/>
                </a:schemeClr>
              </a:gs>
            </a:gsLst>
            <a:lin ang="18900000" scaled="1"/>
            <a:tileRect/>
          </a:gra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4400" b="1" dirty="0">
                <a:solidFill>
                  <a:schemeClr val="tx1"/>
                </a:solidFill>
              </a:rPr>
              <a:t>Obtenção de Alvarás Construção</a:t>
            </a:r>
          </a:p>
          <a:p>
            <a:pPr algn="ctr"/>
            <a:r>
              <a:rPr lang="pt-BR" sz="4400" b="1" dirty="0">
                <a:solidFill>
                  <a:schemeClr val="tx1"/>
                </a:solidFill>
              </a:rPr>
              <a:t>172</a:t>
            </a:r>
          </a:p>
        </p:txBody>
      </p:sp>
    </p:spTree>
    <p:extLst>
      <p:ext uri="{BB962C8B-B14F-4D97-AF65-F5344CB8AC3E}">
        <p14:creationId xmlns:p14="http://schemas.microsoft.com/office/powerpoint/2010/main" val="8286479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de cantos arredondados 5"/>
          <p:cNvSpPr/>
          <p:nvPr/>
        </p:nvSpPr>
        <p:spPr>
          <a:xfrm>
            <a:off x="207160" y="260570"/>
            <a:ext cx="11771480" cy="511961"/>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smtClean="0"/>
              <a:t>O QUE O INDICADOR “OBTENÇÃO DE ALVARÁ” MEDE</a:t>
            </a:r>
            <a:endParaRPr lang="pt-BR" sz="3000" b="1" dirty="0"/>
          </a:p>
        </p:txBody>
      </p:sp>
      <p:grpSp>
        <p:nvGrpSpPr>
          <p:cNvPr id="14" name="Grupo 13"/>
          <p:cNvGrpSpPr/>
          <p:nvPr/>
        </p:nvGrpSpPr>
        <p:grpSpPr>
          <a:xfrm>
            <a:off x="993422" y="1246664"/>
            <a:ext cx="10560200" cy="5611336"/>
            <a:chOff x="812800" y="772531"/>
            <a:chExt cx="10560200" cy="5204198"/>
          </a:xfrm>
        </p:grpSpPr>
        <p:pic>
          <p:nvPicPr>
            <p:cNvPr id="2" name="Imagem 1"/>
            <p:cNvPicPr>
              <a:picLocks noChangeAspect="1"/>
            </p:cNvPicPr>
            <p:nvPr/>
          </p:nvPicPr>
          <p:blipFill>
            <a:blip r:embed="rId2"/>
            <a:stretch>
              <a:fillRect/>
            </a:stretch>
          </p:blipFill>
          <p:spPr>
            <a:xfrm>
              <a:off x="1103614" y="772531"/>
              <a:ext cx="9978572" cy="4989286"/>
            </a:xfrm>
            <a:prstGeom prst="rect">
              <a:avLst/>
            </a:prstGeom>
          </p:spPr>
        </p:pic>
        <p:sp>
          <p:nvSpPr>
            <p:cNvPr id="3" name="CaixaDeTexto 2"/>
            <p:cNvSpPr txBox="1"/>
            <p:nvPr/>
          </p:nvSpPr>
          <p:spPr>
            <a:xfrm>
              <a:off x="1698172" y="772531"/>
              <a:ext cx="2888342" cy="707886"/>
            </a:xfrm>
            <a:prstGeom prst="rect">
              <a:avLst/>
            </a:prstGeom>
            <a:solidFill>
              <a:schemeClr val="bg1"/>
            </a:solidFill>
          </p:spPr>
          <p:txBody>
            <a:bodyPr wrap="square" rtlCol="0">
              <a:spAutoFit/>
            </a:bodyPr>
            <a:lstStyle/>
            <a:p>
              <a:pPr algn="ctr"/>
              <a:r>
                <a:rPr lang="pt-BR" sz="2000" b="1" dirty="0" smtClean="0"/>
                <a:t>Custo</a:t>
              </a:r>
              <a:r>
                <a:rPr lang="pt-BR" sz="2800" dirty="0" smtClean="0"/>
                <a:t/>
              </a:r>
              <a:br>
                <a:rPr lang="pt-BR" sz="2800" dirty="0" smtClean="0"/>
              </a:br>
              <a:r>
                <a:rPr lang="pt-BR" sz="2000" dirty="0" smtClean="0"/>
                <a:t> (% do valor do armazém)</a:t>
              </a:r>
            </a:p>
          </p:txBody>
        </p:sp>
        <p:sp>
          <p:nvSpPr>
            <p:cNvPr id="7" name="CaixaDeTexto 6"/>
            <p:cNvSpPr txBox="1"/>
            <p:nvPr/>
          </p:nvSpPr>
          <p:spPr>
            <a:xfrm>
              <a:off x="4510843" y="2704431"/>
              <a:ext cx="2097314" cy="707886"/>
            </a:xfrm>
            <a:prstGeom prst="rect">
              <a:avLst/>
            </a:prstGeom>
            <a:solidFill>
              <a:schemeClr val="bg1"/>
            </a:solidFill>
          </p:spPr>
          <p:txBody>
            <a:bodyPr wrap="square" rtlCol="0">
              <a:spAutoFit/>
            </a:bodyPr>
            <a:lstStyle/>
            <a:p>
              <a:pPr algn="ctr"/>
              <a:r>
                <a:rPr lang="pt-BR" sz="2000" dirty="0" smtClean="0">
                  <a:solidFill>
                    <a:srgbClr val="0070C0"/>
                  </a:solidFill>
                </a:rPr>
                <a:t>Número de procedimentos</a:t>
              </a:r>
            </a:p>
          </p:txBody>
        </p:sp>
        <p:sp>
          <p:nvSpPr>
            <p:cNvPr id="8" name="CaixaDeTexto 7"/>
            <p:cNvSpPr txBox="1"/>
            <p:nvPr/>
          </p:nvSpPr>
          <p:spPr>
            <a:xfrm>
              <a:off x="812800" y="3945403"/>
              <a:ext cx="2220685" cy="1015663"/>
            </a:xfrm>
            <a:prstGeom prst="rect">
              <a:avLst/>
            </a:prstGeom>
            <a:solidFill>
              <a:schemeClr val="accent4">
                <a:lumMod val="75000"/>
              </a:schemeClr>
            </a:solidFill>
          </p:spPr>
          <p:txBody>
            <a:bodyPr wrap="square" rtlCol="0">
              <a:spAutoFit/>
            </a:bodyPr>
            <a:lstStyle/>
            <a:p>
              <a:pPr algn="ctr"/>
              <a:r>
                <a:rPr lang="pt-BR" sz="2000" dirty="0" smtClean="0"/>
                <a:t>O negócio na indústria da construção</a:t>
              </a:r>
            </a:p>
          </p:txBody>
        </p:sp>
        <p:sp>
          <p:nvSpPr>
            <p:cNvPr id="9" name="CaixaDeTexto 8"/>
            <p:cNvSpPr txBox="1"/>
            <p:nvPr/>
          </p:nvSpPr>
          <p:spPr>
            <a:xfrm>
              <a:off x="2641601" y="4961331"/>
              <a:ext cx="2148114" cy="400110"/>
            </a:xfrm>
            <a:prstGeom prst="rect">
              <a:avLst/>
            </a:prstGeom>
            <a:solidFill>
              <a:schemeClr val="bg1"/>
            </a:solidFill>
          </p:spPr>
          <p:txBody>
            <a:bodyPr wrap="square" rtlCol="0">
              <a:spAutoFit/>
            </a:bodyPr>
            <a:lstStyle/>
            <a:p>
              <a:pPr algn="ctr"/>
              <a:r>
                <a:rPr lang="pt-BR" sz="2000" dirty="0" err="1" smtClean="0"/>
                <a:t>Pré</a:t>
              </a:r>
              <a:r>
                <a:rPr lang="pt-BR" sz="2000" dirty="0" smtClean="0"/>
                <a:t>-construção</a:t>
              </a:r>
            </a:p>
          </p:txBody>
        </p:sp>
        <p:sp>
          <p:nvSpPr>
            <p:cNvPr id="10" name="CaixaDeTexto 9"/>
            <p:cNvSpPr txBox="1"/>
            <p:nvPr/>
          </p:nvSpPr>
          <p:spPr>
            <a:xfrm>
              <a:off x="5018843" y="4961331"/>
              <a:ext cx="2148114" cy="400110"/>
            </a:xfrm>
            <a:prstGeom prst="rect">
              <a:avLst/>
            </a:prstGeom>
            <a:solidFill>
              <a:schemeClr val="bg1"/>
            </a:solidFill>
          </p:spPr>
          <p:txBody>
            <a:bodyPr wrap="square" rtlCol="0">
              <a:spAutoFit/>
            </a:bodyPr>
            <a:lstStyle/>
            <a:p>
              <a:pPr algn="ctr"/>
              <a:r>
                <a:rPr lang="pt-BR" sz="2000" dirty="0" smtClean="0"/>
                <a:t>Construção</a:t>
              </a:r>
            </a:p>
          </p:txBody>
        </p:sp>
        <p:sp>
          <p:nvSpPr>
            <p:cNvPr id="11" name="CaixaDeTexto 10"/>
            <p:cNvSpPr txBox="1"/>
            <p:nvPr/>
          </p:nvSpPr>
          <p:spPr>
            <a:xfrm>
              <a:off x="7638672" y="4961066"/>
              <a:ext cx="2148114" cy="1015663"/>
            </a:xfrm>
            <a:prstGeom prst="rect">
              <a:avLst/>
            </a:prstGeom>
            <a:solidFill>
              <a:schemeClr val="bg1"/>
            </a:solidFill>
          </p:spPr>
          <p:txBody>
            <a:bodyPr wrap="square" rtlCol="0">
              <a:spAutoFit/>
            </a:bodyPr>
            <a:lstStyle/>
            <a:p>
              <a:pPr algn="ctr"/>
              <a:r>
                <a:rPr lang="pt-BR" sz="2000" dirty="0" smtClean="0"/>
                <a:t>Pós-Construção e ligações de água e esgoto</a:t>
              </a:r>
            </a:p>
          </p:txBody>
        </p:sp>
        <p:sp>
          <p:nvSpPr>
            <p:cNvPr id="12" name="CaixaDeTexto 11"/>
            <p:cNvSpPr txBox="1"/>
            <p:nvPr/>
          </p:nvSpPr>
          <p:spPr>
            <a:xfrm>
              <a:off x="10394571" y="4607123"/>
              <a:ext cx="978429" cy="707886"/>
            </a:xfrm>
            <a:prstGeom prst="rect">
              <a:avLst/>
            </a:prstGeom>
            <a:solidFill>
              <a:schemeClr val="bg1"/>
            </a:solidFill>
          </p:spPr>
          <p:txBody>
            <a:bodyPr wrap="square" rtlCol="0">
              <a:spAutoFit/>
            </a:bodyPr>
            <a:lstStyle/>
            <a:p>
              <a:pPr algn="ctr"/>
              <a:r>
                <a:rPr lang="pt-BR" sz="2000" b="1" dirty="0" smtClean="0"/>
                <a:t>Tempo </a:t>
              </a:r>
              <a:br>
                <a:rPr lang="pt-BR" sz="2000" b="1" dirty="0" smtClean="0"/>
              </a:br>
              <a:r>
                <a:rPr lang="pt-BR" sz="2000" dirty="0" smtClean="0"/>
                <a:t>(Dias)</a:t>
              </a:r>
            </a:p>
          </p:txBody>
        </p:sp>
        <p:sp>
          <p:nvSpPr>
            <p:cNvPr id="13" name="CaixaDeTexto 12"/>
            <p:cNvSpPr txBox="1"/>
            <p:nvPr/>
          </p:nvSpPr>
          <p:spPr>
            <a:xfrm>
              <a:off x="9138329" y="1627998"/>
              <a:ext cx="1457100" cy="707886"/>
            </a:xfrm>
            <a:prstGeom prst="rect">
              <a:avLst/>
            </a:prstGeom>
            <a:solidFill>
              <a:schemeClr val="accent1">
                <a:lumMod val="75000"/>
              </a:schemeClr>
            </a:solidFill>
          </p:spPr>
          <p:txBody>
            <a:bodyPr wrap="square" rtlCol="0">
              <a:spAutoFit/>
            </a:bodyPr>
            <a:lstStyle/>
            <a:p>
              <a:pPr algn="ctr"/>
              <a:r>
                <a:rPr lang="pt-BR" sz="2000" b="1" dirty="0" smtClean="0">
                  <a:solidFill>
                    <a:schemeClr val="bg1"/>
                  </a:solidFill>
                </a:rPr>
                <a:t>Armazém construído</a:t>
              </a:r>
            </a:p>
          </p:txBody>
        </p:sp>
      </p:grpSp>
    </p:spTree>
    <p:extLst>
      <p:ext uri="{BB962C8B-B14F-4D97-AF65-F5344CB8AC3E}">
        <p14:creationId xmlns:p14="http://schemas.microsoft.com/office/powerpoint/2010/main" val="40190765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21745</TotalTime>
  <Words>4399</Words>
  <Application>Microsoft Office PowerPoint</Application>
  <PresentationFormat>Widescreen</PresentationFormat>
  <Paragraphs>617</Paragraphs>
  <Slides>27</Slides>
  <Notes>22</Notes>
  <HiddenSlides>1</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27</vt:i4>
      </vt:variant>
    </vt:vector>
  </HeadingPairs>
  <TitlesOfParts>
    <vt:vector size="31" baseType="lpstr">
      <vt:lpstr>Arial</vt:lpstr>
      <vt:lpstr>Calibri</vt:lpstr>
      <vt:lpstr>Calibri Light</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Antonio Laercio da Silva Rehem</dc:creator>
  <cp:lastModifiedBy>Antonio Laercio da Silva Rehem</cp:lastModifiedBy>
  <cp:revision>928</cp:revision>
  <cp:lastPrinted>2017-10-16T13:17:43Z</cp:lastPrinted>
  <dcterms:created xsi:type="dcterms:W3CDTF">2017-02-20T17:47:29Z</dcterms:created>
  <dcterms:modified xsi:type="dcterms:W3CDTF">2017-10-17T12:49:49Z</dcterms:modified>
</cp:coreProperties>
</file>