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73" r:id="rId2"/>
    <p:sldId id="274" r:id="rId3"/>
    <p:sldId id="276" r:id="rId4"/>
    <p:sldId id="278" r:id="rId5"/>
    <p:sldId id="279" r:id="rId6"/>
    <p:sldId id="290" r:id="rId7"/>
    <p:sldId id="287" r:id="rId8"/>
    <p:sldId id="291" r:id="rId9"/>
    <p:sldId id="257" r:id="rId10"/>
    <p:sldId id="258" r:id="rId11"/>
    <p:sldId id="259" r:id="rId12"/>
    <p:sldId id="260" r:id="rId13"/>
    <p:sldId id="261" r:id="rId14"/>
    <p:sldId id="263" r:id="rId15"/>
    <p:sldId id="262" r:id="rId16"/>
    <p:sldId id="264" r:id="rId17"/>
    <p:sldId id="265" r:id="rId18"/>
    <p:sldId id="288" r:id="rId19"/>
    <p:sldId id="267" r:id="rId20"/>
    <p:sldId id="268" r:id="rId21"/>
    <p:sldId id="271" r:id="rId22"/>
    <p:sldId id="272" r:id="rId23"/>
    <p:sldId id="286" r:id="rId24"/>
  </p:sldIdLst>
  <p:sldSz cx="12192000" cy="6858000"/>
  <p:notesSz cx="7315200" cy="96012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649" autoAdjust="0"/>
  </p:normalViewPr>
  <p:slideViewPr>
    <p:cSldViewPr snapToGrid="0">
      <p:cViewPr varScale="1">
        <p:scale>
          <a:sx n="68" d="100"/>
          <a:sy n="68" d="100"/>
        </p:scale>
        <p:origin x="1302"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C4CCBF-4296-4416-A78C-D4C56586C0F6}" type="doc">
      <dgm:prSet loTypeId="urn:microsoft.com/office/officeart/2005/8/layout/hChevron3" loCatId="process" qsTypeId="urn:microsoft.com/office/officeart/2005/8/quickstyle/simple1" qsCatId="simple" csTypeId="urn:microsoft.com/office/officeart/2005/8/colors/accent1_2" csCatId="accent1" phldr="1"/>
      <dgm:spPr/>
    </dgm:pt>
    <dgm:pt modelId="{48C27670-BBD3-4298-9AD4-9E5E36024390}">
      <dgm:prSet phldrT="[Texto]" custT="1"/>
      <dgm:spPr>
        <a:solidFill>
          <a:srgbClr val="FF0000"/>
        </a:solidFill>
      </dgm:spPr>
      <dgm:t>
        <a:bodyPr/>
        <a:lstStyle/>
        <a:p>
          <a:r>
            <a:rPr lang="pt-BR" sz="2400" b="1" dirty="0" smtClean="0"/>
            <a:t>Coleta</a:t>
          </a:r>
        </a:p>
        <a:p>
          <a:r>
            <a:rPr lang="pt-BR" sz="2400" dirty="0" smtClean="0"/>
            <a:t>Fevereiro a Maio</a:t>
          </a:r>
          <a:endParaRPr lang="pt-BR" sz="2400" dirty="0"/>
        </a:p>
      </dgm:t>
    </dgm:pt>
    <dgm:pt modelId="{BA6E841F-8B51-451C-8377-E9A5CF7977A7}" type="parTrans" cxnId="{A8A44B12-9F30-493A-AD30-F4BEB92FC894}">
      <dgm:prSet/>
      <dgm:spPr/>
      <dgm:t>
        <a:bodyPr/>
        <a:lstStyle/>
        <a:p>
          <a:endParaRPr lang="pt-BR" sz="2400"/>
        </a:p>
      </dgm:t>
    </dgm:pt>
    <dgm:pt modelId="{3E07E40A-51F7-428D-A1AA-726A90D63B2E}" type="sibTrans" cxnId="{A8A44B12-9F30-493A-AD30-F4BEB92FC894}">
      <dgm:prSet/>
      <dgm:spPr/>
      <dgm:t>
        <a:bodyPr/>
        <a:lstStyle/>
        <a:p>
          <a:endParaRPr lang="pt-BR" sz="2400"/>
        </a:p>
      </dgm:t>
    </dgm:pt>
    <dgm:pt modelId="{E0D22509-DCC9-4028-81A0-1C59C742C6B9}">
      <dgm:prSet phldrT="[Texto]" custT="1"/>
      <dgm:spPr>
        <a:solidFill>
          <a:srgbClr val="FFFF00"/>
        </a:solidFill>
      </dgm:spPr>
      <dgm:t>
        <a:bodyPr/>
        <a:lstStyle/>
        <a:p>
          <a:r>
            <a:rPr lang="pt-BR" sz="2400" b="1" dirty="0" smtClean="0">
              <a:solidFill>
                <a:schemeClr val="tx1"/>
              </a:solidFill>
            </a:rPr>
            <a:t>Verificação</a:t>
          </a:r>
        </a:p>
        <a:p>
          <a:r>
            <a:rPr lang="pt-BR" sz="2400" dirty="0" smtClean="0">
              <a:solidFill>
                <a:schemeClr val="tx1"/>
              </a:solidFill>
            </a:rPr>
            <a:t>Junho a Setembro</a:t>
          </a:r>
          <a:endParaRPr lang="pt-BR" sz="2400" dirty="0">
            <a:solidFill>
              <a:schemeClr val="tx1"/>
            </a:solidFill>
          </a:endParaRPr>
        </a:p>
      </dgm:t>
    </dgm:pt>
    <dgm:pt modelId="{F9C30A4B-2EEC-4C6D-A0E7-C3DBA1AC3D79}" type="parTrans" cxnId="{9D7E3D5F-3960-4751-BA68-B696C5F096F1}">
      <dgm:prSet/>
      <dgm:spPr/>
      <dgm:t>
        <a:bodyPr/>
        <a:lstStyle/>
        <a:p>
          <a:endParaRPr lang="pt-BR" sz="2400"/>
        </a:p>
      </dgm:t>
    </dgm:pt>
    <dgm:pt modelId="{487B098F-6033-464E-87A1-45B4714E4BA0}" type="sibTrans" cxnId="{9D7E3D5F-3960-4751-BA68-B696C5F096F1}">
      <dgm:prSet/>
      <dgm:spPr/>
      <dgm:t>
        <a:bodyPr/>
        <a:lstStyle/>
        <a:p>
          <a:endParaRPr lang="pt-BR" sz="2400"/>
        </a:p>
      </dgm:t>
    </dgm:pt>
    <dgm:pt modelId="{D568E7E9-F20B-47DA-BB5B-CFA627DBEF66}">
      <dgm:prSet phldrT="[Texto]" custT="1"/>
      <dgm:spPr>
        <a:solidFill>
          <a:srgbClr val="00B050"/>
        </a:solidFill>
      </dgm:spPr>
      <dgm:t>
        <a:bodyPr/>
        <a:lstStyle/>
        <a:p>
          <a:r>
            <a:rPr lang="pt-BR" sz="2400" b="1" dirty="0" smtClean="0"/>
            <a:t>Publicação</a:t>
          </a:r>
        </a:p>
        <a:p>
          <a:r>
            <a:rPr lang="pt-BR" sz="2400" dirty="0" smtClean="0"/>
            <a:t>Outubro</a:t>
          </a:r>
          <a:endParaRPr lang="pt-BR" sz="2400" dirty="0"/>
        </a:p>
      </dgm:t>
    </dgm:pt>
    <dgm:pt modelId="{446D6421-44EA-4238-BF0E-35ACB1650AD8}" type="parTrans" cxnId="{3E00C081-D96F-447D-8E39-5D3DEA6C3831}">
      <dgm:prSet/>
      <dgm:spPr/>
      <dgm:t>
        <a:bodyPr/>
        <a:lstStyle/>
        <a:p>
          <a:endParaRPr lang="pt-BR" sz="2400"/>
        </a:p>
      </dgm:t>
    </dgm:pt>
    <dgm:pt modelId="{6A1238D9-3F90-4F8F-9783-F23EFE53490A}" type="sibTrans" cxnId="{3E00C081-D96F-447D-8E39-5D3DEA6C3831}">
      <dgm:prSet/>
      <dgm:spPr/>
      <dgm:t>
        <a:bodyPr/>
        <a:lstStyle/>
        <a:p>
          <a:endParaRPr lang="pt-BR" sz="2400"/>
        </a:p>
      </dgm:t>
    </dgm:pt>
    <dgm:pt modelId="{70A726F3-429B-4056-9179-9EB4059DF3DB}" type="pres">
      <dgm:prSet presAssocID="{66C4CCBF-4296-4416-A78C-D4C56586C0F6}" presName="Name0" presStyleCnt="0">
        <dgm:presLayoutVars>
          <dgm:dir/>
          <dgm:resizeHandles val="exact"/>
        </dgm:presLayoutVars>
      </dgm:prSet>
      <dgm:spPr/>
    </dgm:pt>
    <dgm:pt modelId="{26ED2DA7-18C3-4D99-AEF3-E45513058B3D}" type="pres">
      <dgm:prSet presAssocID="{48C27670-BBD3-4298-9AD4-9E5E36024390}" presName="parTxOnly" presStyleLbl="node1" presStyleIdx="0" presStyleCnt="3">
        <dgm:presLayoutVars>
          <dgm:bulletEnabled val="1"/>
        </dgm:presLayoutVars>
      </dgm:prSet>
      <dgm:spPr/>
      <dgm:t>
        <a:bodyPr/>
        <a:lstStyle/>
        <a:p>
          <a:endParaRPr lang="pt-BR"/>
        </a:p>
      </dgm:t>
    </dgm:pt>
    <dgm:pt modelId="{A14DBF2A-775D-4DEA-AD67-1D4B012EF06A}" type="pres">
      <dgm:prSet presAssocID="{3E07E40A-51F7-428D-A1AA-726A90D63B2E}" presName="parSpace" presStyleCnt="0"/>
      <dgm:spPr/>
    </dgm:pt>
    <dgm:pt modelId="{A7C802A2-E022-444A-BEFE-19D44F678AE7}" type="pres">
      <dgm:prSet presAssocID="{E0D22509-DCC9-4028-81A0-1C59C742C6B9}" presName="parTxOnly" presStyleLbl="node1" presStyleIdx="1" presStyleCnt="3" custScaleX="116219">
        <dgm:presLayoutVars>
          <dgm:bulletEnabled val="1"/>
        </dgm:presLayoutVars>
      </dgm:prSet>
      <dgm:spPr/>
      <dgm:t>
        <a:bodyPr/>
        <a:lstStyle/>
        <a:p>
          <a:endParaRPr lang="pt-BR"/>
        </a:p>
      </dgm:t>
    </dgm:pt>
    <dgm:pt modelId="{460166BC-BC66-4E90-92DB-00BD35B94E93}" type="pres">
      <dgm:prSet presAssocID="{487B098F-6033-464E-87A1-45B4714E4BA0}" presName="parSpace" presStyleCnt="0"/>
      <dgm:spPr/>
    </dgm:pt>
    <dgm:pt modelId="{A6FB12B2-B0B9-4275-88B5-0CCE355D2B97}" type="pres">
      <dgm:prSet presAssocID="{D568E7E9-F20B-47DA-BB5B-CFA627DBEF66}" presName="parTxOnly" presStyleLbl="node1" presStyleIdx="2" presStyleCnt="3">
        <dgm:presLayoutVars>
          <dgm:bulletEnabled val="1"/>
        </dgm:presLayoutVars>
      </dgm:prSet>
      <dgm:spPr/>
      <dgm:t>
        <a:bodyPr/>
        <a:lstStyle/>
        <a:p>
          <a:endParaRPr lang="pt-BR"/>
        </a:p>
      </dgm:t>
    </dgm:pt>
  </dgm:ptLst>
  <dgm:cxnLst>
    <dgm:cxn modelId="{3E00C081-D96F-447D-8E39-5D3DEA6C3831}" srcId="{66C4CCBF-4296-4416-A78C-D4C56586C0F6}" destId="{D568E7E9-F20B-47DA-BB5B-CFA627DBEF66}" srcOrd="2" destOrd="0" parTransId="{446D6421-44EA-4238-BF0E-35ACB1650AD8}" sibTransId="{6A1238D9-3F90-4F8F-9783-F23EFE53490A}"/>
    <dgm:cxn modelId="{AD728B2B-A589-4742-B40D-5FE0CB7953BC}" type="presOf" srcId="{48C27670-BBD3-4298-9AD4-9E5E36024390}" destId="{26ED2DA7-18C3-4D99-AEF3-E45513058B3D}" srcOrd="0" destOrd="0" presId="urn:microsoft.com/office/officeart/2005/8/layout/hChevron3"/>
    <dgm:cxn modelId="{45C84210-DDF4-4496-81B6-6612E6C47A4A}" type="presOf" srcId="{66C4CCBF-4296-4416-A78C-D4C56586C0F6}" destId="{70A726F3-429B-4056-9179-9EB4059DF3DB}" srcOrd="0" destOrd="0" presId="urn:microsoft.com/office/officeart/2005/8/layout/hChevron3"/>
    <dgm:cxn modelId="{23B38D81-D563-47F4-9708-4171ECAEC7FB}" type="presOf" srcId="{E0D22509-DCC9-4028-81A0-1C59C742C6B9}" destId="{A7C802A2-E022-444A-BEFE-19D44F678AE7}" srcOrd="0" destOrd="0" presId="urn:microsoft.com/office/officeart/2005/8/layout/hChevron3"/>
    <dgm:cxn modelId="{9D7E3D5F-3960-4751-BA68-B696C5F096F1}" srcId="{66C4CCBF-4296-4416-A78C-D4C56586C0F6}" destId="{E0D22509-DCC9-4028-81A0-1C59C742C6B9}" srcOrd="1" destOrd="0" parTransId="{F9C30A4B-2EEC-4C6D-A0E7-C3DBA1AC3D79}" sibTransId="{487B098F-6033-464E-87A1-45B4714E4BA0}"/>
    <dgm:cxn modelId="{7BD2EC13-EF74-4C1A-A51F-45F3F89F3020}" type="presOf" srcId="{D568E7E9-F20B-47DA-BB5B-CFA627DBEF66}" destId="{A6FB12B2-B0B9-4275-88B5-0CCE355D2B97}" srcOrd="0" destOrd="0" presId="urn:microsoft.com/office/officeart/2005/8/layout/hChevron3"/>
    <dgm:cxn modelId="{A8A44B12-9F30-493A-AD30-F4BEB92FC894}" srcId="{66C4CCBF-4296-4416-A78C-D4C56586C0F6}" destId="{48C27670-BBD3-4298-9AD4-9E5E36024390}" srcOrd="0" destOrd="0" parTransId="{BA6E841F-8B51-451C-8377-E9A5CF7977A7}" sibTransId="{3E07E40A-51F7-428D-A1AA-726A90D63B2E}"/>
    <dgm:cxn modelId="{31FF3BAA-2B09-4AB4-A0A3-8485CFB98BF4}" type="presParOf" srcId="{70A726F3-429B-4056-9179-9EB4059DF3DB}" destId="{26ED2DA7-18C3-4D99-AEF3-E45513058B3D}" srcOrd="0" destOrd="0" presId="urn:microsoft.com/office/officeart/2005/8/layout/hChevron3"/>
    <dgm:cxn modelId="{FF8CBF25-28AD-481A-835D-1FABF4AE53EA}" type="presParOf" srcId="{70A726F3-429B-4056-9179-9EB4059DF3DB}" destId="{A14DBF2A-775D-4DEA-AD67-1D4B012EF06A}" srcOrd="1" destOrd="0" presId="urn:microsoft.com/office/officeart/2005/8/layout/hChevron3"/>
    <dgm:cxn modelId="{1DF24C4E-9CB1-4770-853D-1C8F692E4796}" type="presParOf" srcId="{70A726F3-429B-4056-9179-9EB4059DF3DB}" destId="{A7C802A2-E022-444A-BEFE-19D44F678AE7}" srcOrd="2" destOrd="0" presId="urn:microsoft.com/office/officeart/2005/8/layout/hChevron3"/>
    <dgm:cxn modelId="{C4EEEEB9-A7F1-4290-8FF7-B6783CBD74C5}" type="presParOf" srcId="{70A726F3-429B-4056-9179-9EB4059DF3DB}" destId="{460166BC-BC66-4E90-92DB-00BD35B94E93}" srcOrd="3" destOrd="0" presId="urn:microsoft.com/office/officeart/2005/8/layout/hChevron3"/>
    <dgm:cxn modelId="{66BEAEA0-9677-45EE-AAF1-55EBC3361DD7}" type="presParOf" srcId="{70A726F3-429B-4056-9179-9EB4059DF3DB}" destId="{A6FB12B2-B0B9-4275-88B5-0CCE355D2B97}"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170717" cy="48059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4142775" y="0"/>
            <a:ext cx="3170717" cy="480598"/>
          </a:xfrm>
          <a:prstGeom prst="rect">
            <a:avLst/>
          </a:prstGeom>
        </p:spPr>
        <p:txBody>
          <a:bodyPr vert="horz" lIns="91440" tIns="45720" rIns="91440" bIns="45720" rtlCol="0"/>
          <a:lstStyle>
            <a:lvl1pPr algn="r">
              <a:defRPr sz="1200"/>
            </a:lvl1pPr>
          </a:lstStyle>
          <a:p>
            <a:endParaRPr lang="pt-BR"/>
          </a:p>
        </p:txBody>
      </p:sp>
      <p:sp>
        <p:nvSpPr>
          <p:cNvPr id="4" name="Espaço Reservado para Rodapé 3"/>
          <p:cNvSpPr>
            <a:spLocks noGrp="1"/>
          </p:cNvSpPr>
          <p:nvPr>
            <p:ph type="ftr" sz="quarter" idx="2"/>
          </p:nvPr>
        </p:nvSpPr>
        <p:spPr>
          <a:xfrm>
            <a:off x="0" y="9120602"/>
            <a:ext cx="3170717" cy="480598"/>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4142775" y="9120602"/>
            <a:ext cx="3170717" cy="480598"/>
          </a:xfrm>
          <a:prstGeom prst="rect">
            <a:avLst/>
          </a:prstGeom>
        </p:spPr>
        <p:txBody>
          <a:bodyPr vert="horz" lIns="91440" tIns="45720" rIns="91440" bIns="45720" rtlCol="0" anchor="b"/>
          <a:lstStyle>
            <a:lvl1pPr algn="r">
              <a:defRPr sz="1200"/>
            </a:lvl1pPr>
          </a:lstStyle>
          <a:p>
            <a:fld id="{68C6EA92-6FEE-4597-B143-D82D526D94BE}" type="slidenum">
              <a:rPr lang="pt-BR" smtClean="0"/>
              <a:t>‹nº›</a:t>
            </a:fld>
            <a:endParaRPr lang="pt-BR"/>
          </a:p>
        </p:txBody>
      </p:sp>
    </p:spTree>
    <p:extLst>
      <p:ext uri="{BB962C8B-B14F-4D97-AF65-F5344CB8AC3E}">
        <p14:creationId xmlns:p14="http://schemas.microsoft.com/office/powerpoint/2010/main" val="191796952"/>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4143588" y="0"/>
            <a:ext cx="3169920" cy="481728"/>
          </a:xfrm>
          <a:prstGeom prst="rect">
            <a:avLst/>
          </a:prstGeom>
        </p:spPr>
        <p:txBody>
          <a:bodyPr vert="horz" lIns="91440" tIns="45720" rIns="91440" bIns="45720" rtlCol="0"/>
          <a:lstStyle>
            <a:lvl1pPr algn="r">
              <a:defRPr sz="1200"/>
            </a:lvl1pPr>
          </a:lstStyle>
          <a:p>
            <a:endParaRPr lang="pt-BR"/>
          </a:p>
        </p:txBody>
      </p:sp>
      <p:sp>
        <p:nvSpPr>
          <p:cNvPr id="4" name="Espaço Reservado para Imagem de Slide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731521" y="4620577"/>
            <a:ext cx="5852160" cy="3780473"/>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119475"/>
            <a:ext cx="3169920" cy="48172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143588" y="9119475"/>
            <a:ext cx="3169920" cy="481727"/>
          </a:xfrm>
          <a:prstGeom prst="rect">
            <a:avLst/>
          </a:prstGeom>
        </p:spPr>
        <p:txBody>
          <a:bodyPr vert="horz" lIns="91440" tIns="45720" rIns="91440" bIns="45720" rtlCol="0" anchor="b"/>
          <a:lstStyle>
            <a:lvl1pPr algn="r">
              <a:defRPr sz="1200"/>
            </a:lvl1pPr>
          </a:lstStyle>
          <a:p>
            <a:fld id="{105E2A48-58DA-4249-A55E-09EEFCC28298}" type="slidenum">
              <a:rPr lang="pt-BR" smtClean="0"/>
              <a:t>‹nº›</a:t>
            </a:fld>
            <a:endParaRPr lang="pt-BR"/>
          </a:p>
        </p:txBody>
      </p:sp>
    </p:spTree>
    <p:extLst>
      <p:ext uri="{BB962C8B-B14F-4D97-AF65-F5344CB8AC3E}">
        <p14:creationId xmlns:p14="http://schemas.microsoft.com/office/powerpoint/2010/main" val="3120487068"/>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986220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405337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2169048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578703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qualidade da administração fundiária</a:t>
            </a:r>
          </a:p>
          <a:p>
            <a:r>
              <a:rPr lang="pt-BR" sz="1200" b="0" i="0" kern="1200" dirty="0" smtClean="0">
                <a:solidFill>
                  <a:schemeClr val="tx1"/>
                </a:solidFill>
                <a:effectLst/>
                <a:latin typeface="+mn-lt"/>
                <a:ea typeface="+mn-ea"/>
                <a:cs typeface="+mn-cs"/>
              </a:rPr>
              <a:t>O índice da qualidade da administração fundiária é composto pela soma das pontuações dos índices da confiabilidade da infraestrutura, transparência das informações, cobertura geográfica, resolução de disputas fundiárias e igualdade de direitos de propriedade. A pontuação deste índice varia entre 0 e 30, sendo que os valores mais elevados indicam um grau mais alto de qualidade do sistema de administração fundiária da economia. Caso entidades do setor privado não tenham conseguido registrar transferências de propriedade em uma determinada economia entre junho de 2015 e junho de 2016, a economia recebe a classificação de “sem prática” quanto aos procedimentos, tempo e custo para se registrar uma propriedade. Uma economia “sem prática” recebe zero pontos no índice da qualidade da administração fundiária mesmo se a sua estrutura jurídica incluir disposições relativas à administração fundiária.</a:t>
            </a:r>
          </a:p>
          <a:p>
            <a:endParaRPr lang="pt-BR" sz="1200" b="0" i="0" kern="1200" dirty="0" smtClean="0">
              <a:solidFill>
                <a:schemeClr val="tx1"/>
              </a:solidFill>
              <a:effectLst/>
              <a:latin typeface="+mn-lt"/>
              <a:ea typeface="+mn-ea"/>
              <a:cs typeface="+mn-cs"/>
            </a:endParaRPr>
          </a:p>
          <a:p>
            <a:endParaRPr lang="pt-BR" sz="1200" b="0" i="0" kern="1200" dirty="0" smtClean="0">
              <a:solidFill>
                <a:schemeClr val="tx1"/>
              </a:solidFill>
              <a:effectLst/>
              <a:latin typeface="+mn-lt"/>
              <a:ea typeface="+mn-ea"/>
              <a:cs typeface="+mn-cs"/>
            </a:endParaRPr>
          </a:p>
          <a:p>
            <a:r>
              <a:rPr lang="pt-BR" sz="1200" b="1" i="0" kern="1200" dirty="0" smtClean="0">
                <a:solidFill>
                  <a:schemeClr val="tx1"/>
                </a:solidFill>
                <a:effectLst/>
                <a:latin typeface="+mn-lt"/>
                <a:ea typeface="+mn-ea"/>
                <a:cs typeface="+mn-cs"/>
              </a:rPr>
              <a:t>Índice</a:t>
            </a:r>
            <a:r>
              <a:rPr lang="pt-BR" sz="1200" b="1" i="0" kern="1200" baseline="0" dirty="0" smtClean="0">
                <a:solidFill>
                  <a:schemeClr val="tx1"/>
                </a:solidFill>
                <a:effectLst/>
                <a:latin typeface="+mn-lt"/>
                <a:ea typeface="+mn-ea"/>
                <a:cs typeface="+mn-cs"/>
              </a:rPr>
              <a:t> de Confiabilidade da Infraestrutura</a:t>
            </a:r>
          </a:p>
          <a:p>
            <a:r>
              <a:rPr lang="pt-BR" sz="1200" b="0" i="0" kern="1200" dirty="0" smtClean="0">
                <a:solidFill>
                  <a:schemeClr val="tx1"/>
                </a:solidFill>
                <a:effectLst/>
                <a:latin typeface="+mn-lt"/>
                <a:ea typeface="+mn-ea"/>
                <a:cs typeface="+mn-cs"/>
              </a:rPr>
              <a:t>O índice varia de 0 a 8, com valores maiores indicando uma maior qualidade de </a:t>
            </a:r>
            <a:r>
              <a:rPr lang="pt-BR" sz="1200" b="0" i="0" kern="1200" dirty="0" err="1" smtClean="0">
                <a:solidFill>
                  <a:schemeClr val="tx1"/>
                </a:solidFill>
                <a:effectLst/>
                <a:latin typeface="+mn-lt"/>
                <a:ea typeface="+mn-ea"/>
                <a:cs typeface="+mn-cs"/>
              </a:rPr>
              <a:t>infra-estrutura</a:t>
            </a:r>
            <a:r>
              <a:rPr lang="pt-BR" sz="1200" b="0" i="0" kern="1200" dirty="0" smtClean="0">
                <a:solidFill>
                  <a:schemeClr val="tx1"/>
                </a:solidFill>
                <a:effectLst/>
                <a:latin typeface="+mn-lt"/>
                <a:ea typeface="+mn-ea"/>
                <a:cs typeface="+mn-cs"/>
              </a:rPr>
              <a:t> para garantir a confiabilidade das informações sobre títulos e limites de propriedade. Na Turquia, por exemplo, os escritórios de registro de imóveis em Istambul mantêm títulos em formato totalmente digital (uma pontuação de 2) e possuem uma base de dados totalmente eletrônica para verificar se há gravidades (uma pontuação de 1). Os escritórios da </a:t>
            </a:r>
            <a:r>
              <a:rPr lang="pt-BR" sz="1200" b="0" i="0" kern="1200" dirty="0" err="1" smtClean="0">
                <a:solidFill>
                  <a:schemeClr val="tx1"/>
                </a:solidFill>
                <a:effectLst/>
                <a:latin typeface="+mn-lt"/>
                <a:ea typeface="+mn-ea"/>
                <a:cs typeface="+mn-cs"/>
              </a:rPr>
              <a:t>Direcção</a:t>
            </a:r>
            <a:r>
              <a:rPr lang="pt-BR" sz="1200" b="0" i="0" kern="1200" dirty="0" smtClean="0">
                <a:solidFill>
                  <a:schemeClr val="tx1"/>
                </a:solidFill>
                <a:effectLst/>
                <a:latin typeface="+mn-lt"/>
                <a:ea typeface="+mn-ea"/>
                <a:cs typeface="+mn-cs"/>
              </a:rPr>
              <a:t> Cadastral em Istambul possuem mapas digitais (uma pontuação de 2), e a Direção de Informação Geográfica possui um portal público que permite aos usuários verificar os planos e informações cadastrais em parcelas, juntamente com imagens de satélite (uma pontuação de 1). Bancos de dados sobre propriedade da terra e mapas estão ligados entre si através do sistema TAKBIS, um sistema de informação integrado para escritórios de registro de terras e escritórios </a:t>
            </a:r>
            <a:r>
              <a:rPr lang="pt-BR" sz="1200" b="0" i="0" kern="1200" dirty="0" err="1" smtClean="0">
                <a:solidFill>
                  <a:schemeClr val="tx1"/>
                </a:solidFill>
                <a:effectLst/>
                <a:latin typeface="+mn-lt"/>
                <a:ea typeface="+mn-ea"/>
                <a:cs typeface="+mn-cs"/>
              </a:rPr>
              <a:t>cadastrales</a:t>
            </a:r>
            <a:r>
              <a:rPr lang="pt-BR" sz="1200" b="0" i="0" kern="1200" dirty="0" smtClean="0">
                <a:solidFill>
                  <a:schemeClr val="tx1"/>
                </a:solidFill>
                <a:effectLst/>
                <a:latin typeface="+mn-lt"/>
                <a:ea typeface="+mn-ea"/>
                <a:cs typeface="+mn-cs"/>
              </a:rPr>
              <a:t> (uma pontuação de 1). Finalmente, Existe um número de identificação exclusivo para propriedades (uma pontuação de 1). A adição desses números dá à Turquia uma pontuação de 8 na confiabilidade do índice de </a:t>
            </a:r>
            <a:r>
              <a:rPr lang="pt-BR" sz="1200" b="0" i="0" kern="1200" dirty="0" err="1" smtClean="0">
                <a:solidFill>
                  <a:schemeClr val="tx1"/>
                </a:solidFill>
                <a:effectLst/>
                <a:latin typeface="+mn-lt"/>
                <a:ea typeface="+mn-ea"/>
                <a:cs typeface="+mn-cs"/>
              </a:rPr>
              <a:t>infra-estrutura</a:t>
            </a:r>
            <a:r>
              <a:rPr lang="pt-BR" sz="1200" b="0" i="0" kern="1200" dirty="0" smtClean="0">
                <a:solidFill>
                  <a:schemeClr val="tx1"/>
                </a:solidFill>
                <a:effectLst/>
                <a:latin typeface="+mn-lt"/>
                <a:ea typeface="+mn-ea"/>
                <a:cs typeface="+mn-cs"/>
              </a:rPr>
              <a:t>.</a:t>
            </a:r>
          </a:p>
          <a:p>
            <a:pPr marL="0" indent="0">
              <a:buFont typeface="Arial" panose="020B0604020202020204" pitchFamily="34" charset="0"/>
              <a:buNone/>
            </a:pPr>
            <a:endParaRPr lang="pt-BR" sz="1200" b="1" i="0" kern="1200" dirty="0" smtClean="0">
              <a:solidFill>
                <a:schemeClr val="tx1"/>
              </a:solidFill>
              <a:effectLst/>
              <a:latin typeface="+mn-lt"/>
              <a:ea typeface="+mn-ea"/>
              <a:cs typeface="+mn-cs"/>
            </a:endParaRP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a:t>
            </a:r>
            <a:r>
              <a:rPr lang="pt-BR" sz="1200" b="1" i="0" kern="1200" baseline="0" dirty="0" smtClean="0">
                <a:solidFill>
                  <a:schemeClr val="tx1"/>
                </a:solidFill>
                <a:effectLst/>
                <a:latin typeface="+mn-lt"/>
                <a:ea typeface="+mn-ea"/>
                <a:cs typeface="+mn-cs"/>
              </a:rPr>
              <a:t> de transparência da informação</a:t>
            </a:r>
            <a:endParaRPr lang="pt-BR" sz="1200" b="1"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O índice varia de 0 a 6, com valores maiores indicando maior transparência no sistema de administração de terras. Nos Países Baixos, por exemplo, qualquer pessoa que paga uma taxa pode consultar o banco de dados de propriedade da terra (uma pontuação de 1). As informações podem ser obtidas no escritório, por correio ou on-line usando o site do </a:t>
            </a:r>
            <a:r>
              <a:rPr lang="pt-BR" sz="1200" b="0" i="0" kern="1200" dirty="0" err="1" smtClean="0">
                <a:solidFill>
                  <a:schemeClr val="tx1"/>
                </a:solidFill>
                <a:effectLst/>
                <a:latin typeface="+mn-lt"/>
                <a:ea typeface="+mn-ea"/>
                <a:cs typeface="+mn-cs"/>
              </a:rPr>
              <a:t>Kadaster</a:t>
            </a:r>
            <a:r>
              <a:rPr lang="pt-BR" sz="1200" b="0" i="0" kern="1200" dirty="0" smtClean="0">
                <a:solidFill>
                  <a:schemeClr val="tx1"/>
                </a:solidFill>
                <a:effectLst/>
                <a:latin typeface="+mn-lt"/>
                <a:ea typeface="+mn-ea"/>
                <a:cs typeface="+mn-cs"/>
              </a:rPr>
              <a:t> (http://www.kadaster.nl). Qualquer pessoa também pode obter informações on-line sobre a lista de documentos para enviar para registro de propriedade (uma pontuação de 0,5), o cronograma de taxas para registro (uma pontuação de 0,5) e os padrões de serviço (uma pontuação de 0,5). E qualquer pessoa que enfrente um problema no registro de terra pode registrar uma queixa ou denunciar um erro preenchendo um formulário específico on-line (uma pontuação de 1). Além disso, o </a:t>
            </a:r>
            <a:r>
              <a:rPr lang="pt-BR" sz="1200" b="0" i="0" kern="1200" dirty="0" err="1" smtClean="0">
                <a:solidFill>
                  <a:schemeClr val="tx1"/>
                </a:solidFill>
                <a:effectLst/>
                <a:latin typeface="+mn-lt"/>
                <a:ea typeface="+mn-ea"/>
                <a:cs typeface="+mn-cs"/>
              </a:rPr>
              <a:t>Kadaster</a:t>
            </a:r>
            <a:r>
              <a:rPr lang="pt-BR" sz="1200" b="0" i="0" kern="1200" dirty="0" smtClean="0">
                <a:solidFill>
                  <a:schemeClr val="tx1"/>
                </a:solidFill>
                <a:effectLst/>
                <a:latin typeface="+mn-lt"/>
                <a:ea typeface="+mn-ea"/>
                <a:cs typeface="+mn-cs"/>
              </a:rPr>
              <a:t> faz estatísticas sobre transações de terras disponíveis para o público, reportando um total de 178, 293 transferências de propriedade em Amsterdã em 2015 (uma pontuação de 0,5). Além disso, qualquer pessoa que paga uma taxa pode consultar mapas cadastrados on-line (uma pontuação de 0,5). Também é possível obter acesso público ao cronograma de tarifas para consulta de mapas (uma pontuação de 0,5), os padrões de serviço para entrega de um plano atualizado (uma pontuação de 0,5) e um mecanismo específico para arquivar uma reclamação sobre um mapa (um Pontuação de 0,5). A adição desses números dá aos Países Baixos uma pontuação de 6 no índice de transparência do índice.</a:t>
            </a:r>
          </a:p>
          <a:p>
            <a:pPr marL="0" indent="0">
              <a:buFont typeface="Arial" panose="020B0604020202020204" pitchFamily="34" charset="0"/>
              <a:buNone/>
            </a:pPr>
            <a:endParaRPr lang="pt-BR" sz="1200" b="1" i="0" kern="1200" dirty="0" smtClean="0">
              <a:solidFill>
                <a:schemeClr val="tx1"/>
              </a:solidFill>
              <a:effectLst/>
              <a:latin typeface="+mn-lt"/>
              <a:ea typeface="+mn-ea"/>
              <a:cs typeface="+mn-cs"/>
            </a:endParaRPr>
          </a:p>
          <a:p>
            <a:pPr marL="0" indent="0">
              <a:buFont typeface="Arial" panose="020B0604020202020204" pitchFamily="34" charset="0"/>
              <a:buNone/>
            </a:pPr>
            <a:endParaRPr lang="pt-BR" sz="1200" b="1" i="0" kern="1200" dirty="0" smtClean="0">
              <a:solidFill>
                <a:schemeClr val="tx1"/>
              </a:solidFill>
              <a:effectLst/>
              <a:latin typeface="+mn-lt"/>
              <a:ea typeface="+mn-ea"/>
              <a:cs typeface="+mn-cs"/>
            </a:endParaRPr>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43152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cobertura geográfica</a:t>
            </a: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Este índice varia de 0 a 8, sendo que os valores mais elevados indicam uma cobertura geográfica mais completa pelo registro de imóveis e pelo órgão de mapeamento cadastral. Na República da Coreia, por exemplo, todos os terrenos de propriedade particular estão formalmente registrados no registro de imóveis em Seul (2 pontos) e no país como um todo (2 pontos). Além disso, todos os terrenos de propriedade particular estão mapeados em Seul (2 pontos) e no país como um todo (2 pontos). A soma desses pontos dá à Coreia uma pontuação de 8 no índice da cobertura geográfica.</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resolução de disputas fundiárias</a:t>
            </a: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Este índice varia de 0 a 8, sendo que os valores mais elevados indicam um grau mais alto de proteção contra disputas fundiárias. Na Lituânia, por exemplo, segundo o Código Civil e a Lei sobre Registro de Imóveis, as transações de propriedade devem ser registradas em cartório para torná-las oponíveis a terceiros (1,5 pontos). O sistema de transferência de propriedades é garantido pelo Estado (0,5 pontos) e possui um mecanismo de indenização para cobrir os prejuízos incorridos pelas partes que participaram de boa-fé de uma transação de propriedade com base em erro cometido pelo cartório (0,5 pontos). Um tabelião confirma a validade legal dos documentos em uma transação de propriedade (0,5 pontos) e a identidade das partes (0,5 pontos) em conformidade com a Lei sobre Cartórios (Lei Nº 2882). A Lituânia possui um banco de dados nacional para verificar a exatidão dos documentos de identidade (1 ponto). Em uma disputa fundiária entre duas empresas lituanas acerca de direitos de posse de uma propriedade no valor de US$ 750.000, o Tribunal do Distrito de Vilnius emite uma decisão em menos de um ano (3 pontos). Finalmente, as estatísticas sobre disputas fundiárias são coletadas e publicadas regularmente; houve um total de 7 disputas fundiárias no país em 2015 (0,5 pontos). A soma desses pontos dá à Lituânia uma pontuação de 8 no índice da resolução de disputas fundiárias.</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igualdade dos direitos de propriedade</a:t>
            </a: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Este índice varia entre -2 e 0, sendo que valores mais altos indicam um maior grau de igualdade de direitos de propriedade. Na Suazilândia homens e mulheres solteiros não gozam dos mesmos direitos de propriedade, de acordo com o artigo 16 da Lei de Registro de Títulos de 1968 (</a:t>
            </a:r>
            <a:r>
              <a:rPr lang="pt-BR" sz="1200" b="0" i="1" kern="1200" dirty="0" err="1" smtClean="0">
                <a:solidFill>
                  <a:schemeClr val="tx1"/>
                </a:solidFill>
                <a:effectLst/>
                <a:latin typeface="+mn-lt"/>
                <a:ea typeface="+mn-ea"/>
                <a:cs typeface="+mn-cs"/>
              </a:rPr>
              <a:t>Deeds</a:t>
            </a:r>
            <a:r>
              <a:rPr lang="pt-BR" sz="1200" b="0" i="1" kern="1200" dirty="0" smtClean="0">
                <a:solidFill>
                  <a:schemeClr val="tx1"/>
                </a:solidFill>
                <a:effectLst/>
                <a:latin typeface="+mn-lt"/>
                <a:ea typeface="+mn-ea"/>
                <a:cs typeface="+mn-cs"/>
              </a:rPr>
              <a:t> Registry </a:t>
            </a:r>
            <a:r>
              <a:rPr lang="pt-BR" sz="1200" b="0" i="1" kern="1200" dirty="0" err="1" smtClean="0">
                <a:solidFill>
                  <a:schemeClr val="tx1"/>
                </a:solidFill>
                <a:effectLst/>
                <a:latin typeface="+mn-lt"/>
                <a:ea typeface="+mn-ea"/>
                <a:cs typeface="+mn-cs"/>
              </a:rPr>
              <a:t>Act</a:t>
            </a:r>
            <a:r>
              <a:rPr lang="pt-BR" sz="1200" b="0" i="0" kern="1200" dirty="0" smtClean="0">
                <a:solidFill>
                  <a:schemeClr val="tx1"/>
                </a:solidFill>
                <a:effectLst/>
                <a:latin typeface="+mn-lt"/>
                <a:ea typeface="+mn-ea"/>
                <a:cs typeface="+mn-cs"/>
              </a:rPr>
              <a:t>), o que implica em -1 ponto. Ademais, homens e mulheres casados tampouco gozam dos mesmos direitos de propriedade, de acordo com os artigos 16 e 45 da mesma lei (-1 ponto). A soma destes pontos dá à Suazilândia uma pontuação de -2 neste índice, o que indica que nesta economia mulheres e homens não têm os mesmos direitos de propriedade. </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      </a:t>
            </a: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631838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qualidade da administração fundiária</a:t>
            </a:r>
          </a:p>
          <a:p>
            <a:r>
              <a:rPr lang="pt-BR" sz="1200" b="0" i="0" kern="1200" dirty="0" smtClean="0">
                <a:solidFill>
                  <a:schemeClr val="tx1"/>
                </a:solidFill>
                <a:effectLst/>
                <a:latin typeface="+mn-lt"/>
                <a:ea typeface="+mn-ea"/>
                <a:cs typeface="+mn-cs"/>
              </a:rPr>
              <a:t>O índice da qualidade da administração fundiária é composto pela soma das pontuações dos índices da confiabilidade da infraestrutura, transparência das informações, cobertura geográfica, resolução de disputas fundiárias e igualdade de direitos de propriedade. A pontuação deste índice varia entre 0 e 30, sendo que os valores mais elevados indicam um grau mais alto de qualidade do sistema de administração fundiária da economia. Caso entidades do setor privado não tenham conseguido registrar transferências de propriedade em uma determinada economia entre junho de 2015 e junho de 2016, a economia recebe a classificação de “sem prática” quanto aos procedimentos, tempo e custo para se registrar uma propriedade. Uma economia “sem prática” recebe zero pontos no índice da qualidade da administração fundiária mesmo se a sua estrutura jurídica incluir disposições relativas à administração fundiária.</a:t>
            </a:r>
          </a:p>
          <a:p>
            <a:endParaRPr lang="pt-BR" sz="1200" b="0" i="0" kern="1200" dirty="0" smtClean="0">
              <a:solidFill>
                <a:schemeClr val="tx1"/>
              </a:solidFill>
              <a:effectLst/>
              <a:latin typeface="+mn-lt"/>
              <a:ea typeface="+mn-ea"/>
              <a:cs typeface="+mn-cs"/>
            </a:endParaRPr>
          </a:p>
          <a:p>
            <a:endParaRPr lang="pt-BR" sz="1200" b="0" i="0" kern="1200" dirty="0" smtClean="0">
              <a:solidFill>
                <a:schemeClr val="tx1"/>
              </a:solidFill>
              <a:effectLst/>
              <a:latin typeface="+mn-lt"/>
              <a:ea typeface="+mn-ea"/>
              <a:cs typeface="+mn-cs"/>
            </a:endParaRPr>
          </a:p>
          <a:p>
            <a:r>
              <a:rPr lang="pt-BR" sz="1200" b="1" i="0" kern="1200" dirty="0" smtClean="0">
                <a:solidFill>
                  <a:schemeClr val="tx1"/>
                </a:solidFill>
                <a:effectLst/>
                <a:latin typeface="+mn-lt"/>
                <a:ea typeface="+mn-ea"/>
                <a:cs typeface="+mn-cs"/>
              </a:rPr>
              <a:t>Índice</a:t>
            </a:r>
            <a:r>
              <a:rPr lang="pt-BR" sz="1200" b="1" i="0" kern="1200" baseline="0" dirty="0" smtClean="0">
                <a:solidFill>
                  <a:schemeClr val="tx1"/>
                </a:solidFill>
                <a:effectLst/>
                <a:latin typeface="+mn-lt"/>
                <a:ea typeface="+mn-ea"/>
                <a:cs typeface="+mn-cs"/>
              </a:rPr>
              <a:t> de Confiabilidade da Infraestrutura</a:t>
            </a:r>
          </a:p>
          <a:p>
            <a:r>
              <a:rPr lang="pt-BR" sz="1200" b="0" i="0" kern="1200" dirty="0" smtClean="0">
                <a:solidFill>
                  <a:schemeClr val="tx1"/>
                </a:solidFill>
                <a:effectLst/>
                <a:latin typeface="+mn-lt"/>
                <a:ea typeface="+mn-ea"/>
                <a:cs typeface="+mn-cs"/>
              </a:rPr>
              <a:t>O índice varia de 0 a 8, com valores maiores indicando uma maior qualidade de </a:t>
            </a:r>
            <a:r>
              <a:rPr lang="pt-BR" sz="1200" b="0" i="0" kern="1200" dirty="0" err="1" smtClean="0">
                <a:solidFill>
                  <a:schemeClr val="tx1"/>
                </a:solidFill>
                <a:effectLst/>
                <a:latin typeface="+mn-lt"/>
                <a:ea typeface="+mn-ea"/>
                <a:cs typeface="+mn-cs"/>
              </a:rPr>
              <a:t>infra-estrutura</a:t>
            </a:r>
            <a:r>
              <a:rPr lang="pt-BR" sz="1200" b="0" i="0" kern="1200" dirty="0" smtClean="0">
                <a:solidFill>
                  <a:schemeClr val="tx1"/>
                </a:solidFill>
                <a:effectLst/>
                <a:latin typeface="+mn-lt"/>
                <a:ea typeface="+mn-ea"/>
                <a:cs typeface="+mn-cs"/>
              </a:rPr>
              <a:t> para garantir a confiabilidade das informações sobre títulos e limites de propriedade. Na Turquia, por exemplo, os escritórios de registro de imóveis em Istambul mantêm títulos em formato totalmente digital (uma pontuação de 2) e possuem uma base de dados totalmente eletrônica para verificar se há gravidades (uma pontuação de 1). Os escritórios da </a:t>
            </a:r>
            <a:r>
              <a:rPr lang="pt-BR" sz="1200" b="0" i="0" kern="1200" dirty="0" err="1" smtClean="0">
                <a:solidFill>
                  <a:schemeClr val="tx1"/>
                </a:solidFill>
                <a:effectLst/>
                <a:latin typeface="+mn-lt"/>
                <a:ea typeface="+mn-ea"/>
                <a:cs typeface="+mn-cs"/>
              </a:rPr>
              <a:t>Direcção</a:t>
            </a:r>
            <a:r>
              <a:rPr lang="pt-BR" sz="1200" b="0" i="0" kern="1200" dirty="0" smtClean="0">
                <a:solidFill>
                  <a:schemeClr val="tx1"/>
                </a:solidFill>
                <a:effectLst/>
                <a:latin typeface="+mn-lt"/>
                <a:ea typeface="+mn-ea"/>
                <a:cs typeface="+mn-cs"/>
              </a:rPr>
              <a:t> Cadastral em Istambul possuem mapas digitais (uma pontuação de 2), e a Direção de Informação Geográfica possui um portal público que permite aos usuários verificar os planos e informações cadastrais em parcelas, juntamente com imagens de satélite (uma pontuação de 1). Bancos de dados sobre propriedade da terra e mapas estão ligados entre si através do sistema TAKBIS, um sistema de informação integrado para escritórios de registro de terras e escritórios </a:t>
            </a:r>
            <a:r>
              <a:rPr lang="pt-BR" sz="1200" b="0" i="0" kern="1200" dirty="0" err="1" smtClean="0">
                <a:solidFill>
                  <a:schemeClr val="tx1"/>
                </a:solidFill>
                <a:effectLst/>
                <a:latin typeface="+mn-lt"/>
                <a:ea typeface="+mn-ea"/>
                <a:cs typeface="+mn-cs"/>
              </a:rPr>
              <a:t>cadastrales</a:t>
            </a:r>
            <a:r>
              <a:rPr lang="pt-BR" sz="1200" b="0" i="0" kern="1200" dirty="0" smtClean="0">
                <a:solidFill>
                  <a:schemeClr val="tx1"/>
                </a:solidFill>
                <a:effectLst/>
                <a:latin typeface="+mn-lt"/>
                <a:ea typeface="+mn-ea"/>
                <a:cs typeface="+mn-cs"/>
              </a:rPr>
              <a:t> (uma pontuação de 1). Finalmente, Existe um número de identificação exclusivo para propriedades (uma pontuação de 1). A adição desses números dá à Turquia uma pontuação de 8 na confiabilidade do índice de </a:t>
            </a:r>
            <a:r>
              <a:rPr lang="pt-BR" sz="1200" b="0" i="0" kern="1200" dirty="0" err="1" smtClean="0">
                <a:solidFill>
                  <a:schemeClr val="tx1"/>
                </a:solidFill>
                <a:effectLst/>
                <a:latin typeface="+mn-lt"/>
                <a:ea typeface="+mn-ea"/>
                <a:cs typeface="+mn-cs"/>
              </a:rPr>
              <a:t>infra-estrutura</a:t>
            </a:r>
            <a:r>
              <a:rPr lang="pt-BR" sz="1200" b="0" i="0" kern="1200" dirty="0" smtClean="0">
                <a:solidFill>
                  <a:schemeClr val="tx1"/>
                </a:solidFill>
                <a:effectLst/>
                <a:latin typeface="+mn-lt"/>
                <a:ea typeface="+mn-ea"/>
                <a:cs typeface="+mn-cs"/>
              </a:rPr>
              <a:t>.</a:t>
            </a:r>
          </a:p>
          <a:p>
            <a:pPr marL="0" indent="0">
              <a:buFont typeface="Arial" panose="020B0604020202020204" pitchFamily="34" charset="0"/>
              <a:buNone/>
            </a:pPr>
            <a:endParaRPr lang="pt-BR" sz="1200" b="1" i="0" kern="1200" dirty="0" smtClean="0">
              <a:solidFill>
                <a:schemeClr val="tx1"/>
              </a:solidFill>
              <a:effectLst/>
              <a:latin typeface="+mn-lt"/>
              <a:ea typeface="+mn-ea"/>
              <a:cs typeface="+mn-cs"/>
            </a:endParaRP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a:t>
            </a:r>
            <a:r>
              <a:rPr lang="pt-BR" sz="1200" b="1" i="0" kern="1200" baseline="0" dirty="0" smtClean="0">
                <a:solidFill>
                  <a:schemeClr val="tx1"/>
                </a:solidFill>
                <a:effectLst/>
                <a:latin typeface="+mn-lt"/>
                <a:ea typeface="+mn-ea"/>
                <a:cs typeface="+mn-cs"/>
              </a:rPr>
              <a:t> de transparência da informação</a:t>
            </a:r>
            <a:endParaRPr lang="pt-BR" sz="1200" b="1"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O índice varia de 0 a 6, com valores maiores indicando maior transparência no sistema de administração de terras. Nos Países Baixos, por exemplo, qualquer pessoa que paga uma taxa pode consultar o banco de dados de propriedade da terra (uma pontuação de 1). As informações podem ser obtidas no escritório, por correio ou on-line usando o site do </a:t>
            </a:r>
            <a:r>
              <a:rPr lang="pt-BR" sz="1200" b="0" i="0" kern="1200" dirty="0" err="1" smtClean="0">
                <a:solidFill>
                  <a:schemeClr val="tx1"/>
                </a:solidFill>
                <a:effectLst/>
                <a:latin typeface="+mn-lt"/>
                <a:ea typeface="+mn-ea"/>
                <a:cs typeface="+mn-cs"/>
              </a:rPr>
              <a:t>Kadaster</a:t>
            </a:r>
            <a:r>
              <a:rPr lang="pt-BR" sz="1200" b="0" i="0" kern="1200" dirty="0" smtClean="0">
                <a:solidFill>
                  <a:schemeClr val="tx1"/>
                </a:solidFill>
                <a:effectLst/>
                <a:latin typeface="+mn-lt"/>
                <a:ea typeface="+mn-ea"/>
                <a:cs typeface="+mn-cs"/>
              </a:rPr>
              <a:t> (http://www.kadaster.nl). Qualquer pessoa também pode obter informações on-line sobre a lista de documentos para enviar para registro de propriedade (uma pontuação de 0,5), o cronograma de taxas para registro (uma pontuação de 0,5) e os padrões de serviço (uma pontuação de 0,5). E qualquer pessoa que enfrente um problema no registro de terra pode registrar uma queixa ou denunciar um erro preenchendo um formulário específico on-line (uma pontuação de 1). Além disso, o </a:t>
            </a:r>
            <a:r>
              <a:rPr lang="pt-BR" sz="1200" b="0" i="0" kern="1200" dirty="0" err="1" smtClean="0">
                <a:solidFill>
                  <a:schemeClr val="tx1"/>
                </a:solidFill>
                <a:effectLst/>
                <a:latin typeface="+mn-lt"/>
                <a:ea typeface="+mn-ea"/>
                <a:cs typeface="+mn-cs"/>
              </a:rPr>
              <a:t>Kadaster</a:t>
            </a:r>
            <a:r>
              <a:rPr lang="pt-BR" sz="1200" b="0" i="0" kern="1200" dirty="0" smtClean="0">
                <a:solidFill>
                  <a:schemeClr val="tx1"/>
                </a:solidFill>
                <a:effectLst/>
                <a:latin typeface="+mn-lt"/>
                <a:ea typeface="+mn-ea"/>
                <a:cs typeface="+mn-cs"/>
              </a:rPr>
              <a:t> faz estatísticas sobre transações de terras disponíveis para o público, reportando um total de 178, 293 transferências de propriedade em Amsterdã em 2015 (uma pontuação de 0,5). Além disso, qualquer pessoa que paga uma taxa pode consultar mapas cadastrados on-line (uma pontuação de 0,5). Também é possível obter acesso público a</a:t>
            </a:r>
            <a:r>
              <a:rPr lang="pt-BR" sz="1200" b="0" i="0" kern="1200" baseline="0" dirty="0" smtClean="0">
                <a:solidFill>
                  <a:schemeClr val="tx1"/>
                </a:solidFill>
                <a:effectLst/>
                <a:latin typeface="+mn-lt"/>
                <a:ea typeface="+mn-ea"/>
                <a:cs typeface="+mn-cs"/>
              </a:rPr>
              <a:t> tabela</a:t>
            </a:r>
            <a:r>
              <a:rPr lang="pt-BR" sz="1200" b="0" i="0" kern="1200" dirty="0" smtClean="0">
                <a:solidFill>
                  <a:schemeClr val="tx1"/>
                </a:solidFill>
                <a:effectLst/>
                <a:latin typeface="+mn-lt"/>
                <a:ea typeface="+mn-ea"/>
                <a:cs typeface="+mn-cs"/>
              </a:rPr>
              <a:t> de tarifas para consulta de mapas (uma pontuação de 0,5), os padrões de serviço para entrega de um plano atualizado (uma pontuação de 0,5) e um mecanismo específico para registrar uma reclamação sobre um mapa (um Pontuação de 0,5). A adição desses números dá aos Países Baixos uma pontuação de 6 no índice de transparência do índice.</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cobertura geográfica</a:t>
            </a: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Este índice varia de 0 a 8, sendo que os valores mais elevados indicam uma cobertura geográfica mais completa pelo registro de imóveis e pelo órgão de mapeamento cadastral. Na República da Coreia, por exemplo, todos os terrenos de propriedade particular estão formalmente registrados no registro de imóveis em Seul (2 pontos) e no país como um todo (2 pontos). Além disso, todos os terrenos de propriedade particular estão mapeados em Seul (2 pontos) e no país como um todo (2 pontos). A soma desses pontos dá à Coreia uma pontuação de 8 no índice da cobertura geográfica.</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resolução de disputas fundiárias</a:t>
            </a: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Este índice varia de 0 a 8, sendo que os valores mais elevados indicam um grau mais alto de proteção contra disputas fundiárias. Na Lituânia, por exemplo, segundo o Código Civil e a Lei sobre Registro de Imóveis, as transações de propriedade devem ser registradas em cartório para torná-las oponíveis a terceiros (1,5 pontos). O sistema de transferência de propriedades é garantido pelo Estado (0,5 pontos) e possui um mecanismo de indenização para cobrir os prejuízos incorridos pelas partes que participaram de boa-fé de uma transação de propriedade com base em erro cometido pelo cartório (0,5 pontos). Um tabelião confirma a validade legal dos documentos em uma transação de propriedade (0,5 pontos) e a identidade das partes (0,5 pontos) em conformidade com a Lei sobre Cartórios (Lei Nº 2882). A Lituânia possui um banco de dados nacional para verificar a exatidão dos documentos de identidade (1 ponto). Em uma disputa fundiária entre duas empresas lituanas acerca de direitos de posse de uma propriedade no valor de US$ 750.000, o Tribunal do Distrito de Vilnius emite uma decisão em menos de um ano (3 pontos). Finalmente, as estatísticas sobre disputas fundiárias são coletadas e publicadas regularmente; houve um total de 7 disputas fundiárias no país em 2015 (0,5 pontos). A soma desses pontos dá à Lituânia uma pontuação de 8 no índice da resolução de disputas fundiárias.</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1" i="0" kern="1200" dirty="0" smtClean="0">
                <a:solidFill>
                  <a:schemeClr val="tx1"/>
                </a:solidFill>
                <a:effectLst/>
                <a:latin typeface="+mn-lt"/>
                <a:ea typeface="+mn-ea"/>
                <a:cs typeface="+mn-cs"/>
              </a:rPr>
              <a:t>Índice da igualdade dos direitos de propriedade</a:t>
            </a: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Este índice varia entre -2 e 0, sendo que valores mais altos indicam um maior grau de igualdade de direitos de propriedade. Na Suazilândia homens e mulheres solteiros não gozam dos mesmos direitos de propriedade, de acordo com o artigo 16 da Lei de Registro de Títulos de 1968 (</a:t>
            </a:r>
            <a:r>
              <a:rPr lang="pt-BR" sz="1200" b="0" i="1" kern="1200" dirty="0" err="1" smtClean="0">
                <a:solidFill>
                  <a:schemeClr val="tx1"/>
                </a:solidFill>
                <a:effectLst/>
                <a:latin typeface="+mn-lt"/>
                <a:ea typeface="+mn-ea"/>
                <a:cs typeface="+mn-cs"/>
              </a:rPr>
              <a:t>Deeds</a:t>
            </a:r>
            <a:r>
              <a:rPr lang="pt-BR" sz="1200" b="0" i="1" kern="1200" dirty="0" smtClean="0">
                <a:solidFill>
                  <a:schemeClr val="tx1"/>
                </a:solidFill>
                <a:effectLst/>
                <a:latin typeface="+mn-lt"/>
                <a:ea typeface="+mn-ea"/>
                <a:cs typeface="+mn-cs"/>
              </a:rPr>
              <a:t> Registry </a:t>
            </a:r>
            <a:r>
              <a:rPr lang="pt-BR" sz="1200" b="0" i="1" kern="1200" dirty="0" err="1" smtClean="0">
                <a:solidFill>
                  <a:schemeClr val="tx1"/>
                </a:solidFill>
                <a:effectLst/>
                <a:latin typeface="+mn-lt"/>
                <a:ea typeface="+mn-ea"/>
                <a:cs typeface="+mn-cs"/>
              </a:rPr>
              <a:t>Act</a:t>
            </a:r>
            <a:r>
              <a:rPr lang="pt-BR" sz="1200" b="0" i="0" kern="1200" dirty="0" smtClean="0">
                <a:solidFill>
                  <a:schemeClr val="tx1"/>
                </a:solidFill>
                <a:effectLst/>
                <a:latin typeface="+mn-lt"/>
                <a:ea typeface="+mn-ea"/>
                <a:cs typeface="+mn-cs"/>
              </a:rPr>
              <a:t>), o que implica em -1 ponto. Ademais, homens e mulheres casados tampouco gozam dos mesmos direitos de propriedade, de acordo com os artigos 16 e 45 da mesma lei (-1 ponto). A soma destes pontos dá à Suazilândia uma pontuação de -2 neste índice, o que indica que nesta economia mulheres e homens não têm os mesmos direitos de propriedade. </a:t>
            </a:r>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r>
              <a:rPr lang="pt-BR" sz="1200" b="0" i="0" kern="1200" dirty="0" smtClean="0">
                <a:solidFill>
                  <a:schemeClr val="tx1"/>
                </a:solidFill>
                <a:effectLst/>
                <a:latin typeface="+mn-lt"/>
                <a:ea typeface="+mn-ea"/>
                <a:cs typeface="+mn-cs"/>
              </a:rPr>
              <a:t>      </a:t>
            </a:r>
            <a:endParaRPr lang="pt-BR" dirty="0" smtClean="0"/>
          </a:p>
          <a:p>
            <a:pPr marL="0" indent="0">
              <a:buFont typeface="Arial" panose="020B0604020202020204" pitchFamily="34" charset="0"/>
              <a:buNone/>
            </a:pPr>
            <a:endParaRPr lang="pt-BR" sz="1200" b="0" i="0" kern="1200" dirty="0" smtClean="0">
              <a:solidFill>
                <a:schemeClr val="tx1"/>
              </a:solidFill>
              <a:effectLst/>
              <a:latin typeface="+mn-lt"/>
              <a:ea typeface="+mn-ea"/>
              <a:cs typeface="+mn-cs"/>
            </a:endParaRPr>
          </a:p>
          <a:p>
            <a:pPr marL="0" indent="0">
              <a:buFont typeface="Arial" panose="020B0604020202020204" pitchFamily="34" charset="0"/>
              <a:buNone/>
            </a:pPr>
            <a:endParaRPr lang="pt-BR" sz="1200" b="1" i="0" kern="1200" dirty="0" smtClean="0">
              <a:solidFill>
                <a:schemeClr val="tx1"/>
              </a:solidFill>
              <a:effectLst/>
              <a:latin typeface="+mn-lt"/>
              <a:ea typeface="+mn-ea"/>
              <a:cs typeface="+mn-cs"/>
            </a:endParaRPr>
          </a:p>
          <a:p>
            <a:pPr marL="0" indent="0">
              <a:buFont typeface="Arial" panose="020B0604020202020204" pitchFamily="34" charset="0"/>
              <a:buNone/>
            </a:pPr>
            <a:endParaRPr lang="pt-BR" sz="1200" b="1" i="0" kern="1200" dirty="0" smtClean="0">
              <a:solidFill>
                <a:schemeClr val="tx1"/>
              </a:solidFill>
              <a:effectLst/>
              <a:latin typeface="+mn-lt"/>
              <a:ea typeface="+mn-ea"/>
              <a:cs typeface="+mn-cs"/>
            </a:endParaRPr>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669016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514740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433571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4258961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877967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dirty="0"/>
              <a:t>Nota DB: os dados para os temas de obtenção de crédito, proteção de investidores minoritários e resolução da insolvência não são comparáveis entre DB2014 e DB2015 devido às mudanças da metodologia</a:t>
            </a:r>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126698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dirty="0"/>
              <a:t>Nota DB: os dados para os temas de obtenção de crédito, proteção de investidores minoritários e resolução da insolvência não são comparáveis entre DB2014 e DB2015 devido às mudanças da metodologia</a:t>
            </a:r>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64200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4292477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2364046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1"/>
            <a:r>
              <a:rPr lang="pt-BR" b="1" u="sng" dirty="0"/>
              <a:t>Suposições acerca das partes (comprador e vendedor):</a:t>
            </a:r>
            <a:endParaRPr lang="pt-BR" dirty="0"/>
          </a:p>
          <a:p>
            <a:pPr lvl="1"/>
            <a:r>
              <a:rPr lang="pt-BR" dirty="0"/>
              <a:t>• São companhias de responsabilidade limitada, 100% nacionais e privadas, realizando atividades comerciais gerais na maior cidade da economia;</a:t>
            </a:r>
          </a:p>
          <a:p>
            <a:pPr lvl="1"/>
            <a:r>
              <a:rPr lang="pt-BR" dirty="0"/>
              <a:t>• Tem 50 empregados cada, todos eles nativos;</a:t>
            </a:r>
          </a:p>
          <a:p>
            <a:pPr lvl="1"/>
            <a:endParaRPr lang="pt-BR" dirty="0"/>
          </a:p>
          <a:p>
            <a:pPr lvl="1"/>
            <a:r>
              <a:rPr lang="pt-BR" b="1" u="sng" dirty="0"/>
              <a:t>Suposições acerca da propriedade (vendedor é totalmente dono):</a:t>
            </a:r>
            <a:endParaRPr lang="pt-BR" dirty="0"/>
          </a:p>
          <a:p>
            <a:pPr lvl="1"/>
            <a:r>
              <a:rPr lang="pt-BR" dirty="0"/>
              <a:t>• Tem valor de 50 vezes a renda per capita da economia. O preço de venda são equivalentes e toda a propriedade será transferida;</a:t>
            </a:r>
          </a:p>
          <a:p>
            <a:pPr lvl="1"/>
            <a:r>
              <a:rPr lang="pt-BR" dirty="0"/>
              <a:t>• É regularizada e registrada no cartório ou ambos e livre de disputas;</a:t>
            </a:r>
          </a:p>
          <a:p>
            <a:pPr lvl="1"/>
            <a:r>
              <a:rPr lang="pt-BR" dirty="0"/>
              <a:t>• Está localizada em uma zona comercial periurbana¹ e não é necessário zoneamento;</a:t>
            </a:r>
          </a:p>
          <a:p>
            <a:pPr lvl="1"/>
            <a:r>
              <a:rPr lang="pt-BR" dirty="0"/>
              <a:t>• Consiste no terreno e uma construção que será totalmente transferida. A área do terreno é de 557,4 m². No terreno há um depósito de dois andares, com 929 m², 10 anos de construção e em boas condições. Cumpre todos os padrões de segurança, códigos de obras e outros requisitos legais. </a:t>
            </a:r>
          </a:p>
          <a:p>
            <a:pPr lvl="1"/>
            <a:r>
              <a:rPr lang="pt-BR" b="1" dirty="0"/>
              <a:t>Procedimentos:</a:t>
            </a:r>
          </a:p>
          <a:p>
            <a:pPr lvl="1"/>
            <a:r>
              <a:rPr lang="pt-BR" dirty="0"/>
              <a:t>•  Específicos para a transferência da propriedade, em cartório, para o comprador, numa  relação de compra e venda;</a:t>
            </a:r>
          </a:p>
          <a:p>
            <a:pPr lvl="1"/>
            <a:endParaRPr lang="pt-BR" b="1" dirty="0"/>
          </a:p>
          <a:p>
            <a:pPr lvl="1"/>
            <a:r>
              <a:rPr lang="pt-BR" b="1" dirty="0"/>
              <a:t>Tempo:</a:t>
            </a:r>
          </a:p>
          <a:p>
            <a:pPr lvl="1"/>
            <a:r>
              <a:rPr lang="pt-BR" dirty="0"/>
              <a:t>•  Medido em dias corridos;</a:t>
            </a:r>
          </a:p>
          <a:p>
            <a:pPr lvl="1"/>
            <a:r>
              <a:rPr lang="pt-BR" dirty="0"/>
              <a:t>•  Duração mínima de meio dia;</a:t>
            </a:r>
          </a:p>
          <a:p>
            <a:pPr lvl="1"/>
            <a:r>
              <a:rPr lang="pt-BR" dirty="0"/>
              <a:t>•  processo é considerado concluído quando a empresa inicia as atividades;</a:t>
            </a:r>
          </a:p>
          <a:p>
            <a:pPr lvl="1"/>
            <a:endParaRPr lang="pt-BR" b="1" dirty="0"/>
          </a:p>
          <a:p>
            <a:pPr lvl="1"/>
            <a:r>
              <a:rPr lang="pt-BR" b="1" dirty="0"/>
              <a:t>Custo:</a:t>
            </a:r>
          </a:p>
          <a:p>
            <a:pPr lvl="1"/>
            <a:r>
              <a:rPr lang="pt-BR" dirty="0"/>
              <a:t>•  Registrado como um percentual da renda per capita da economia;</a:t>
            </a:r>
          </a:p>
          <a:p>
            <a:pPr lvl="1"/>
            <a:r>
              <a:rPr lang="pt-BR" dirty="0"/>
              <a:t>•  Não inclui o pagamento de suborno ou outros custos não oficiais;</a:t>
            </a:r>
          </a:p>
          <a:p>
            <a:pPr lvl="1"/>
            <a:r>
              <a:rPr lang="pt-BR" dirty="0"/>
              <a:t>•  capital mínimo também calculado como um percentual da economia;</a:t>
            </a:r>
          </a:p>
          <a:p>
            <a:pPr lvl="1"/>
            <a:endParaRPr lang="pt-BR" dirty="0"/>
          </a:p>
          <a:p>
            <a:pPr lvl="1"/>
            <a:r>
              <a:rPr lang="pt-BR" b="1" dirty="0"/>
              <a:t>Qualidade na administração Fundiária</a:t>
            </a:r>
          </a:p>
          <a:p>
            <a:pPr lvl="1"/>
            <a:r>
              <a:rPr lang="pt-BR" dirty="0"/>
              <a:t>O índice resulta da soma das pontuações de outros cinco índices: confiabilidade da infraestrutura, transparência das informações, cobertura geográfica, resolução de disputas fundiárias e igualdade dos direitos de propriedade.</a:t>
            </a:r>
            <a:endParaRPr lang="pt-BR" b="1" dirty="0"/>
          </a:p>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2490718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pt-BR" sz="1200" dirty="0"/>
              <a:t>Etapas para transferir propriedade para que possa ser vendido ou usado como garantia. (qualquer interação legal do comprador, do vendedor ou de seus agentes com terceiros, inclusive órgãos do governo, inspetores, tabeliães e advogados.)</a:t>
            </a:r>
          </a:p>
          <a:p>
            <a:pPr marL="0" indent="0">
              <a:buFont typeface="Arial" panose="020B0604020202020204" pitchFamily="34" charset="0"/>
              <a:buNone/>
            </a:pPr>
            <a:endParaRPr lang="pt-BR" dirty="0"/>
          </a:p>
          <a:p>
            <a:pPr lvl="1"/>
            <a:r>
              <a:rPr lang="pt-BR" b="1" dirty="0"/>
              <a:t>Procedimentos:</a:t>
            </a:r>
          </a:p>
          <a:p>
            <a:pPr lvl="1"/>
            <a:r>
              <a:rPr lang="pt-BR" dirty="0"/>
              <a:t>•  Específicos para a transferência da propriedade, em cartório, para o comprador, numa  relação de compra e venda;</a:t>
            </a:r>
          </a:p>
          <a:p>
            <a:pPr lvl="1"/>
            <a:endParaRPr lang="pt-BR" b="1" dirty="0"/>
          </a:p>
          <a:p>
            <a:pPr lvl="1"/>
            <a:r>
              <a:rPr lang="pt-BR" b="1" dirty="0"/>
              <a:t>Tempo:</a:t>
            </a:r>
          </a:p>
          <a:p>
            <a:pPr lvl="1"/>
            <a:r>
              <a:rPr lang="pt-BR" dirty="0"/>
              <a:t>•  Medido em dias corridos;</a:t>
            </a:r>
          </a:p>
          <a:p>
            <a:pPr lvl="1"/>
            <a:r>
              <a:rPr lang="pt-BR" dirty="0"/>
              <a:t>•  Duração mínima de meio dia;</a:t>
            </a:r>
          </a:p>
          <a:p>
            <a:pPr lvl="1"/>
            <a:r>
              <a:rPr lang="pt-BR" dirty="0"/>
              <a:t>•  processo é considerado concluído quando a empresa inicia as atividades;</a:t>
            </a:r>
          </a:p>
          <a:p>
            <a:pPr lvl="1"/>
            <a:endParaRPr lang="pt-BR" b="1" dirty="0"/>
          </a:p>
          <a:p>
            <a:pPr lvl="1"/>
            <a:r>
              <a:rPr lang="pt-BR" b="1" dirty="0"/>
              <a:t>Custo:</a:t>
            </a:r>
          </a:p>
          <a:p>
            <a:pPr lvl="1"/>
            <a:r>
              <a:rPr lang="pt-BR" dirty="0"/>
              <a:t>•  Registrado como um percentual da renda per capita da economia;</a:t>
            </a:r>
          </a:p>
          <a:p>
            <a:pPr lvl="1"/>
            <a:r>
              <a:rPr lang="pt-BR" dirty="0"/>
              <a:t>•  Não inclui o pagamento de suborno ou outros custos não oficiais;</a:t>
            </a:r>
          </a:p>
          <a:p>
            <a:pPr lvl="1"/>
            <a:r>
              <a:rPr lang="pt-BR" dirty="0"/>
              <a:t>•  capital mínimo também calculado como um percentual da economia;</a:t>
            </a:r>
          </a:p>
          <a:p>
            <a:pPr lvl="1"/>
            <a:endParaRPr lang="pt-BR" dirty="0"/>
          </a:p>
          <a:p>
            <a:pPr lvl="1"/>
            <a:r>
              <a:rPr lang="pt-BR" b="1" dirty="0"/>
              <a:t>Qualidade na administração Fundiária</a:t>
            </a:r>
          </a:p>
          <a:p>
            <a:pPr lvl="1"/>
            <a:r>
              <a:rPr lang="pt-BR" dirty="0"/>
              <a:t>O índice resulta da soma das pontuações de outros cinco índices: confiabilidade da infraestrutura, transparência das informações, cobertura geográfica, resolução de disputas fundiárias e igualdade dos direitos de propriedade.</a:t>
            </a:r>
            <a:endParaRPr lang="pt-BR" b="1" dirty="0"/>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402175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400831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b="1" i="0" kern="1200" dirty="0" smtClean="0">
                <a:solidFill>
                  <a:schemeClr val="tx1"/>
                </a:solidFill>
                <a:effectLst/>
                <a:latin typeface="+mn-lt"/>
                <a:ea typeface="+mn-ea"/>
                <a:cs typeface="+mn-cs"/>
              </a:rPr>
              <a:t>Procedimentos</a:t>
            </a:r>
            <a:endParaRPr lang="pt-BR" sz="1200" b="0" i="0" kern="1200" dirty="0" smtClean="0">
              <a:solidFill>
                <a:schemeClr val="tx1"/>
              </a:solidFill>
              <a:effectLst/>
              <a:latin typeface="+mn-lt"/>
              <a:ea typeface="+mn-ea"/>
              <a:cs typeface="+mn-cs"/>
            </a:endParaRPr>
          </a:p>
          <a:p>
            <a:r>
              <a:rPr lang="pt-BR" sz="1200" b="0" i="0" kern="1200" dirty="0" smtClean="0">
                <a:solidFill>
                  <a:schemeClr val="tx1"/>
                </a:solidFill>
                <a:effectLst/>
                <a:latin typeface="+mn-lt"/>
                <a:ea typeface="+mn-ea"/>
                <a:cs typeface="+mn-cs"/>
              </a:rPr>
              <a:t>Um procedimento é definido como qualquer interação do comprador, do vendedor ou de seus agentes (caso haja necessidade legal ou na prática da contratação de um agente) com terceiros, inclusive órgãos do governo, inspetores, tabeliães e advogados. As interações entre os dirigentes e os funcionários das empresas não são levadas em conta. Todos os procedimentos que são exigidos por lei ou na prática para o registro da propriedade são registrados, mesmo se puderem ser evitados em situações especiais. Presume-se que, para registrar a transferência do imóvel, o comprador siga a opção legal disponível mais rápida e utilizada pela maioria dos proprietários de imóveis. Embora em muitos casos o comprador possa fazer uso de advogados ou outros profissionais quando for necessário no processo de registro, presume-se que não é contratado um facilitador externo, a menos que seja necessário fazê-lo legalmente ou na prática.</a:t>
            </a:r>
          </a:p>
          <a:p>
            <a:r>
              <a:rPr lang="pt-BR" sz="1200" b="1" i="0" kern="1200" dirty="0" smtClean="0">
                <a:solidFill>
                  <a:schemeClr val="tx1"/>
                </a:solidFill>
                <a:effectLst/>
                <a:latin typeface="+mn-lt"/>
                <a:ea typeface="+mn-ea"/>
                <a:cs typeface="+mn-cs"/>
              </a:rPr>
              <a:t>Tempo</a:t>
            </a:r>
            <a:endParaRPr lang="pt-BR" sz="1200" b="0" i="0" kern="1200" dirty="0" smtClean="0">
              <a:solidFill>
                <a:schemeClr val="tx1"/>
              </a:solidFill>
              <a:effectLst/>
              <a:latin typeface="+mn-lt"/>
              <a:ea typeface="+mn-ea"/>
              <a:cs typeface="+mn-cs"/>
            </a:endParaRPr>
          </a:p>
          <a:p>
            <a:r>
              <a:rPr lang="pt-BR" sz="1200" b="0" i="0" kern="1200" dirty="0" smtClean="0">
                <a:solidFill>
                  <a:schemeClr val="tx1"/>
                </a:solidFill>
                <a:effectLst/>
                <a:latin typeface="+mn-lt"/>
                <a:ea typeface="+mn-ea"/>
                <a:cs typeface="+mn-cs"/>
              </a:rPr>
              <a:t>O tempo é registrado em dias corridos. O </a:t>
            </a:r>
            <a:r>
              <a:rPr lang="pt-BR" sz="1200" b="0" i="1" kern="1200" dirty="0" err="1" smtClean="0">
                <a:solidFill>
                  <a:schemeClr val="tx1"/>
                </a:solidFill>
                <a:effectLst/>
                <a:latin typeface="+mn-lt"/>
                <a:ea typeface="+mn-ea"/>
                <a:cs typeface="+mn-cs"/>
              </a:rPr>
              <a:t>Doing</a:t>
            </a:r>
            <a:r>
              <a:rPr lang="pt-BR" sz="1200" b="0" i="1" kern="1200" dirty="0" smtClean="0">
                <a:solidFill>
                  <a:schemeClr val="tx1"/>
                </a:solidFill>
                <a:effectLst/>
                <a:latin typeface="+mn-lt"/>
                <a:ea typeface="+mn-ea"/>
                <a:cs typeface="+mn-cs"/>
              </a:rPr>
              <a:t> Business</a:t>
            </a:r>
            <a:r>
              <a:rPr lang="pt-BR" sz="1200" b="0" i="0" kern="1200" dirty="0" smtClean="0">
                <a:solidFill>
                  <a:schemeClr val="tx1"/>
                </a:solidFill>
                <a:effectLst/>
                <a:latin typeface="+mn-lt"/>
                <a:ea typeface="+mn-ea"/>
                <a:cs typeface="+mn-cs"/>
              </a:rPr>
              <a:t> mede a duração média do tempo que os advogados especializados em bens imóveis, os cartórios ou oficiais de registro indicam como necessário para a execução de cada procedimento. Supõe-se que o tempo mínimo necessário para cada procedimento seja de 1 dia, exceto se os procedimentos puderem ser realizados inteiramente através da internet e em algumas horas (nestes casos, o tempo mínimo é de meio dia). Embora os procedimentos possam ocorrer simultaneamente, eles não podem começar no mesmo dia (ou seja, procedimentos simultâneos começam em dias consecutivos), exceto se os procedimentos puderem ser realizados on-line. Presume-se que o comprador não perca tempo e se comprometa a realizar cada procedimento remanescente sem demora. Se um procedimento puder ser acelerado por um custo adicional, é selecionado o procedimento legal disponível mais rápido e utilizado pela maioria dos proprietários de imóveis. Se os procedimentos puderem ser executados simultaneamente, presume-se que o sejam. Presume-se ainda que as partes envolvidas estejam cientes de todas as exigências para a transferência de um imóvel e de sua sequência desde o início. O tempo gasto com a coleta de informações para a realização de um registro de propriedade não é levado em conta.</a:t>
            </a:r>
          </a:p>
          <a:p>
            <a:r>
              <a:rPr lang="pt-BR" sz="1200" b="1" i="0" kern="1200" dirty="0" smtClean="0">
                <a:solidFill>
                  <a:schemeClr val="tx1"/>
                </a:solidFill>
                <a:effectLst/>
                <a:latin typeface="+mn-lt"/>
                <a:ea typeface="+mn-ea"/>
                <a:cs typeface="+mn-cs"/>
              </a:rPr>
              <a:t>Custo</a:t>
            </a:r>
            <a:endParaRPr lang="pt-BR" sz="1200" b="0" i="0" kern="1200" dirty="0" smtClean="0">
              <a:solidFill>
                <a:schemeClr val="tx1"/>
              </a:solidFill>
              <a:effectLst/>
              <a:latin typeface="+mn-lt"/>
              <a:ea typeface="+mn-ea"/>
              <a:cs typeface="+mn-cs"/>
            </a:endParaRPr>
          </a:p>
          <a:p>
            <a:r>
              <a:rPr lang="pt-BR" sz="1200" b="0" i="0" kern="1200" dirty="0" smtClean="0">
                <a:solidFill>
                  <a:schemeClr val="tx1"/>
                </a:solidFill>
                <a:effectLst/>
                <a:latin typeface="+mn-lt"/>
                <a:ea typeface="+mn-ea"/>
                <a:cs typeface="+mn-cs"/>
              </a:rPr>
              <a:t>O custo é registrado como um percentual do valor da propriedade, que é presumido como sendo equivalente a 50 vezes a renda per capita da economia. São registrados apenas os custos oficiais exigidos por lei, incluindo taxas, impostos de transferência, impostos de selo e quaisquer outros pagamentos para realizar o registro da propriedade, incluindo custos cobrados por cartórios, órgãos públicos e advogados. Outros impostos, tais como imposto sobre ganhos de capital e imposto sobre circulação de mercadorias ou imposto sobre valor agregado, não são incluídos no custo. São incluídos os custos que correrem por conta do comprador e os arcados pelo vendedor. Se as estimativas de custo diferirem entre as fontes, será usado o valor médio informado.</a:t>
            </a: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546946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8792E12-3311-4A56-A036-026D1F449A6A}" type="datetime1">
              <a:rPr lang="pt-BR" smtClean="0"/>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376637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85A8DA4-4092-49FB-83C4-B5C6897416B2}" type="datetime1">
              <a:rPr lang="pt-BR" smtClean="0"/>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67687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712B7EF-7F50-47BB-98DA-8A845A66D806}" type="datetime1">
              <a:rPr lang="pt-BR" smtClean="0"/>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1412704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Em branco">
    <p:spTree>
      <p:nvGrpSpPr>
        <p:cNvPr id="1" name=""/>
        <p:cNvGrpSpPr/>
        <p:nvPr/>
      </p:nvGrpSpPr>
      <p:grpSpPr>
        <a:xfrm>
          <a:off x="0" y="0"/>
          <a:ext cx="0" cy="0"/>
          <a:chOff x="0" y="0"/>
          <a:chExt cx="0" cy="0"/>
        </a:xfrm>
      </p:grpSpPr>
      <p:pic>
        <p:nvPicPr>
          <p:cNvPr id="5" name="Imagem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06551" y="5595313"/>
            <a:ext cx="1558350" cy="954003"/>
          </a:xfrm>
          <a:prstGeom prst="rect">
            <a:avLst/>
          </a:prstGeom>
        </p:spPr>
      </p:pic>
    </p:spTree>
    <p:extLst>
      <p:ext uri="{BB962C8B-B14F-4D97-AF65-F5344CB8AC3E}">
        <p14:creationId xmlns:p14="http://schemas.microsoft.com/office/powerpoint/2010/main" val="569623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BDFFB27-6B3F-40F9-AFC6-BB4FB798B7D2}" type="datetime1">
              <a:rPr lang="pt-BR" smtClean="0"/>
              <a:t>13/09/2017</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pPr/>
              <a:t>‹nº›</a:t>
            </a:fld>
            <a:endParaRPr lang="pt-BR" dirty="0"/>
          </a:p>
        </p:txBody>
      </p:sp>
    </p:spTree>
    <p:extLst>
      <p:ext uri="{BB962C8B-B14F-4D97-AF65-F5344CB8AC3E}">
        <p14:creationId xmlns:p14="http://schemas.microsoft.com/office/powerpoint/2010/main" val="655362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lide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355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4C22F1F-0096-422E-897F-751C658107A7}" type="datetime1">
              <a:rPr lang="pt-BR" smtClean="0"/>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1509199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A756474-C8F4-4E6C-B056-C5E653F93B7C}" type="datetime1">
              <a:rPr lang="pt-BR" smtClean="0"/>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411567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777415A-4EE8-46F0-89D7-D6E11C395027}" type="datetime1">
              <a:rPr lang="pt-BR" smtClean="0"/>
              <a:t>13/09/2017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382032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11E4ACF-BA22-40A9-9F29-ACBDC1DD116A}" type="datetime1">
              <a:rPr lang="pt-BR" smtClean="0"/>
              <a:t>13/09/2017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2200248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8B3EE72-D433-4019-90CC-C38E8B0F5D8B}" type="datetime1">
              <a:rPr lang="pt-BR" smtClean="0"/>
              <a:t>13/09/2017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317177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B74514B-F402-40BE-A405-83D9E8B6D141}" type="datetime1">
              <a:rPr lang="pt-BR" smtClean="0"/>
              <a:t>13/09/2017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129258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1633FBC-099B-498A-B19F-C6BD9B1D3151}" type="datetime1">
              <a:rPr lang="pt-BR" smtClean="0"/>
              <a:t>13/09/2017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399547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81CF027-060C-4FEA-BA58-0931C813AC5C}" type="datetime1">
              <a:rPr lang="pt-BR" smtClean="0"/>
              <a:t>13/09/2017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95DEDD3-5854-4465-867B-870D8039DC77}" type="slidenum">
              <a:rPr lang="pt-BR" smtClean="0"/>
              <a:t>‹nº›</a:t>
            </a:fld>
            <a:endParaRPr lang="pt-BR"/>
          </a:p>
        </p:txBody>
      </p:sp>
    </p:spTree>
    <p:extLst>
      <p:ext uri="{BB962C8B-B14F-4D97-AF65-F5344CB8AC3E}">
        <p14:creationId xmlns:p14="http://schemas.microsoft.com/office/powerpoint/2010/main" val="393053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2A5DE-4FD1-4DE8-9E05-212768AB1EF9}" type="datetime1">
              <a:rPr lang="pt-BR" smtClean="0"/>
              <a:t>13/09/2017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DEDD3-5854-4465-867B-870D8039DC77}" type="slidenum">
              <a:rPr lang="pt-BR" smtClean="0"/>
              <a:t>‹nº›</a:t>
            </a:fld>
            <a:endParaRPr lang="pt-BR"/>
          </a:p>
        </p:txBody>
      </p:sp>
    </p:spTree>
    <p:extLst>
      <p:ext uri="{BB962C8B-B14F-4D97-AF65-F5344CB8AC3E}">
        <p14:creationId xmlns:p14="http://schemas.microsoft.com/office/powerpoint/2010/main" val="3611470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0" r:id="rId13"/>
    <p:sldLayoutId id="2147483661" r:id="rId1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613258" y="2402974"/>
            <a:ext cx="11075671" cy="7273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4000" b="1" dirty="0">
                <a:latin typeface="+mn-lt"/>
              </a:rPr>
              <a:t>Estudo do Relatório </a:t>
            </a:r>
            <a:r>
              <a:rPr lang="pt-BR" sz="4000" b="1" i="1" dirty="0">
                <a:latin typeface="+mn-lt"/>
              </a:rPr>
              <a:t>Doing Business </a:t>
            </a:r>
            <a:r>
              <a:rPr lang="pt-BR" sz="4000" b="1" dirty="0">
                <a:latin typeface="+mn-lt"/>
              </a:rPr>
              <a:t>Brasil 2017</a:t>
            </a:r>
          </a:p>
        </p:txBody>
      </p:sp>
      <p:sp>
        <p:nvSpPr>
          <p:cNvPr id="6" name="Subtítulo 2"/>
          <p:cNvSpPr txBox="1">
            <a:spLocks/>
          </p:cNvSpPr>
          <p:nvPr/>
        </p:nvSpPr>
        <p:spPr>
          <a:xfrm>
            <a:off x="6357879" y="5802501"/>
            <a:ext cx="4846638" cy="1655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pt-BR" sz="2000" dirty="0"/>
              <a:t>Brasília/DF</a:t>
            </a:r>
            <a:r>
              <a:rPr lang="pt-BR" sz="2000"/>
              <a:t>, </a:t>
            </a:r>
            <a:r>
              <a:rPr lang="pt-BR" sz="2000" smtClean="0"/>
              <a:t>14 SET </a:t>
            </a:r>
            <a:r>
              <a:rPr lang="pt-BR" sz="2000" dirty="0" smtClean="0"/>
              <a:t>2017</a:t>
            </a:r>
            <a:endParaRPr lang="pt-BR" sz="2000" dirty="0"/>
          </a:p>
        </p:txBody>
      </p:sp>
    </p:spTree>
    <p:extLst>
      <p:ext uri="{BB962C8B-B14F-4D97-AF65-F5344CB8AC3E}">
        <p14:creationId xmlns:p14="http://schemas.microsoft.com/office/powerpoint/2010/main" val="3012531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853802" y="5701962"/>
            <a:ext cx="6096000" cy="276999"/>
          </a:xfrm>
          <a:prstGeom prst="rect">
            <a:avLst/>
          </a:prstGeom>
        </p:spPr>
        <p:txBody>
          <a:bodyPr>
            <a:spAutoFit/>
          </a:bodyPr>
          <a:lstStyle/>
          <a:p>
            <a:pPr algn="r"/>
            <a:r>
              <a:rPr lang="pt-BR" sz="1200" dirty="0"/>
              <a:t>Fonte: Relatório Doing Business 2017, publicado pelo Banco Mundial</a:t>
            </a:r>
          </a:p>
        </p:txBody>
      </p:sp>
      <p:sp>
        <p:nvSpPr>
          <p:cNvPr id="8" name="Retângulo de cantos arredondados 7"/>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INDICADORES DE “REGISTRO DE PROPRIEDADES”</a:t>
            </a:r>
          </a:p>
        </p:txBody>
      </p:sp>
      <p:sp>
        <p:nvSpPr>
          <p:cNvPr id="11" name="CaixaDeTexto 10"/>
          <p:cNvSpPr txBox="1"/>
          <p:nvPr/>
        </p:nvSpPr>
        <p:spPr>
          <a:xfrm>
            <a:off x="827168" y="4409301"/>
            <a:ext cx="3040838" cy="1569660"/>
          </a:xfrm>
          <a:prstGeom prst="rect">
            <a:avLst/>
          </a:prstGeom>
          <a:noFill/>
        </p:spPr>
        <p:txBody>
          <a:bodyPr wrap="square" rtlCol="0">
            <a:spAutoFit/>
          </a:bodyPr>
          <a:lstStyle/>
          <a:p>
            <a:r>
              <a:rPr lang="pt-BR" sz="1600" dirty="0"/>
              <a:t>Avaliação de 5 dimensões: confiabilidade da infraestrutura, transparência das informações, cobertura geográfica, resolução de disputas fundiárias e igualdade de direitos de propriedade.</a:t>
            </a:r>
          </a:p>
        </p:txBody>
      </p:sp>
      <p:sp>
        <p:nvSpPr>
          <p:cNvPr id="12" name="CaixaDeTexto 11"/>
          <p:cNvSpPr txBox="1"/>
          <p:nvPr/>
        </p:nvSpPr>
        <p:spPr>
          <a:xfrm>
            <a:off x="8823974" y="1637613"/>
            <a:ext cx="2968978" cy="830997"/>
          </a:xfrm>
          <a:prstGeom prst="rect">
            <a:avLst/>
          </a:prstGeom>
          <a:noFill/>
        </p:spPr>
        <p:txBody>
          <a:bodyPr wrap="square" rtlCol="0">
            <a:spAutoFit/>
          </a:bodyPr>
          <a:lstStyle/>
          <a:p>
            <a:r>
              <a:rPr lang="pt-BR" sz="1600" dirty="0"/>
              <a:t>Dias corridos para transferir a propriedade entre duas empresas locais</a:t>
            </a:r>
          </a:p>
        </p:txBody>
      </p:sp>
      <p:sp>
        <p:nvSpPr>
          <p:cNvPr id="13" name="CaixaDeTexto 12"/>
          <p:cNvSpPr txBox="1"/>
          <p:nvPr/>
        </p:nvSpPr>
        <p:spPr>
          <a:xfrm>
            <a:off x="8400703" y="4409301"/>
            <a:ext cx="2395810" cy="584775"/>
          </a:xfrm>
          <a:prstGeom prst="rect">
            <a:avLst/>
          </a:prstGeom>
          <a:noFill/>
        </p:spPr>
        <p:txBody>
          <a:bodyPr wrap="square" rtlCol="0">
            <a:spAutoFit/>
          </a:bodyPr>
          <a:lstStyle/>
          <a:p>
            <a:r>
              <a:rPr lang="pt-BR" sz="1600" dirty="0"/>
              <a:t>Custo para transferir (% do valor da propriedade)</a:t>
            </a:r>
          </a:p>
        </p:txBody>
      </p:sp>
      <p:sp>
        <p:nvSpPr>
          <p:cNvPr id="14" name="CaixaDeTexto 13"/>
          <p:cNvSpPr txBox="1"/>
          <p:nvPr/>
        </p:nvSpPr>
        <p:spPr>
          <a:xfrm>
            <a:off x="827168" y="1618511"/>
            <a:ext cx="3239911" cy="830997"/>
          </a:xfrm>
          <a:prstGeom prst="rect">
            <a:avLst/>
          </a:prstGeom>
          <a:noFill/>
        </p:spPr>
        <p:txBody>
          <a:bodyPr wrap="square" rtlCol="0">
            <a:spAutoFit/>
          </a:bodyPr>
          <a:lstStyle/>
          <a:p>
            <a:r>
              <a:rPr lang="pt-BR" sz="1600" dirty="0"/>
              <a:t>Etapas para transferir propriedade para que possa ser vendido ou usado como garantia. </a:t>
            </a:r>
          </a:p>
        </p:txBody>
      </p:sp>
      <p:cxnSp>
        <p:nvCxnSpPr>
          <p:cNvPr id="21" name="Conector angulado 20"/>
          <p:cNvCxnSpPr/>
          <p:nvPr/>
        </p:nvCxnSpPr>
        <p:spPr>
          <a:xfrm rot="5400000">
            <a:off x="8484514" y="1871769"/>
            <a:ext cx="834577" cy="2023069"/>
          </a:xfrm>
          <a:prstGeom prst="bentConnector2">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de seta reta 23"/>
          <p:cNvCxnSpPr>
            <a:stCxn id="13" idx="1"/>
          </p:cNvCxnSpPr>
          <p:nvPr/>
        </p:nvCxnSpPr>
        <p:spPr>
          <a:xfrm flipH="1" flipV="1">
            <a:off x="7409330" y="4701688"/>
            <a:ext cx="991373" cy="1"/>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de seta reta 25"/>
          <p:cNvCxnSpPr/>
          <p:nvPr/>
        </p:nvCxnSpPr>
        <p:spPr>
          <a:xfrm>
            <a:off x="3281082" y="4561806"/>
            <a:ext cx="1126311" cy="1"/>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angulado 42"/>
          <p:cNvCxnSpPr/>
          <p:nvPr/>
        </p:nvCxnSpPr>
        <p:spPr>
          <a:xfrm rot="5400000">
            <a:off x="2638256" y="1829325"/>
            <a:ext cx="834577" cy="2023069"/>
          </a:xfrm>
          <a:prstGeom prst="bentConnector2">
            <a:avLst/>
          </a:prstGeom>
          <a:ln w="25400">
            <a:solidFill>
              <a:srgbClr val="C00000"/>
            </a:solidFill>
            <a:tailEnd type="triangle"/>
          </a:ln>
          <a:scene3d>
            <a:camera prst="orthographicFront">
              <a:rot lat="10800000" lon="0" rev="10800000"/>
            </a:camera>
            <a:lightRig rig="threePt" dir="t"/>
          </a:scene3d>
        </p:spPr>
        <p:style>
          <a:lnRef idx="1">
            <a:schemeClr val="accent1"/>
          </a:lnRef>
          <a:fillRef idx="0">
            <a:schemeClr val="accent1"/>
          </a:fillRef>
          <a:effectRef idx="0">
            <a:schemeClr val="accent1"/>
          </a:effectRef>
          <a:fontRef idx="minor">
            <a:schemeClr val="tx1"/>
          </a:fontRef>
        </p:style>
      </p:cxnSp>
      <p:pic>
        <p:nvPicPr>
          <p:cNvPr id="3" name="Imagem 2"/>
          <p:cNvPicPr>
            <a:picLocks noChangeAspect="1"/>
          </p:cNvPicPr>
          <p:nvPr/>
        </p:nvPicPr>
        <p:blipFill>
          <a:blip r:embed="rId3" cstate="print"/>
          <a:stretch>
            <a:fillRect/>
          </a:stretch>
        </p:blipFill>
        <p:spPr>
          <a:xfrm>
            <a:off x="1986354" y="1211336"/>
            <a:ext cx="8071804" cy="4669941"/>
          </a:xfrm>
          <a:prstGeom prst="rect">
            <a:avLst/>
          </a:prstGeom>
        </p:spPr>
      </p:pic>
    </p:spTree>
    <p:extLst>
      <p:ext uri="{BB962C8B-B14F-4D97-AF65-F5344CB8AC3E}">
        <p14:creationId xmlns:p14="http://schemas.microsoft.com/office/powerpoint/2010/main" val="817019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de cantos arredondados 7">
            <a:extLst>
              <a:ext uri="{FF2B5EF4-FFF2-40B4-BE49-F238E27FC236}">
                <a16:creationId xmlns="" xmlns:a16="http://schemas.microsoft.com/office/drawing/2014/main" id="{A7E1E474-E136-46C5-BDC3-6087FA754180}"/>
              </a:ext>
            </a:extLst>
          </p:cNvPr>
          <p:cNvSpPr/>
          <p:nvPr/>
        </p:nvSpPr>
        <p:spPr>
          <a:xfrm>
            <a:off x="207160" y="405658"/>
            <a:ext cx="11771480" cy="60759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BRASIL COM OUTRAS ECONOMIAS</a:t>
            </a:r>
            <a:endParaRPr lang="pt-BR" sz="3000" dirty="0"/>
          </a:p>
        </p:txBody>
      </p:sp>
      <p:graphicFrame>
        <p:nvGraphicFramePr>
          <p:cNvPr id="3" name="Tabela 2"/>
          <p:cNvGraphicFramePr>
            <a:graphicFrameLocks noGrp="1"/>
          </p:cNvGraphicFramePr>
          <p:nvPr>
            <p:extLst>
              <p:ext uri="{D42A27DB-BD31-4B8C-83A1-F6EECF244321}">
                <p14:modId xmlns:p14="http://schemas.microsoft.com/office/powerpoint/2010/main" val="3646387030"/>
              </p:ext>
            </p:extLst>
          </p:nvPr>
        </p:nvGraphicFramePr>
        <p:xfrm>
          <a:off x="345830" y="1845389"/>
          <a:ext cx="11632810" cy="3570673"/>
        </p:xfrm>
        <a:graphic>
          <a:graphicData uri="http://schemas.openxmlformats.org/drawingml/2006/table">
            <a:tbl>
              <a:tblPr/>
              <a:tblGrid>
                <a:gridCol w="2045678"/>
                <a:gridCol w="4515729"/>
                <a:gridCol w="773723"/>
                <a:gridCol w="717452"/>
                <a:gridCol w="745588"/>
                <a:gridCol w="700020"/>
                <a:gridCol w="676402"/>
                <a:gridCol w="729109"/>
                <a:gridCol w="729109"/>
              </a:tblGrid>
              <a:tr h="694577">
                <a:tc>
                  <a:txBody>
                    <a:bodyPr/>
                    <a:lstStyle/>
                    <a:p>
                      <a:pPr algn="ctr" fontAlgn="ctr"/>
                      <a:r>
                        <a:rPr lang="pt-BR" sz="2000" b="1" i="0" u="none" strike="noStrike" dirty="0">
                          <a:solidFill>
                            <a:srgbClr val="000000"/>
                          </a:solidFill>
                          <a:effectLst/>
                          <a:latin typeface="Calibri" panose="020F0502020204030204" pitchFamily="34" charset="0"/>
                        </a:rPr>
                        <a:t>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INDICADORES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RJ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BRA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AL&amp;C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OCDE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RÚS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a:solidFill>
                            <a:srgbClr val="000000"/>
                          </a:solidFill>
                          <a:effectLst/>
                          <a:latin typeface="Calibri" panose="020F0502020204030204" pitchFamily="34" charset="0"/>
                        </a:rPr>
                        <a:t>MÉX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694577">
                <a:tc rowSpan="4">
                  <a:txBody>
                    <a:bodyPr/>
                    <a:lstStyle/>
                    <a:p>
                      <a:pPr algn="ctr" fontAlgn="ctr"/>
                      <a:r>
                        <a:rPr lang="pt-BR" sz="2000" b="1" i="0" u="none" strike="noStrike">
                          <a:solidFill>
                            <a:srgbClr val="FFFFFF"/>
                          </a:solidFill>
                          <a:effectLst/>
                          <a:latin typeface="Calibri" panose="020F0502020204030204" pitchFamily="34" charset="0"/>
                        </a:rPr>
                        <a:t>Registro de Propriedades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pt-BR" sz="2000" b="0" i="0" u="none" strike="noStrike" dirty="0">
                          <a:solidFill>
                            <a:srgbClr val="000000"/>
                          </a:solidFill>
                          <a:effectLst/>
                          <a:latin typeface="Calibri" panose="020F0502020204030204" pitchFamily="34" charset="0"/>
                        </a:rPr>
                        <a:t>Procedimentos (número)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13,0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a:solidFill>
                            <a:srgbClr val="000000"/>
                          </a:solidFill>
                          <a:effectLst/>
                          <a:latin typeface="Calibri" panose="020F0502020204030204" pitchFamily="34" charset="0"/>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rgbClr val="FFFFFF"/>
                          </a:solidFill>
                          <a:effectLst/>
                          <a:latin typeface="Calibri" panose="020F0502020204030204" pitchFamily="34" charset="0"/>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dirty="0">
                          <a:solidFill>
                            <a:srgbClr val="000000"/>
                          </a:solidFill>
                          <a:effectLst/>
                          <a:latin typeface="Calibri" panose="020F0502020204030204" pitchFamily="34" charset="0"/>
                        </a:rPr>
                        <a:t>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694577">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Tempo (dias)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a:solidFill>
                            <a:srgbClr val="000000"/>
                          </a:solidFill>
                          <a:effectLst/>
                          <a:latin typeface="Calibri" panose="020F0502020204030204" pitchFamily="34" charset="0"/>
                        </a:rPr>
                        <a:t>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a:solidFill>
                            <a:srgbClr val="000000"/>
                          </a:solidFill>
                          <a:effectLst/>
                          <a:latin typeface="Calibri" panose="020F050202020403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a:solidFill>
                            <a:srgbClr val="000000"/>
                          </a:solidFill>
                          <a:effectLst/>
                          <a:latin typeface="Calibri" panose="020F0502020204030204" pitchFamily="34" charset="0"/>
                        </a:rPr>
                        <a:t>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68,6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22,4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rgbClr val="FFFFFF"/>
                          </a:solidFill>
                          <a:effectLst/>
                          <a:latin typeface="Calibri" panose="020F050202020403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dirty="0">
                          <a:solidFill>
                            <a:srgbClr val="000000"/>
                          </a:solidFill>
                          <a:effectLst/>
                          <a:latin typeface="Calibri" panose="020F0502020204030204" pitchFamily="34" charset="0"/>
                        </a:rPr>
                        <a:t>42,1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694577">
                <a:tc vMerge="1">
                  <a:txBody>
                    <a:bodyPr/>
                    <a:lstStyle/>
                    <a:p>
                      <a:endParaRPr lang="pt-BR"/>
                    </a:p>
                  </a:txBody>
                  <a:tcPr/>
                </a:tc>
                <a:tc>
                  <a:txBody>
                    <a:bodyPr/>
                    <a:lstStyle/>
                    <a:p>
                      <a:pPr algn="l" fontAlgn="ctr"/>
                      <a:r>
                        <a:rPr lang="pt-BR" sz="2000" b="0" i="0" u="none" strike="noStrike">
                          <a:solidFill>
                            <a:srgbClr val="000000"/>
                          </a:solidFill>
                          <a:effectLst/>
                          <a:latin typeface="Calibri" panose="020F0502020204030204" pitchFamily="34" charset="0"/>
                        </a:rPr>
                        <a:t>Custo (% do valor do imóvel)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a:solidFill>
                            <a:srgbClr val="000000"/>
                          </a:solidFill>
                          <a:effectLst/>
                          <a:latin typeface="Calibri" panose="020F0502020204030204" pitchFamily="34" charset="0"/>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a:solidFill>
                            <a:srgbClr val="000000"/>
                          </a:solidFill>
                          <a:effectLst/>
                          <a:latin typeface="Calibri" panose="020F0502020204030204" pitchFamily="34" charset="0"/>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a:solidFill>
                            <a:srgbClr val="000000"/>
                          </a:solidFill>
                          <a:effectLst/>
                          <a:latin typeface="Calibri" panose="020F050202020403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rgbClr val="FFFFFF"/>
                          </a:solidFill>
                          <a:effectLst/>
                          <a:latin typeface="Calibri" panose="020F0502020204030204" pitchFamily="34"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dirty="0">
                          <a:solidFill>
                            <a:srgbClr val="000000"/>
                          </a:solidFill>
                          <a:effectLst/>
                          <a:latin typeface="Calibri" panose="020F0502020204030204" pitchFamily="34" charset="0"/>
                        </a:rPr>
                        <a:t>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792365">
                <a:tc vMerge="1">
                  <a:txBody>
                    <a:bodyPr/>
                    <a:lstStyle/>
                    <a:p>
                      <a:endParaRPr lang="pt-BR"/>
                    </a:p>
                  </a:txBody>
                  <a:tcPr/>
                </a:tc>
                <a:tc>
                  <a:txBody>
                    <a:bodyPr/>
                    <a:lstStyle/>
                    <a:p>
                      <a:pPr algn="l" fontAlgn="ctr"/>
                      <a:r>
                        <a:rPr lang="pt-BR" sz="2000" b="0" i="0" u="none" strike="noStrike">
                          <a:solidFill>
                            <a:srgbClr val="000000"/>
                          </a:solidFill>
                          <a:effectLst/>
                          <a:latin typeface="Calibri" panose="020F0502020204030204" pitchFamily="34" charset="0"/>
                        </a:rPr>
                        <a:t>Índice da qualidade da administração fundiária (0-30)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a:solidFill>
                            <a:srgbClr val="000000"/>
                          </a:solidFill>
                          <a:effectLst/>
                          <a:latin typeface="Calibri" panose="020F050202020403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a:solidFill>
                            <a:srgbClr val="000000"/>
                          </a:solidFill>
                          <a:effectLst/>
                          <a:latin typeface="Calibri" panose="020F0502020204030204" pitchFamily="34" charset="0"/>
                        </a:rPr>
                        <a:t>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a:solidFill>
                            <a:srgbClr val="000000"/>
                          </a:solidFill>
                          <a:effectLst/>
                          <a:latin typeface="Calibri" panose="020F0502020204030204" pitchFamily="34" charset="0"/>
                        </a:rPr>
                        <a:t>11,9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a:solidFill>
                            <a:srgbClr val="000000"/>
                          </a:solidFill>
                          <a:effectLst/>
                          <a:latin typeface="Calibri" panose="020F0502020204030204" pitchFamily="34" charset="0"/>
                        </a:rPr>
                        <a:t>22,7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1" i="0" u="none" strike="noStrike" dirty="0">
                          <a:solidFill>
                            <a:srgbClr val="FFFFFF"/>
                          </a:solidFill>
                          <a:effectLst/>
                          <a:latin typeface="Calibri" panose="020F0502020204030204" pitchFamily="34" charset="0"/>
                        </a:rPr>
                        <a:t>26,0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2000" b="0" i="0" u="none" strike="noStrike" dirty="0">
                          <a:solidFill>
                            <a:srgbClr val="000000"/>
                          </a:solidFill>
                          <a:effectLst/>
                          <a:latin typeface="Calibri" panose="020F0502020204030204" pitchFamily="34" charset="0"/>
                        </a:rPr>
                        <a:t>16,3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33360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18734" y="8695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solidFill>
                  <a:schemeClr val="bg1"/>
                </a:solidFill>
              </a:rPr>
              <a:t>INDICADORES REGISTRO DE PROPRIEDADES</a:t>
            </a:r>
            <a:endParaRPr lang="pt-BR" sz="3000" dirty="0">
              <a:solidFill>
                <a:schemeClr val="bg1"/>
              </a:solidFill>
            </a:endParaRPr>
          </a:p>
        </p:txBody>
      </p:sp>
      <p:graphicFrame>
        <p:nvGraphicFramePr>
          <p:cNvPr id="3" name="Tabela 2"/>
          <p:cNvGraphicFramePr>
            <a:graphicFrameLocks noGrp="1"/>
          </p:cNvGraphicFramePr>
          <p:nvPr>
            <p:extLst>
              <p:ext uri="{D42A27DB-BD31-4B8C-83A1-F6EECF244321}">
                <p14:modId xmlns:p14="http://schemas.microsoft.com/office/powerpoint/2010/main" val="971226875"/>
              </p:ext>
            </p:extLst>
          </p:nvPr>
        </p:nvGraphicFramePr>
        <p:xfrm>
          <a:off x="982134" y="598911"/>
          <a:ext cx="11008082" cy="5872678"/>
        </p:xfrm>
        <a:graphic>
          <a:graphicData uri="http://schemas.openxmlformats.org/drawingml/2006/table">
            <a:tbl>
              <a:tblPr/>
              <a:tblGrid>
                <a:gridCol w="793224"/>
                <a:gridCol w="6362662"/>
                <a:gridCol w="797443"/>
                <a:gridCol w="995749"/>
                <a:gridCol w="1029502"/>
                <a:gridCol w="1029502"/>
              </a:tblGrid>
              <a:tr h="245942">
                <a:tc rowSpan="2">
                  <a:txBody>
                    <a:bodyPr/>
                    <a:lstStyle/>
                    <a:p>
                      <a:pPr algn="ctr" fontAlgn="ctr"/>
                      <a:r>
                        <a:rPr lang="pt-BR" sz="1600" b="1" i="0" u="none" strike="noStrike" dirty="0">
                          <a:solidFill>
                            <a:srgbClr val="FFFFFF"/>
                          </a:solidFill>
                          <a:effectLst/>
                          <a:latin typeface="Calibri" panose="020F0502020204030204" pitchFamily="34" charset="0"/>
                        </a:rPr>
                        <a:t>Nº</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rowSpan="2">
                  <a:txBody>
                    <a:bodyPr/>
                    <a:lstStyle/>
                    <a:p>
                      <a:pPr algn="ctr" rtl="0" fontAlgn="ctr"/>
                      <a:r>
                        <a:rPr lang="pt-BR" sz="1600" b="1" i="0" u="none" strike="noStrike" dirty="0">
                          <a:solidFill>
                            <a:srgbClr val="FFFFFF"/>
                          </a:solidFill>
                          <a:effectLst/>
                          <a:latin typeface="Calibri" panose="020F0502020204030204" pitchFamily="34" charset="0"/>
                        </a:rPr>
                        <a:t>Procedimento</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gridSpan="2">
                  <a:txBody>
                    <a:bodyPr/>
                    <a:lstStyle/>
                    <a:p>
                      <a:pPr algn="ctr" rtl="0" fontAlgn="ctr"/>
                      <a:r>
                        <a:rPr lang="pt-BR" sz="1600" b="1" i="0" u="none" strike="noStrike">
                          <a:solidFill>
                            <a:srgbClr val="FFFFFF"/>
                          </a:solidFill>
                          <a:effectLst/>
                          <a:latin typeface="Calibri" panose="020F0502020204030204" pitchFamily="34" charset="0"/>
                        </a:rPr>
                        <a:t>Dia(s)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pt-BR"/>
                    </a:p>
                  </a:txBody>
                  <a:tcPr/>
                </a:tc>
                <a:tc gridSpan="2">
                  <a:txBody>
                    <a:bodyPr/>
                    <a:lstStyle/>
                    <a:p>
                      <a:pPr algn="ctr" rtl="0" fontAlgn="ctr"/>
                      <a:r>
                        <a:rPr lang="pt-BR" sz="1600" b="1" i="0" u="none" strike="noStrike">
                          <a:solidFill>
                            <a:srgbClr val="FFFFFF"/>
                          </a:solidFill>
                          <a:effectLst/>
                          <a:latin typeface="Calibri" panose="020F0502020204030204" pitchFamily="34" charset="0"/>
                        </a:rPr>
                        <a:t>Custos  R$</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pt-BR"/>
                    </a:p>
                  </a:txBody>
                  <a:tcPr/>
                </a:tc>
              </a:tr>
              <a:tr h="245942">
                <a:tc vMerge="1">
                  <a:txBody>
                    <a:bodyPr/>
                    <a:lstStyle/>
                    <a:p>
                      <a:endParaRPr lang="pt-BR"/>
                    </a:p>
                  </a:txBody>
                  <a:tcPr/>
                </a:tc>
                <a:tc vMerge="1">
                  <a:txBody>
                    <a:bodyPr/>
                    <a:lstStyle/>
                    <a:p>
                      <a:endParaRPr lang="pt-BR"/>
                    </a:p>
                  </a:txBody>
                  <a:tcPr/>
                </a:tc>
                <a:tc>
                  <a:txBody>
                    <a:bodyPr/>
                    <a:lstStyle/>
                    <a:p>
                      <a:pPr algn="ctr" rtl="0" fontAlgn="ctr"/>
                      <a:r>
                        <a:rPr lang="pt-BR" sz="1600" b="1" i="0" u="none" strike="noStrike">
                          <a:solidFill>
                            <a:srgbClr val="FFFFFF"/>
                          </a:solidFill>
                          <a:effectLst/>
                          <a:latin typeface="Calibri" panose="020F0502020204030204" pitchFamily="34" charset="0"/>
                        </a:rPr>
                        <a:t>SP</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ctr"/>
                      <a:r>
                        <a:rPr lang="pt-BR" sz="1600" b="1" i="0" u="none" strike="noStrike">
                          <a:solidFill>
                            <a:srgbClr val="FFFFFF"/>
                          </a:solidFill>
                          <a:effectLst/>
                          <a:latin typeface="Calibri" panose="020F0502020204030204" pitchFamily="34" charset="0"/>
                        </a:rPr>
                        <a:t>RJ</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ctr"/>
                      <a:r>
                        <a:rPr lang="pt-BR" sz="1600" b="1" i="0" u="none" strike="noStrike">
                          <a:solidFill>
                            <a:srgbClr val="FFFFFF"/>
                          </a:solidFill>
                          <a:effectLst/>
                          <a:latin typeface="Calibri" panose="020F0502020204030204" pitchFamily="34" charset="0"/>
                        </a:rPr>
                        <a:t>SP</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rtl="0" fontAlgn="ctr"/>
                      <a:r>
                        <a:rPr lang="pt-BR" sz="1600" b="1" i="0" u="none" strike="noStrike" dirty="0">
                          <a:solidFill>
                            <a:srgbClr val="FFFFFF"/>
                          </a:solidFill>
                          <a:effectLst/>
                          <a:latin typeface="Calibri" panose="020F0502020204030204" pitchFamily="34" charset="0"/>
                        </a:rPr>
                        <a:t>RJ</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351347">
                <a:tc>
                  <a:txBody>
                    <a:bodyPr/>
                    <a:lstStyle/>
                    <a:p>
                      <a:pPr algn="ctr" rtl="0" fontAlgn="ctr"/>
                      <a:r>
                        <a:rPr lang="pt-BR" sz="1600" b="0" i="0" u="none" strike="noStrike">
                          <a:solidFill>
                            <a:srgbClr val="000000"/>
                          </a:solidFill>
                          <a:effectLst/>
                          <a:latin typeface="Calibri" panose="020F0502020204030204" pitchFamily="34" charset="0"/>
                        </a:rPr>
                        <a:t>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smtClean="0">
                          <a:solidFill>
                            <a:srgbClr val="000000"/>
                          </a:solidFill>
                          <a:effectLst/>
                          <a:latin typeface="Calibri" panose="020F0502020204030204" pitchFamily="34" charset="0"/>
                        </a:rPr>
                        <a:t>Certidões </a:t>
                      </a:r>
                      <a:r>
                        <a:rPr lang="pt-BR" sz="1600" b="0" i="0" u="none" strike="noStrike" dirty="0">
                          <a:solidFill>
                            <a:srgbClr val="000000"/>
                          </a:solidFill>
                          <a:effectLst/>
                          <a:latin typeface="Calibri" panose="020F0502020204030204" pitchFamily="34" charset="0"/>
                        </a:rPr>
                        <a:t>do Cartório de protestos¹</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2</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114,90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491883">
                <a:tc>
                  <a:txBody>
                    <a:bodyPr/>
                    <a:lstStyle/>
                    <a:p>
                      <a:pPr algn="ctr" rtl="0" fontAlgn="ctr"/>
                      <a:r>
                        <a:rPr lang="pt-BR" sz="1600" b="0" i="0" u="none" strike="noStrike">
                          <a:solidFill>
                            <a:srgbClr val="000000"/>
                          </a:solidFill>
                          <a:effectLst/>
                          <a:latin typeface="Calibri" panose="020F0502020204030204" pitchFamily="34" charset="0"/>
                        </a:rPr>
                        <a:t>2</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Certidões dos Cartórios de Protestos², dos Distribuidores Cíveis, de Executivos Fiscais e de Falências e Concordatas na prefeitura</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3-5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58,20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975,17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3</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Certidão da Justiça do Trabalho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3</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4</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Certidão Negativa de Débitos Trabalhista</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92788">
                <a:tc>
                  <a:txBody>
                    <a:bodyPr/>
                    <a:lstStyle/>
                    <a:p>
                      <a:pPr algn="ctr" rtl="0" fontAlgn="ctr"/>
                      <a:r>
                        <a:rPr lang="pt-BR" sz="1600" b="0" i="0" u="none" strike="noStrike" dirty="0">
                          <a:solidFill>
                            <a:srgbClr val="000000"/>
                          </a:solidFill>
                          <a:effectLst/>
                          <a:latin typeface="Calibri" panose="020F0502020204030204" pitchFamily="34" charset="0"/>
                        </a:rPr>
                        <a:t>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Certidão </a:t>
                      </a:r>
                      <a:r>
                        <a:rPr lang="pt-BR" sz="1600" b="0" i="0" u="none" strike="noStrike" dirty="0" err="1">
                          <a:solidFill>
                            <a:srgbClr val="000000"/>
                          </a:solidFill>
                          <a:effectLst/>
                          <a:latin typeface="Calibri" panose="020F0502020204030204" pitchFamily="34" charset="0"/>
                        </a:rPr>
                        <a:t>Vintenária</a:t>
                      </a:r>
                      <a:r>
                        <a:rPr lang="pt-BR" sz="1600" b="0" i="0" u="none" strike="noStrike" dirty="0">
                          <a:solidFill>
                            <a:srgbClr val="000000"/>
                          </a:solidFill>
                          <a:effectLst/>
                          <a:latin typeface="Calibri" panose="020F0502020204030204" pitchFamily="34" charset="0"/>
                        </a:rPr>
                        <a:t> do imóvel</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7</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45,55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90,96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6</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Requisitar a Certidão de Dados Cadastrais do imóvel</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491883">
                <a:tc>
                  <a:txBody>
                    <a:bodyPr/>
                    <a:lstStyle/>
                    <a:p>
                      <a:pPr algn="ctr" rtl="0" fontAlgn="ctr"/>
                      <a:r>
                        <a:rPr lang="pt-BR" sz="1600" b="0" i="0" u="none" strike="noStrike">
                          <a:solidFill>
                            <a:srgbClr val="000000"/>
                          </a:solidFill>
                          <a:effectLst/>
                          <a:latin typeface="Calibri" panose="020F0502020204030204" pitchFamily="34" charset="0"/>
                        </a:rPr>
                        <a:t>7</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Certidão de Débitos Relativos a Créditos Tributários Federais e à Dívida Ativa da União</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&lt; 1 </a:t>
                      </a:r>
                      <a:br>
                        <a:rPr lang="pt-BR" sz="1600" b="0" i="0" u="none" strike="noStrike" dirty="0">
                          <a:solidFill>
                            <a:srgbClr val="000000"/>
                          </a:solidFill>
                          <a:effectLst/>
                          <a:latin typeface="Calibri" panose="020F0502020204030204" pitchFamily="34" charset="0"/>
                        </a:rPr>
                      </a:br>
                      <a:endParaRPr lang="pt-BR" sz="1600" b="0" i="0" u="none" strike="noStrike" dirty="0">
                        <a:solidFill>
                          <a:srgbClr val="000000"/>
                        </a:solidFill>
                        <a:effectLst/>
                        <a:latin typeface="Calibri" panose="020F0502020204030204" pitchFamily="34" charset="0"/>
                      </a:endParaRP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8</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Certidão de Regularidade de Situação do FGTS</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&lt; 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1"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608999">
                <a:tc>
                  <a:txBody>
                    <a:bodyPr/>
                    <a:lstStyle/>
                    <a:p>
                      <a:pPr algn="ctr" rtl="0" fontAlgn="ctr"/>
                      <a:r>
                        <a:rPr lang="pt-BR" sz="1600" b="0" i="0" u="none" strike="noStrike" dirty="0">
                          <a:solidFill>
                            <a:srgbClr val="000000"/>
                          </a:solidFill>
                          <a:effectLst/>
                          <a:latin typeface="Calibri" panose="020F0502020204030204" pitchFamily="34" charset="0"/>
                        </a:rPr>
                        <a:t>9</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a:solidFill>
                            <a:srgbClr val="000000"/>
                          </a:solidFill>
                          <a:effectLst/>
                          <a:latin typeface="Calibri" panose="020F0502020204030204" pitchFamily="34" charset="0"/>
                        </a:rPr>
                        <a:t>Certidões da Justiça Federal, de Distribuição de Ações e Execuções Cíveis, Fiscais, Criminais e dos Juizados Especiais Federais Criminais da JF</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&lt; 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&lt; 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1" i="0" u="none" strike="noStrike">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57654">
                <a:tc>
                  <a:txBody>
                    <a:bodyPr/>
                    <a:lstStyle/>
                    <a:p>
                      <a:pPr algn="ctr" rtl="0" fontAlgn="ctr"/>
                      <a:r>
                        <a:rPr lang="pt-BR" sz="1600" b="0" i="0" u="none" strike="noStrike">
                          <a:solidFill>
                            <a:srgbClr val="000000"/>
                          </a:solidFill>
                          <a:effectLst/>
                          <a:latin typeface="Calibri" panose="020F0502020204030204" pitchFamily="34" charset="0"/>
                        </a:rPr>
                        <a:t>10</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a:solidFill>
                            <a:srgbClr val="000000"/>
                          </a:solidFill>
                          <a:effectLst/>
                          <a:latin typeface="Calibri" panose="020F0502020204030204" pitchFamily="34" charset="0"/>
                        </a:rPr>
                        <a:t>Certificado e informações comerciais da Junta Comercial</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&lt; 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&lt; 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       108,00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461434">
                <a:tc>
                  <a:txBody>
                    <a:bodyPr/>
                    <a:lstStyle/>
                    <a:p>
                      <a:pPr algn="ctr" rtl="0" fontAlgn="ctr"/>
                      <a:r>
                        <a:rPr lang="pt-BR" sz="1600" b="0" i="0" u="none" strike="noStrike">
                          <a:solidFill>
                            <a:srgbClr val="000000"/>
                          </a:solidFill>
                          <a:effectLst/>
                          <a:latin typeface="Calibri" panose="020F0502020204030204" pitchFamily="34" charset="0"/>
                        </a:rPr>
                        <a:t>11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dirty="0">
                          <a:solidFill>
                            <a:srgbClr val="000000"/>
                          </a:solidFill>
                          <a:effectLst/>
                          <a:latin typeface="Calibri" panose="020F0502020204030204" pitchFamily="34" charset="0"/>
                        </a:rPr>
                        <a:t>Pagamento do ITBI e outras taxas em banco comercial - ITBI - 3% SP - 2% RJ</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1</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41.684,01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27.789,34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12</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a:solidFill>
                            <a:srgbClr val="000000"/>
                          </a:solidFill>
                          <a:effectLst/>
                          <a:latin typeface="Calibri" panose="020F0502020204030204" pitchFamily="34" charset="0"/>
                        </a:rPr>
                        <a:t>Escritura Pública de Compra e Venda por uma Tabelião de Notas</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3</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3</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4.393,16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2.829,30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81077">
                <a:tc>
                  <a:txBody>
                    <a:bodyPr/>
                    <a:lstStyle/>
                    <a:p>
                      <a:pPr algn="ctr" rtl="0" fontAlgn="ctr"/>
                      <a:r>
                        <a:rPr lang="pt-BR" sz="1600" b="0" i="0" u="none" strike="noStrike">
                          <a:solidFill>
                            <a:srgbClr val="000000"/>
                          </a:solidFill>
                          <a:effectLst/>
                          <a:latin typeface="Calibri" panose="020F0502020204030204" pitchFamily="34" charset="0"/>
                        </a:rPr>
                        <a:t>13</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a:solidFill>
                            <a:srgbClr val="000000"/>
                          </a:solidFill>
                          <a:effectLst/>
                          <a:latin typeface="Calibri" panose="020F0502020204030204" pitchFamily="34" charset="0"/>
                        </a:rPr>
                        <a:t>Registro da Escritura no Cartório de Registro</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15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30</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3.199,70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2.833,62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14</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rtl="0" fontAlgn="ctr"/>
                      <a:r>
                        <a:rPr lang="pt-BR" sz="1600" b="0" i="0" u="none" strike="noStrike">
                          <a:solidFill>
                            <a:srgbClr val="000000"/>
                          </a:solidFill>
                          <a:effectLst/>
                          <a:latin typeface="Calibri" panose="020F0502020204030204" pitchFamily="34" charset="0"/>
                        </a:rPr>
                        <a:t>Atualização nominal do IPTU do novo proprietário na prefeitura</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a:solidFill>
                            <a:srgbClr val="000000"/>
                          </a:solidFill>
                          <a:effectLst/>
                          <a:latin typeface="Calibri" panose="020F0502020204030204" pitchFamily="34" charset="0"/>
                        </a:rPr>
                        <a:t>0,5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0" i="0" u="none" strike="noStrike" dirty="0">
                          <a:solidFill>
                            <a:srgbClr val="000000"/>
                          </a:solidFill>
                          <a:effectLst/>
                          <a:latin typeface="Calibri" panose="020F0502020204030204" pitchFamily="34" charset="0"/>
                        </a:rPr>
                        <a:t> -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245942">
                <a:tc>
                  <a:txBody>
                    <a:bodyPr/>
                    <a:lstStyle/>
                    <a:p>
                      <a:pPr algn="ctr" rtl="0" fontAlgn="ctr"/>
                      <a:r>
                        <a:rPr lang="pt-BR" sz="1600" b="0" i="0" u="none" strike="noStrike">
                          <a:solidFill>
                            <a:srgbClr val="000000"/>
                          </a:solidFill>
                          <a:effectLst/>
                          <a:latin typeface="Calibri" panose="020F0502020204030204" pitchFamily="34" charset="0"/>
                        </a:rPr>
                        <a:t>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rtl="0" fontAlgn="ctr"/>
                      <a:r>
                        <a:rPr lang="pt-BR" sz="1600" b="1" i="0" u="none" strike="noStrike">
                          <a:solidFill>
                            <a:srgbClr val="000000"/>
                          </a:solidFill>
                          <a:effectLst/>
                          <a:latin typeface="Calibri" panose="020F0502020204030204" pitchFamily="34" charset="0"/>
                        </a:rPr>
                        <a:t>TOTAL</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1" i="0" u="none" strike="noStrike">
                          <a:solidFill>
                            <a:srgbClr val="000000"/>
                          </a:solidFill>
                          <a:effectLst/>
                          <a:latin typeface="Calibri" panose="020F0502020204030204" pitchFamily="34" charset="0"/>
                        </a:rPr>
                        <a:t>25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1" i="0" u="none" strike="noStrike">
                          <a:solidFill>
                            <a:srgbClr val="000000"/>
                          </a:solidFill>
                          <a:effectLst/>
                          <a:latin typeface="Calibri" panose="020F0502020204030204" pitchFamily="34" charset="0"/>
                        </a:rPr>
                        <a:t>41,5</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1" i="0" u="none" strike="noStrike" dirty="0">
                          <a:solidFill>
                            <a:srgbClr val="000000"/>
                          </a:solidFill>
                          <a:effectLst/>
                          <a:latin typeface="Calibri" panose="020F0502020204030204" pitchFamily="34" charset="0"/>
                        </a:rPr>
                        <a:t> 49.495,52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600" b="1" i="0" u="none" strike="noStrike" dirty="0">
                          <a:solidFill>
                            <a:srgbClr val="000000"/>
                          </a:solidFill>
                          <a:effectLst/>
                          <a:latin typeface="Calibri" panose="020F0502020204030204" pitchFamily="34" charset="0"/>
                        </a:rPr>
                        <a:t>  34.626,39 </a:t>
                      </a:r>
                    </a:p>
                  </a:txBody>
                  <a:tcPr marL="8783" marR="8783" marT="87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r>
              <a:tr h="175673">
                <a:tc>
                  <a:txBody>
                    <a:bodyPr/>
                    <a:lstStyle/>
                    <a:p>
                      <a:pPr algn="l" fontAlgn="b"/>
                      <a:r>
                        <a:rPr lang="pt-BR" sz="1100" b="0" i="0" u="none" strike="noStrike" dirty="0">
                          <a:solidFill>
                            <a:srgbClr val="000000"/>
                          </a:solidFill>
                          <a:effectLst/>
                          <a:latin typeface="Calibri" panose="020F0502020204030204" pitchFamily="34" charset="0"/>
                        </a:rPr>
                        <a:t> </a:t>
                      </a:r>
                    </a:p>
                  </a:txBody>
                  <a:tcPr marL="8783" marR="8783" marT="8783"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rtl="0" fontAlgn="ctr"/>
                      <a:r>
                        <a:rPr lang="pt-BR" sz="1100" b="0" i="0" u="none" strike="noStrike">
                          <a:solidFill>
                            <a:srgbClr val="000000"/>
                          </a:solidFill>
                          <a:effectLst/>
                          <a:latin typeface="Calibri" panose="020F0502020204030204" pitchFamily="34" charset="0"/>
                        </a:rPr>
                        <a:t>¹ Apenas na cidade de SP</a:t>
                      </a:r>
                    </a:p>
                  </a:txBody>
                  <a:tcPr marL="8783" marR="8783" marT="8783"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pt-BR" sz="700" b="0" i="0" u="none" strike="noStrike">
                          <a:solidFill>
                            <a:srgbClr val="000000"/>
                          </a:solidFill>
                          <a:effectLst/>
                          <a:latin typeface="Calibri" panose="020F0502020204030204" pitchFamily="34" charset="0"/>
                        </a:rPr>
                        <a:t> </a:t>
                      </a:r>
                    </a:p>
                  </a:txBody>
                  <a:tcPr marL="8783" marR="8783" marT="8783"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pt-BR" sz="700" b="0" i="0" u="none" strike="noStrike">
                          <a:solidFill>
                            <a:srgbClr val="000000"/>
                          </a:solidFill>
                          <a:effectLst/>
                          <a:latin typeface="Calibri" panose="020F0502020204030204" pitchFamily="34" charset="0"/>
                        </a:rPr>
                        <a:t> </a:t>
                      </a:r>
                    </a:p>
                  </a:txBody>
                  <a:tcPr marL="8783" marR="8783" marT="8783"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pt-BR" sz="700" b="0" i="0" u="none" strike="noStrike">
                          <a:solidFill>
                            <a:srgbClr val="000000"/>
                          </a:solidFill>
                          <a:effectLst/>
                          <a:latin typeface="Calibri" panose="020F0502020204030204" pitchFamily="34" charset="0"/>
                        </a:rPr>
                        <a:t> </a:t>
                      </a:r>
                    </a:p>
                  </a:txBody>
                  <a:tcPr marL="8783" marR="8783" marT="8783"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pt-BR" sz="700" b="0" i="0" u="none" strike="noStrike" dirty="0">
                          <a:solidFill>
                            <a:srgbClr val="000000"/>
                          </a:solidFill>
                          <a:effectLst/>
                          <a:latin typeface="Calibri" panose="020F0502020204030204" pitchFamily="34" charset="0"/>
                        </a:rPr>
                        <a:t> </a:t>
                      </a:r>
                    </a:p>
                  </a:txBody>
                  <a:tcPr marL="8783" marR="8783" marT="8783"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75673">
                <a:tc>
                  <a:txBody>
                    <a:bodyPr/>
                    <a:lstStyle/>
                    <a:p>
                      <a:pPr algn="l" fontAlgn="b"/>
                      <a:r>
                        <a:rPr lang="pt-BR" sz="1100" b="0" i="0" u="none" strike="noStrike">
                          <a:solidFill>
                            <a:srgbClr val="000000"/>
                          </a:solidFill>
                          <a:effectLst/>
                          <a:latin typeface="Calibri" panose="020F0502020204030204" pitchFamily="34" charset="0"/>
                        </a:rPr>
                        <a:t> </a:t>
                      </a:r>
                    </a:p>
                  </a:txBody>
                  <a:tcPr marL="8783" marR="8783" marT="8783" marB="0" anchor="b">
                    <a:lnL>
                      <a:noFill/>
                    </a:lnL>
                    <a:lnR>
                      <a:noFill/>
                    </a:lnR>
                    <a:lnT>
                      <a:noFill/>
                    </a:lnT>
                    <a:lnB>
                      <a:noFill/>
                    </a:lnB>
                    <a:solidFill>
                      <a:srgbClr val="FFFFFF"/>
                    </a:solidFill>
                  </a:tcPr>
                </a:tc>
                <a:tc>
                  <a:txBody>
                    <a:bodyPr/>
                    <a:lstStyle/>
                    <a:p>
                      <a:pPr algn="l" rtl="0" fontAlgn="ctr"/>
                      <a:r>
                        <a:rPr lang="pt-BR" sz="1100" b="0" i="0" u="none" strike="noStrike" dirty="0">
                          <a:solidFill>
                            <a:srgbClr val="000000"/>
                          </a:solidFill>
                          <a:effectLst/>
                          <a:latin typeface="Calibri" panose="020F0502020204030204" pitchFamily="34" charset="0"/>
                        </a:rPr>
                        <a:t>² Na cidade do RJ</a:t>
                      </a:r>
                    </a:p>
                  </a:txBody>
                  <a:tcPr marL="8783" marR="8783" marT="8783" marB="0" anchor="ctr">
                    <a:lnL>
                      <a:noFill/>
                    </a:lnL>
                    <a:lnR>
                      <a:noFill/>
                    </a:lnR>
                    <a:lnT>
                      <a:noFill/>
                    </a:lnT>
                    <a:lnB>
                      <a:noFill/>
                    </a:lnB>
                    <a:solidFill>
                      <a:srgbClr val="FFFFFF"/>
                    </a:solidFill>
                  </a:tcPr>
                </a:tc>
                <a:tc>
                  <a:txBody>
                    <a:bodyPr/>
                    <a:lstStyle/>
                    <a:p>
                      <a:pPr algn="l" fontAlgn="b"/>
                      <a:r>
                        <a:rPr lang="pt-BR" sz="700" b="0" i="0" u="none" strike="noStrike">
                          <a:solidFill>
                            <a:srgbClr val="000000"/>
                          </a:solidFill>
                          <a:effectLst/>
                          <a:latin typeface="Calibri" panose="020F0502020204030204" pitchFamily="34" charset="0"/>
                        </a:rPr>
                        <a:t> </a:t>
                      </a:r>
                    </a:p>
                  </a:txBody>
                  <a:tcPr marL="8783" marR="8783" marT="8783" marB="0" anchor="b">
                    <a:lnL>
                      <a:noFill/>
                    </a:lnL>
                    <a:lnR>
                      <a:noFill/>
                    </a:lnR>
                    <a:lnT>
                      <a:noFill/>
                    </a:lnT>
                    <a:lnB>
                      <a:noFill/>
                    </a:lnB>
                    <a:solidFill>
                      <a:srgbClr val="FFFFFF"/>
                    </a:solidFill>
                  </a:tcPr>
                </a:tc>
                <a:tc>
                  <a:txBody>
                    <a:bodyPr/>
                    <a:lstStyle/>
                    <a:p>
                      <a:pPr algn="l" fontAlgn="b"/>
                      <a:r>
                        <a:rPr lang="pt-BR" sz="700" b="0" i="0" u="none" strike="noStrike">
                          <a:solidFill>
                            <a:srgbClr val="000000"/>
                          </a:solidFill>
                          <a:effectLst/>
                          <a:latin typeface="Calibri" panose="020F0502020204030204" pitchFamily="34" charset="0"/>
                        </a:rPr>
                        <a:t> </a:t>
                      </a:r>
                    </a:p>
                  </a:txBody>
                  <a:tcPr marL="8783" marR="8783" marT="8783" marB="0" anchor="b">
                    <a:lnL>
                      <a:noFill/>
                    </a:lnL>
                    <a:lnR>
                      <a:noFill/>
                    </a:lnR>
                    <a:lnT>
                      <a:noFill/>
                    </a:lnT>
                    <a:lnB>
                      <a:noFill/>
                    </a:lnB>
                    <a:solidFill>
                      <a:srgbClr val="FFFFFF"/>
                    </a:solidFill>
                  </a:tcPr>
                </a:tc>
                <a:tc>
                  <a:txBody>
                    <a:bodyPr/>
                    <a:lstStyle/>
                    <a:p>
                      <a:pPr algn="ctr" rtl="0" fontAlgn="ctr"/>
                      <a:r>
                        <a:rPr lang="pt-BR" sz="700" b="0" i="0" u="none" strike="noStrike">
                          <a:solidFill>
                            <a:srgbClr val="000000"/>
                          </a:solidFill>
                          <a:effectLst/>
                          <a:latin typeface="Calibri" panose="020F0502020204030204" pitchFamily="34" charset="0"/>
                        </a:rPr>
                        <a:t> </a:t>
                      </a:r>
                    </a:p>
                  </a:txBody>
                  <a:tcPr marL="8783" marR="8783" marT="8783" marB="0" anchor="ctr">
                    <a:lnL>
                      <a:noFill/>
                    </a:lnL>
                    <a:lnR>
                      <a:noFill/>
                    </a:lnR>
                    <a:lnT>
                      <a:noFill/>
                    </a:lnT>
                    <a:lnB>
                      <a:noFill/>
                    </a:lnB>
                    <a:solidFill>
                      <a:srgbClr val="FFFFFF"/>
                    </a:solidFill>
                  </a:tcPr>
                </a:tc>
                <a:tc>
                  <a:txBody>
                    <a:bodyPr/>
                    <a:lstStyle/>
                    <a:p>
                      <a:pPr algn="ctr" rtl="0" fontAlgn="ctr"/>
                      <a:r>
                        <a:rPr lang="pt-BR" sz="700" b="0" i="0" u="none" strike="noStrike" dirty="0">
                          <a:solidFill>
                            <a:srgbClr val="000000"/>
                          </a:solidFill>
                          <a:effectLst/>
                          <a:latin typeface="Calibri" panose="020F0502020204030204" pitchFamily="34" charset="0"/>
                        </a:rPr>
                        <a:t> </a:t>
                      </a:r>
                    </a:p>
                  </a:txBody>
                  <a:tcPr marL="8783" marR="8783" marT="8783" marB="0" anchor="ctr">
                    <a:lnL>
                      <a:noFill/>
                    </a:lnL>
                    <a:lnR>
                      <a:noFill/>
                    </a:lnR>
                    <a:lnT>
                      <a:noFill/>
                    </a:lnT>
                    <a:lnB>
                      <a:noFill/>
                    </a:lnB>
                    <a:solidFill>
                      <a:srgbClr val="FFFFFF"/>
                    </a:solidFill>
                  </a:tcPr>
                </a:tc>
              </a:tr>
            </a:tbl>
          </a:graphicData>
        </a:graphic>
      </p:graphicFrame>
      <p:sp>
        <p:nvSpPr>
          <p:cNvPr id="2" name="Retângulo 1"/>
          <p:cNvSpPr/>
          <p:nvPr/>
        </p:nvSpPr>
        <p:spPr>
          <a:xfrm>
            <a:off x="316089" y="1101969"/>
            <a:ext cx="666044" cy="3505200"/>
          </a:xfrm>
          <a:prstGeom prst="rect">
            <a:avLst/>
          </a:prstGeom>
          <a:solidFill>
            <a:schemeClr val="accent4">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pt-BR" b="1" dirty="0" smtClean="0">
                <a:solidFill>
                  <a:schemeClr val="tx1"/>
                </a:solidFill>
              </a:rPr>
              <a:t>Certidões e Certificado</a:t>
            </a:r>
            <a:endParaRPr lang="pt-BR" b="1" dirty="0">
              <a:solidFill>
                <a:schemeClr val="tx1"/>
              </a:solidFill>
            </a:endParaRPr>
          </a:p>
        </p:txBody>
      </p:sp>
      <p:sp>
        <p:nvSpPr>
          <p:cNvPr id="4" name="Retângulo 3"/>
          <p:cNvSpPr/>
          <p:nvPr/>
        </p:nvSpPr>
        <p:spPr>
          <a:xfrm>
            <a:off x="316089" y="4607169"/>
            <a:ext cx="666044" cy="1312985"/>
          </a:xfrm>
          <a:prstGeom prst="rect">
            <a:avLst/>
          </a:prstGeom>
          <a:solidFill>
            <a:schemeClr val="accent4">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pt-BR" b="1" dirty="0" smtClean="0">
                <a:solidFill>
                  <a:schemeClr val="tx1"/>
                </a:solidFill>
              </a:rPr>
              <a:t>Imposto e Registro</a:t>
            </a:r>
            <a:endParaRPr lang="pt-BR" b="1" dirty="0">
              <a:solidFill>
                <a:schemeClr val="tx1"/>
              </a:solidFill>
            </a:endParaRPr>
          </a:p>
        </p:txBody>
      </p:sp>
    </p:spTree>
    <p:extLst>
      <p:ext uri="{BB962C8B-B14F-4D97-AF65-F5344CB8AC3E}">
        <p14:creationId xmlns:p14="http://schemas.microsoft.com/office/powerpoint/2010/main" val="1274885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REGISTRO DE PROPRIEDADES - MÉXICO</a:t>
            </a:r>
            <a:endParaRPr lang="pt-BR" sz="3000" dirty="0"/>
          </a:p>
        </p:txBody>
      </p:sp>
      <p:sp>
        <p:nvSpPr>
          <p:cNvPr id="5" name="Retângulo 4"/>
          <p:cNvSpPr/>
          <p:nvPr/>
        </p:nvSpPr>
        <p:spPr>
          <a:xfrm>
            <a:off x="7241852" y="6063517"/>
            <a:ext cx="4398818" cy="276999"/>
          </a:xfrm>
          <a:prstGeom prst="rect">
            <a:avLst/>
          </a:prstGeom>
        </p:spPr>
        <p:txBody>
          <a:bodyPr wrap="square">
            <a:spAutoFit/>
          </a:bodyPr>
          <a:lstStyle/>
          <a:p>
            <a:r>
              <a:rPr lang="pt-BR" sz="1200" dirty="0" smtClean="0"/>
              <a:t>* Procedimentos, tempo e custo na capital </a:t>
            </a:r>
            <a:r>
              <a:rPr lang="pt-BR" sz="1200" b="1" dirty="0" smtClean="0"/>
              <a:t>Cidade do México</a:t>
            </a:r>
            <a:endParaRPr lang="pt-BR" sz="1200" b="1" dirty="0"/>
          </a:p>
        </p:txBody>
      </p:sp>
      <p:pic>
        <p:nvPicPr>
          <p:cNvPr id="3" name="Imagem 2"/>
          <p:cNvPicPr>
            <a:picLocks noChangeAspect="1"/>
          </p:cNvPicPr>
          <p:nvPr/>
        </p:nvPicPr>
        <p:blipFill>
          <a:blip r:embed="rId3" cstate="print"/>
          <a:stretch>
            <a:fillRect/>
          </a:stretch>
        </p:blipFill>
        <p:spPr>
          <a:xfrm>
            <a:off x="1104041" y="941120"/>
            <a:ext cx="9977717" cy="4531834"/>
          </a:xfrm>
          <a:prstGeom prst="rect">
            <a:avLst/>
          </a:prstGeom>
        </p:spPr>
      </p:pic>
    </p:spTree>
    <p:extLst>
      <p:ext uri="{BB962C8B-B14F-4D97-AF65-F5344CB8AC3E}">
        <p14:creationId xmlns:p14="http://schemas.microsoft.com/office/powerpoint/2010/main" val="1079169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REGISTRO DE PROPRIEDADES - COLÔMBIA</a:t>
            </a:r>
            <a:endParaRPr lang="pt-BR" sz="3000" dirty="0"/>
          </a:p>
        </p:txBody>
      </p:sp>
      <p:pic>
        <p:nvPicPr>
          <p:cNvPr id="2" name="Imagem 1"/>
          <p:cNvPicPr>
            <a:picLocks noChangeAspect="1"/>
          </p:cNvPicPr>
          <p:nvPr/>
        </p:nvPicPr>
        <p:blipFill>
          <a:blip r:embed="rId3" cstate="print"/>
          <a:stretch>
            <a:fillRect/>
          </a:stretch>
        </p:blipFill>
        <p:spPr>
          <a:xfrm>
            <a:off x="438901" y="1273124"/>
            <a:ext cx="10862642" cy="3205441"/>
          </a:xfrm>
          <a:prstGeom prst="rect">
            <a:avLst/>
          </a:prstGeom>
        </p:spPr>
      </p:pic>
      <p:sp>
        <p:nvSpPr>
          <p:cNvPr id="3" name="Retângulo 2"/>
          <p:cNvSpPr/>
          <p:nvPr/>
        </p:nvSpPr>
        <p:spPr>
          <a:xfrm>
            <a:off x="7968899" y="5974087"/>
            <a:ext cx="3332644" cy="276999"/>
          </a:xfrm>
          <a:prstGeom prst="rect">
            <a:avLst/>
          </a:prstGeom>
        </p:spPr>
        <p:txBody>
          <a:bodyPr wrap="none">
            <a:spAutoFit/>
          </a:bodyPr>
          <a:lstStyle/>
          <a:p>
            <a:r>
              <a:rPr lang="pt-BR" sz="1200" dirty="0"/>
              <a:t>* Procedimentos, tempo e custo na capital </a:t>
            </a:r>
            <a:r>
              <a:rPr lang="pt-BR" sz="1200" b="1" dirty="0" smtClean="0"/>
              <a:t>Bogotá</a:t>
            </a:r>
            <a:endParaRPr lang="pt-BR" sz="1200" b="1" dirty="0"/>
          </a:p>
        </p:txBody>
      </p:sp>
    </p:spTree>
    <p:extLst>
      <p:ext uri="{BB962C8B-B14F-4D97-AF65-F5344CB8AC3E}">
        <p14:creationId xmlns:p14="http://schemas.microsoft.com/office/powerpoint/2010/main" val="1397381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SUMÁRIO </a:t>
            </a:r>
            <a:r>
              <a:rPr lang="pt-BR" sz="3000" b="1" dirty="0"/>
              <a:t>REGISTRO DE PROPRIEDADES - </a:t>
            </a:r>
            <a:r>
              <a:rPr lang="pt-BR" sz="3000" b="1" dirty="0" smtClean="0"/>
              <a:t>RÚSSIA</a:t>
            </a:r>
            <a:endParaRPr lang="pt-BR" sz="3000" dirty="0"/>
          </a:p>
        </p:txBody>
      </p:sp>
      <p:sp>
        <p:nvSpPr>
          <p:cNvPr id="5" name="Retângulo 4"/>
          <p:cNvSpPr/>
          <p:nvPr/>
        </p:nvSpPr>
        <p:spPr>
          <a:xfrm>
            <a:off x="7579822" y="6157646"/>
            <a:ext cx="4398818" cy="276999"/>
          </a:xfrm>
          <a:prstGeom prst="rect">
            <a:avLst/>
          </a:prstGeom>
        </p:spPr>
        <p:txBody>
          <a:bodyPr wrap="square">
            <a:spAutoFit/>
          </a:bodyPr>
          <a:lstStyle/>
          <a:p>
            <a:r>
              <a:rPr lang="pt-BR" sz="1200" dirty="0" smtClean="0"/>
              <a:t>* Procedimentos, tempo e custo na capital </a:t>
            </a:r>
            <a:r>
              <a:rPr lang="pt-BR" sz="1200" b="1" dirty="0" smtClean="0"/>
              <a:t>Moscou</a:t>
            </a:r>
            <a:endParaRPr lang="pt-BR" sz="1200" b="1" dirty="0"/>
          </a:p>
        </p:txBody>
      </p:sp>
      <p:pic>
        <p:nvPicPr>
          <p:cNvPr id="2" name="Imagem 1"/>
          <p:cNvPicPr>
            <a:picLocks noChangeAspect="1"/>
          </p:cNvPicPr>
          <p:nvPr/>
        </p:nvPicPr>
        <p:blipFill>
          <a:blip r:embed="rId3" cstate="print"/>
          <a:stretch>
            <a:fillRect/>
          </a:stretch>
        </p:blipFill>
        <p:spPr>
          <a:xfrm>
            <a:off x="322309" y="1579836"/>
            <a:ext cx="10418492" cy="2569440"/>
          </a:xfrm>
          <a:prstGeom prst="rect">
            <a:avLst/>
          </a:prstGeom>
        </p:spPr>
      </p:pic>
    </p:spTree>
    <p:extLst>
      <p:ext uri="{BB962C8B-B14F-4D97-AF65-F5344CB8AC3E}">
        <p14:creationId xmlns:p14="http://schemas.microsoft.com/office/powerpoint/2010/main" val="249765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solidFill>
                  <a:schemeClr val="bg1"/>
                </a:solidFill>
              </a:rPr>
              <a:t>QUALIDADE NA ADM FUNDIÁRIA – </a:t>
            </a:r>
            <a:r>
              <a:rPr lang="pt-BR" sz="3000" b="1" dirty="0">
                <a:solidFill>
                  <a:schemeClr val="bg1"/>
                </a:solidFill>
              </a:rPr>
              <a:t>INDICADORES NÃO ATENDIDOS</a:t>
            </a:r>
            <a:endParaRPr lang="pt-BR" sz="3000" dirty="0">
              <a:solidFill>
                <a:schemeClr val="bg1"/>
              </a:solidFill>
            </a:endParaRPr>
          </a:p>
        </p:txBody>
      </p:sp>
      <p:graphicFrame>
        <p:nvGraphicFramePr>
          <p:cNvPr id="2" name="Tabela 1"/>
          <p:cNvGraphicFramePr>
            <a:graphicFrameLocks noGrp="1"/>
          </p:cNvGraphicFramePr>
          <p:nvPr>
            <p:extLst/>
          </p:nvPr>
        </p:nvGraphicFramePr>
        <p:xfrm>
          <a:off x="327377" y="772532"/>
          <a:ext cx="11524992" cy="5752809"/>
        </p:xfrm>
        <a:graphic>
          <a:graphicData uri="http://schemas.openxmlformats.org/drawingml/2006/table">
            <a:tbl>
              <a:tblPr/>
              <a:tblGrid>
                <a:gridCol w="7076749">
                  <a:extLst>
                    <a:ext uri="{9D8B030D-6E8A-4147-A177-3AD203B41FA5}">
                      <a16:colId xmlns="" xmlns:a16="http://schemas.microsoft.com/office/drawing/2014/main" val="20000"/>
                    </a:ext>
                  </a:extLst>
                </a:gridCol>
                <a:gridCol w="1368690">
                  <a:extLst>
                    <a:ext uri="{9D8B030D-6E8A-4147-A177-3AD203B41FA5}">
                      <a16:colId xmlns="" xmlns:a16="http://schemas.microsoft.com/office/drawing/2014/main" val="20001"/>
                    </a:ext>
                  </a:extLst>
                </a:gridCol>
                <a:gridCol w="995411">
                  <a:extLst>
                    <a:ext uri="{9D8B030D-6E8A-4147-A177-3AD203B41FA5}">
                      <a16:colId xmlns="" xmlns:a16="http://schemas.microsoft.com/office/drawing/2014/main" val="20002"/>
                    </a:ext>
                  </a:extLst>
                </a:gridCol>
                <a:gridCol w="1135391">
                  <a:extLst>
                    <a:ext uri="{9D8B030D-6E8A-4147-A177-3AD203B41FA5}">
                      <a16:colId xmlns="" xmlns:a16="http://schemas.microsoft.com/office/drawing/2014/main" val="20003"/>
                    </a:ext>
                  </a:extLst>
                </a:gridCol>
                <a:gridCol w="948751">
                  <a:extLst>
                    <a:ext uri="{9D8B030D-6E8A-4147-A177-3AD203B41FA5}">
                      <a16:colId xmlns="" xmlns:a16="http://schemas.microsoft.com/office/drawing/2014/main" val="20004"/>
                    </a:ext>
                  </a:extLst>
                </a:gridCol>
              </a:tblGrid>
              <a:tr h="270001">
                <a:tc gridSpan="2">
                  <a:txBody>
                    <a:bodyPr/>
                    <a:lstStyle/>
                    <a:p>
                      <a:pPr algn="l" fontAlgn="ctr"/>
                      <a:r>
                        <a:rPr lang="pt-BR" sz="1800" b="1" i="0" u="none" strike="noStrike" dirty="0" smtClean="0">
                          <a:solidFill>
                            <a:srgbClr val="222222"/>
                          </a:solidFill>
                          <a:effectLst/>
                          <a:latin typeface="+mn-lt"/>
                        </a:rPr>
                        <a:t>INDICADOR</a:t>
                      </a:r>
                      <a:endParaRPr lang="pt-BR" sz="1800" b="1" i="0" u="none" strike="noStrike" dirty="0">
                        <a:solidFill>
                          <a:srgbClr val="222222"/>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pt-BR" sz="1600" b="1" i="0" u="none" strike="noStrike" dirty="0">
                        <a:solidFill>
                          <a:srgbClr val="222222"/>
                        </a:solidFill>
                        <a:effectLst/>
                        <a:latin typeface="Open Sans" panose="020B060603050402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D9D9D9"/>
                    </a:solidFill>
                  </a:tcPr>
                </a:tc>
                <a:tc>
                  <a:txBody>
                    <a:bodyPr/>
                    <a:lstStyle/>
                    <a:p>
                      <a:pPr algn="ctr" fontAlgn="ctr"/>
                      <a:r>
                        <a:rPr lang="pt-BR" sz="1800" b="1" i="0" u="none" strike="noStrike" dirty="0" smtClean="0">
                          <a:solidFill>
                            <a:srgbClr val="222222"/>
                          </a:solidFill>
                          <a:effectLst/>
                          <a:latin typeface="+mn-lt"/>
                        </a:rPr>
                        <a:t>BR</a:t>
                      </a:r>
                      <a:endParaRPr lang="pt-BR" sz="1800" b="1" i="0" u="none" strike="noStrike" dirty="0">
                        <a:solidFill>
                          <a:srgbClr val="222222"/>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smtClean="0">
                          <a:solidFill>
                            <a:srgbClr val="222222"/>
                          </a:solidFill>
                          <a:effectLst/>
                          <a:latin typeface="+mn-lt"/>
                        </a:rPr>
                        <a:t>Max</a:t>
                      </a:r>
                      <a:endParaRPr lang="pt-BR" sz="1800" b="1" i="0" u="none" strike="noStrike" dirty="0">
                        <a:solidFill>
                          <a:srgbClr val="222222"/>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222222"/>
                          </a:solidFill>
                          <a:effectLst/>
                          <a:latin typeface="+mn-lt"/>
                        </a:rPr>
                        <a:t>Perdidos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0"/>
                  </a:ext>
                </a:extLst>
              </a:tr>
              <a:tr h="269804">
                <a:tc gridSpan="2">
                  <a:txBody>
                    <a:bodyPr/>
                    <a:lstStyle/>
                    <a:p>
                      <a:pPr algn="l" fontAlgn="t"/>
                      <a:r>
                        <a:rPr lang="pt-BR" sz="1800" b="1" i="0" u="none" strike="noStrike" dirty="0" smtClean="0">
                          <a:solidFill>
                            <a:srgbClr val="222222"/>
                          </a:solidFill>
                          <a:effectLst/>
                          <a:latin typeface="+mn-lt"/>
                        </a:rPr>
                        <a:t>Índice</a:t>
                      </a:r>
                      <a:r>
                        <a:rPr lang="pt-BR" sz="1800" b="1" i="0" u="none" strike="noStrike" baseline="0" dirty="0" smtClean="0">
                          <a:solidFill>
                            <a:srgbClr val="222222"/>
                          </a:solidFill>
                          <a:effectLst/>
                          <a:latin typeface="+mn-lt"/>
                        </a:rPr>
                        <a:t> de q</a:t>
                      </a:r>
                      <a:r>
                        <a:rPr lang="pt-BR" sz="1800" b="1" i="0" u="none" strike="noStrike" dirty="0" smtClean="0">
                          <a:solidFill>
                            <a:srgbClr val="222222"/>
                          </a:solidFill>
                          <a:effectLst/>
                          <a:latin typeface="+mn-lt"/>
                        </a:rPr>
                        <a:t>ualidade da </a:t>
                      </a:r>
                      <a:r>
                        <a:rPr lang="pt-BR" sz="1800" b="1" i="0" u="none" strike="noStrike" dirty="0">
                          <a:solidFill>
                            <a:srgbClr val="222222"/>
                          </a:solidFill>
                          <a:effectLst/>
                          <a:latin typeface="+mn-lt"/>
                        </a:rPr>
                        <a:t>administração da terra (0-30</a:t>
                      </a:r>
                      <a:r>
                        <a:rPr lang="pt-BR" sz="1800" b="1" i="0" u="none" strike="noStrike" dirty="0" smtClean="0">
                          <a:solidFill>
                            <a:srgbClr val="222222"/>
                          </a:solidFill>
                          <a:effectLst/>
                          <a:latin typeface="+mn-lt"/>
                        </a:rPr>
                        <a:t>)</a:t>
                      </a:r>
                      <a:r>
                        <a:rPr lang="pt-BR" sz="1800" b="1" i="0" u="none" strike="noStrike" dirty="0">
                          <a:solidFill>
                            <a:srgbClr val="222222"/>
                          </a:solidFill>
                          <a:effectLst/>
                          <a:latin typeface="+mn-lt"/>
                        </a:rPr>
                        <a:t> </a:t>
                      </a:r>
                    </a:p>
                  </a:txBody>
                  <a:tcPr marL="9318" marR="9318" marT="9318"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algn="l" fontAlgn="t"/>
                      <a:endParaRPr lang="pt-BR" sz="1600" b="1" i="0" u="none" strike="noStrike" dirty="0">
                        <a:solidFill>
                          <a:srgbClr val="222222"/>
                        </a:solidFill>
                        <a:effectLst/>
                        <a:latin typeface="Open Sans" panose="020B0606030504020204" pitchFamily="34" charset="0"/>
                      </a:endParaRPr>
                    </a:p>
                  </a:txBody>
                  <a:tcPr marL="9318" marR="9318" marT="9318" marB="0">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pt-BR" sz="1800" b="1" i="0" u="none" strike="noStrike" dirty="0">
                          <a:solidFill>
                            <a:srgbClr val="222222"/>
                          </a:solidFill>
                          <a:effectLst/>
                          <a:latin typeface="+mn-lt"/>
                        </a:rPr>
                        <a:t>13,8</a:t>
                      </a:r>
                    </a:p>
                  </a:txBody>
                  <a:tcPr marL="9318" marR="9318" marT="9318" marB="0">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30,0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16,2</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69804">
                <a:tc>
                  <a:txBody>
                    <a:bodyPr/>
                    <a:lstStyle/>
                    <a:p>
                      <a:pPr algn="l" fontAlgn="t"/>
                      <a:r>
                        <a:rPr lang="pt-BR" sz="1800" b="1" i="0" u="none" strike="noStrike" dirty="0" smtClean="0">
                          <a:solidFill>
                            <a:srgbClr val="222222"/>
                          </a:solidFill>
                          <a:effectLst/>
                          <a:latin typeface="+mn-lt"/>
                        </a:rPr>
                        <a:t>Índice</a:t>
                      </a:r>
                      <a:r>
                        <a:rPr lang="pt-BR" sz="1800" b="1" i="0" u="none" strike="noStrike" baseline="0" dirty="0" smtClean="0">
                          <a:solidFill>
                            <a:srgbClr val="222222"/>
                          </a:solidFill>
                          <a:effectLst/>
                          <a:latin typeface="+mn-lt"/>
                        </a:rPr>
                        <a:t> de confiabilidade da infraestrutura (0-8)</a:t>
                      </a:r>
                      <a:endParaRPr lang="pt-BR" sz="1800" b="1" i="0" u="none" strike="noStrike" dirty="0">
                        <a:solidFill>
                          <a:srgbClr val="222222"/>
                        </a:solidFill>
                        <a:effectLst/>
                        <a:latin typeface="+mn-lt"/>
                      </a:endParaRPr>
                    </a:p>
                  </a:txBody>
                  <a:tcPr marL="9318" marR="9318" marT="9318"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pt-BR" b="1" dirty="0" smtClean="0"/>
                        <a:t>Resposta</a:t>
                      </a:r>
                      <a:endParaRPr lang="pt-BR" b="1" dirty="0"/>
                    </a:p>
                  </a:txBody>
                  <a:tcPr marL="9318" marR="9318" marT="9318" marB="0">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t"/>
                      <a:r>
                        <a:rPr lang="pt-BR" sz="1800" b="1" i="0" u="none" strike="noStrike" dirty="0" smtClean="0">
                          <a:solidFill>
                            <a:srgbClr val="222222"/>
                          </a:solidFill>
                          <a:effectLst/>
                          <a:latin typeface="+mn-lt"/>
                        </a:rPr>
                        <a:t>4,6</a:t>
                      </a:r>
                      <a:endParaRPr lang="pt-BR" sz="1800" b="1" i="0" u="none" strike="noStrike" dirty="0">
                        <a:solidFill>
                          <a:srgbClr val="222222"/>
                        </a:solidFill>
                        <a:effectLst/>
                        <a:latin typeface="+mn-lt"/>
                      </a:endParaRPr>
                    </a:p>
                  </a:txBody>
                  <a:tcPr marL="9318" marR="9318" marT="9318" marB="0">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smtClean="0">
                          <a:solidFill>
                            <a:srgbClr val="000000"/>
                          </a:solidFill>
                          <a:effectLst/>
                          <a:latin typeface="+mn-lt"/>
                        </a:rPr>
                        <a:t>8,0</a:t>
                      </a:r>
                      <a:endParaRPr lang="pt-BR" sz="1800" b="1" i="0" u="none" strike="noStrike" dirty="0">
                        <a:solidFill>
                          <a:srgbClr val="000000"/>
                        </a:solidFill>
                        <a:effectLst/>
                        <a:latin typeface="+mn-lt"/>
                      </a:endParaRP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smtClean="0">
                          <a:solidFill>
                            <a:srgbClr val="000000"/>
                          </a:solidFill>
                          <a:effectLst/>
                          <a:latin typeface="+mn-lt"/>
                        </a:rPr>
                        <a:t>3,4</a:t>
                      </a:r>
                      <a:endParaRPr lang="pt-BR" sz="1800" b="1" i="0" u="none" strike="noStrike" dirty="0">
                        <a:solidFill>
                          <a:srgbClr val="000000"/>
                        </a:solidFill>
                        <a:effectLst/>
                        <a:latin typeface="+mn-lt"/>
                      </a:endParaRP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30941">
                <a:tc>
                  <a:txBody>
                    <a:bodyPr/>
                    <a:lstStyle/>
                    <a:p>
                      <a:pPr algn="l" fontAlgn="ctr"/>
                      <a:r>
                        <a:rPr lang="pt-BR" sz="1600" b="0" i="0" u="none" strike="noStrike" dirty="0">
                          <a:solidFill>
                            <a:srgbClr val="000000"/>
                          </a:solidFill>
                          <a:effectLst/>
                          <a:latin typeface="+mn-lt"/>
                        </a:rPr>
                        <a:t>Em que formato a maioria dos registros de títulos ou escrituras são mantidos na cidade - físico, escaneado ou totalmente digital?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Computador / Escaneado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530941">
                <a:tc>
                  <a:txBody>
                    <a:bodyPr/>
                    <a:lstStyle/>
                    <a:p>
                      <a:pPr algn="l" fontAlgn="ctr"/>
                      <a:r>
                        <a:rPr lang="pt-BR" sz="1600" b="0" i="0" u="none" strike="noStrike" dirty="0">
                          <a:solidFill>
                            <a:srgbClr val="000000"/>
                          </a:solidFill>
                          <a:effectLst/>
                          <a:latin typeface="+mn-lt"/>
                        </a:rPr>
                        <a:t>Existe um banco de dados eletrônico para verificação de encargos (ônus, hipotecas, restrições e similares)?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222222"/>
                          </a:solidFill>
                          <a:effectLst/>
                          <a:latin typeface="+mn-lt"/>
                        </a:rPr>
                        <a:t>RJ -Não</a:t>
                      </a:r>
                      <a:br>
                        <a:rPr lang="pt-BR" sz="1600" b="0" i="0" u="none" strike="noStrike" dirty="0">
                          <a:solidFill>
                            <a:srgbClr val="222222"/>
                          </a:solidFill>
                          <a:effectLst/>
                          <a:latin typeface="+mn-lt"/>
                        </a:rPr>
                      </a:br>
                      <a:r>
                        <a:rPr lang="pt-BR" sz="1600" b="0" i="0" u="none" strike="noStrike" dirty="0">
                          <a:solidFill>
                            <a:srgbClr val="222222"/>
                          </a:solidFill>
                          <a:effectLst/>
                          <a:latin typeface="+mn-lt"/>
                        </a:rPr>
                        <a:t>SP - Sim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0,6</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0,4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791881">
                <a:tc>
                  <a:txBody>
                    <a:bodyPr/>
                    <a:lstStyle/>
                    <a:p>
                      <a:pPr algn="l" fontAlgn="ctr"/>
                      <a:r>
                        <a:rPr lang="pt-BR" sz="1600" b="0" i="0" u="none" strike="noStrike" dirty="0">
                          <a:solidFill>
                            <a:srgbClr val="000000"/>
                          </a:solidFill>
                          <a:effectLst/>
                          <a:latin typeface="+mn-lt"/>
                        </a:rPr>
                        <a:t>A informação registrada pelo RI e órgão de cadastro ou mapeamento são mantidas em banco de dados único, em bancos de dados diferentes mas vinculados ou em bases de dados separadas?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Bases de dados separadas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530941">
                <a:tc>
                  <a:txBody>
                    <a:bodyPr/>
                    <a:lstStyle/>
                    <a:p>
                      <a:pPr algn="l" fontAlgn="ctr"/>
                      <a:r>
                        <a:rPr lang="pt-BR" sz="1600" b="0" i="0" u="none" strike="noStrike" dirty="0">
                          <a:solidFill>
                            <a:srgbClr val="000000"/>
                          </a:solidFill>
                          <a:effectLst/>
                          <a:latin typeface="+mn-lt"/>
                        </a:rPr>
                        <a:t>O registro de propriedade imobiliária e a agência de cadastro ou mapeamento usam o mesmo número de identificação para propriedades?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70001">
                <a:tc>
                  <a:txBody>
                    <a:bodyPr/>
                    <a:lstStyle/>
                    <a:p>
                      <a:pPr algn="l" fontAlgn="ctr"/>
                      <a:r>
                        <a:rPr lang="pt-BR" sz="1800" b="1" i="0" u="none" strike="noStrike" dirty="0" smtClean="0">
                          <a:solidFill>
                            <a:srgbClr val="222222"/>
                          </a:solidFill>
                          <a:effectLst/>
                          <a:latin typeface="+mn-lt"/>
                        </a:rPr>
                        <a:t>Índice de transparência da </a:t>
                      </a:r>
                      <a:r>
                        <a:rPr lang="pt-BR" sz="1800" b="1" i="0" u="none" strike="noStrike" dirty="0">
                          <a:solidFill>
                            <a:srgbClr val="222222"/>
                          </a:solidFill>
                          <a:effectLst/>
                          <a:latin typeface="+mn-lt"/>
                        </a:rPr>
                        <a:t>informação (0-6)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222222"/>
                          </a:solidFill>
                          <a:effectLst/>
                          <a:latin typeface="+mn-lt"/>
                        </a:rPr>
                        <a:t>Respostas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fontAlgn="t"/>
                      <a:r>
                        <a:rPr lang="pt-BR" sz="1800" b="1" i="0" u="none" strike="noStrike" dirty="0">
                          <a:solidFill>
                            <a:srgbClr val="222222"/>
                          </a:solidFill>
                          <a:effectLst/>
                          <a:latin typeface="+mn-lt"/>
                        </a:rPr>
                        <a:t>3,7</a:t>
                      </a:r>
                    </a:p>
                  </a:txBody>
                  <a:tcPr marL="9525" marR="9525" marT="9525"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6,0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6"/>
                  </a:ext>
                </a:extLst>
              </a:tr>
              <a:tr h="530941">
                <a:tc>
                  <a:txBody>
                    <a:bodyPr/>
                    <a:lstStyle/>
                    <a:p>
                      <a:pPr algn="l" fontAlgn="ctr"/>
                      <a:r>
                        <a:rPr lang="pt-BR" sz="1600" b="0" i="0" u="none" strike="noStrike" dirty="0">
                          <a:solidFill>
                            <a:srgbClr val="000000"/>
                          </a:solidFill>
                          <a:effectLst/>
                          <a:latin typeface="+mn-lt"/>
                        </a:rPr>
                        <a:t>Existe um mecanismo específico e separado para a apresentação de reclamações sobre um problema que ocorreu no registro imobiliário?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572946">
                <a:tc>
                  <a:txBody>
                    <a:bodyPr/>
                    <a:lstStyle/>
                    <a:p>
                      <a:pPr algn="l" fontAlgn="ctr"/>
                      <a:r>
                        <a:rPr lang="pt-BR" sz="1600" b="0" i="0" u="none" strike="noStrike" dirty="0">
                          <a:solidFill>
                            <a:srgbClr val="000000"/>
                          </a:solidFill>
                          <a:effectLst/>
                          <a:latin typeface="+mn-lt"/>
                        </a:rPr>
                        <a:t>Existem estatísticas oficiais publicamente disponíveis que acompanham o número de transações no registro de imóveis?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598311">
                <a:tc>
                  <a:txBody>
                    <a:bodyPr/>
                    <a:lstStyle/>
                    <a:p>
                      <a:pPr algn="l" fontAlgn="ctr"/>
                      <a:r>
                        <a:rPr lang="pt-BR" sz="1600" b="0" i="0" u="none" strike="noStrike" dirty="0">
                          <a:solidFill>
                            <a:srgbClr val="000000"/>
                          </a:solidFill>
                          <a:effectLst/>
                          <a:latin typeface="+mn-lt"/>
                        </a:rPr>
                        <a:t>A agência de cadastro ou de mapeamento compromete-se a entregar um mapa atualizado dentro de um período de tempo específico e, como?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222222"/>
                          </a:solidFill>
                          <a:effectLst/>
                          <a:latin typeface="+mn-lt"/>
                        </a:rPr>
                        <a:t>RJ </a:t>
                      </a:r>
                      <a:r>
                        <a:rPr lang="pt-BR" sz="1600" b="0" i="0" u="none" strike="noStrike" dirty="0" smtClean="0">
                          <a:solidFill>
                            <a:srgbClr val="222222"/>
                          </a:solidFill>
                          <a:effectLst/>
                          <a:latin typeface="+mn-lt"/>
                        </a:rPr>
                        <a:t>– Sim, online</a:t>
                      </a:r>
                      <a:r>
                        <a:rPr lang="pt-BR" sz="1600" b="0" i="0" u="none" strike="noStrike" dirty="0">
                          <a:solidFill>
                            <a:srgbClr val="222222"/>
                          </a:solidFill>
                          <a:effectLst/>
                          <a:latin typeface="+mn-lt"/>
                        </a:rPr>
                        <a:t/>
                      </a:r>
                      <a:br>
                        <a:rPr lang="pt-BR" sz="1600" b="0" i="0" u="none" strike="noStrike" dirty="0">
                          <a:solidFill>
                            <a:srgbClr val="222222"/>
                          </a:solidFill>
                          <a:effectLst/>
                          <a:latin typeface="+mn-lt"/>
                        </a:rPr>
                      </a:br>
                      <a:r>
                        <a:rPr lang="pt-BR" sz="1600" b="0" i="0" u="none" strike="noStrike" dirty="0">
                          <a:solidFill>
                            <a:srgbClr val="222222"/>
                          </a:solidFill>
                          <a:effectLst/>
                          <a:latin typeface="+mn-lt"/>
                        </a:rPr>
                        <a:t>SP - Não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0,2</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0,3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 xmlns:a16="http://schemas.microsoft.com/office/drawing/2014/main" val="10009"/>
                  </a:ext>
                </a:extLst>
              </a:tr>
              <a:tr h="530941">
                <a:tc>
                  <a:txBody>
                    <a:bodyPr/>
                    <a:lstStyle/>
                    <a:p>
                      <a:pPr algn="l" fontAlgn="ctr"/>
                      <a:r>
                        <a:rPr lang="pt-BR" sz="1600" b="0" i="0" u="none" strike="noStrike" dirty="0">
                          <a:solidFill>
                            <a:srgbClr val="000000"/>
                          </a:solidFill>
                          <a:effectLst/>
                          <a:latin typeface="+mn-lt"/>
                        </a:rPr>
                        <a:t>Existe um mecanismo específico e separado para a apresentação de queixas sobre um problema que ocorreu na agência cadastral ou de mapeamento?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pt-BR" sz="1600" b="0" i="0" u="none" strike="noStrike" dirty="0">
                          <a:solidFill>
                            <a:srgbClr val="222222"/>
                          </a:solidFill>
                          <a:effectLst/>
                          <a:latin typeface="+mn-lt"/>
                        </a:rPr>
                        <a:t>Não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pt-BR" sz="1600" b="0" i="0" u="none" strike="noStrike" dirty="0">
                          <a:solidFill>
                            <a:srgbClr val="000000"/>
                          </a:solidFill>
                          <a:effectLst/>
                          <a:latin typeface="+mn-lt"/>
                        </a:rPr>
                        <a:t>0,0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pt-BR" sz="1600" b="0" i="0" u="none" strike="noStrike" dirty="0">
                          <a:solidFill>
                            <a:srgbClr val="000000"/>
                          </a:solidFill>
                          <a:effectLst/>
                          <a:latin typeface="+mn-lt"/>
                        </a:rPr>
                        <a:t>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ctr"/>
                      <a:r>
                        <a:rPr lang="pt-BR" sz="1600" b="0" i="0" u="none" strike="noStrike" dirty="0">
                          <a:solidFill>
                            <a:srgbClr val="000000"/>
                          </a:solidFill>
                          <a:effectLst/>
                          <a:latin typeface="+mn-lt"/>
                        </a:rPr>
                        <a:t>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1053628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nvPr>
        </p:nvGraphicFramePr>
        <p:xfrm>
          <a:off x="207160" y="991836"/>
          <a:ext cx="11771481" cy="5348472"/>
        </p:xfrm>
        <a:graphic>
          <a:graphicData uri="http://schemas.openxmlformats.org/drawingml/2006/table">
            <a:tbl>
              <a:tblPr/>
              <a:tblGrid>
                <a:gridCol w="7228101">
                  <a:extLst>
                    <a:ext uri="{9D8B030D-6E8A-4147-A177-3AD203B41FA5}">
                      <a16:colId xmlns="" xmlns:a16="http://schemas.microsoft.com/office/drawing/2014/main" val="20000"/>
                    </a:ext>
                  </a:extLst>
                </a:gridCol>
                <a:gridCol w="1397963">
                  <a:extLst>
                    <a:ext uri="{9D8B030D-6E8A-4147-A177-3AD203B41FA5}">
                      <a16:colId xmlns="" xmlns:a16="http://schemas.microsoft.com/office/drawing/2014/main" val="20001"/>
                    </a:ext>
                  </a:extLst>
                </a:gridCol>
                <a:gridCol w="1016700">
                  <a:extLst>
                    <a:ext uri="{9D8B030D-6E8A-4147-A177-3AD203B41FA5}">
                      <a16:colId xmlns="" xmlns:a16="http://schemas.microsoft.com/office/drawing/2014/main" val="20002"/>
                    </a:ext>
                  </a:extLst>
                </a:gridCol>
                <a:gridCol w="1159674">
                  <a:extLst>
                    <a:ext uri="{9D8B030D-6E8A-4147-A177-3AD203B41FA5}">
                      <a16:colId xmlns="" xmlns:a16="http://schemas.microsoft.com/office/drawing/2014/main" val="20003"/>
                    </a:ext>
                  </a:extLst>
                </a:gridCol>
                <a:gridCol w="969043">
                  <a:extLst>
                    <a:ext uri="{9D8B030D-6E8A-4147-A177-3AD203B41FA5}">
                      <a16:colId xmlns="" xmlns:a16="http://schemas.microsoft.com/office/drawing/2014/main" val="20004"/>
                    </a:ext>
                  </a:extLst>
                </a:gridCol>
              </a:tblGrid>
              <a:tr h="251691">
                <a:tc>
                  <a:txBody>
                    <a:bodyPr/>
                    <a:lstStyle/>
                    <a:p>
                      <a:pPr algn="l" fontAlgn="ctr"/>
                      <a:r>
                        <a:rPr lang="pt-BR" sz="1800" b="1" i="0" u="none" strike="noStrike" dirty="0" smtClean="0">
                          <a:solidFill>
                            <a:srgbClr val="222222"/>
                          </a:solidFill>
                          <a:effectLst/>
                          <a:latin typeface="+mn-lt"/>
                        </a:rPr>
                        <a:t>Índice de qualidade de administração da terra (continuação)</a:t>
                      </a:r>
                      <a:endParaRPr lang="pt-BR" sz="1800" b="1" i="0" u="none" strike="noStrike" dirty="0">
                        <a:solidFill>
                          <a:srgbClr val="222222"/>
                        </a:solidFill>
                        <a:effectLst/>
                        <a:latin typeface="+mn-lt"/>
                      </a:endParaRP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pt-BR" sz="1800" b="1" i="0" u="none" strike="noStrike" dirty="0">
                          <a:solidFill>
                            <a:srgbClr val="222222"/>
                          </a:solidFill>
                          <a:effectLst/>
                          <a:latin typeface="+mn-lt"/>
                        </a:rPr>
                        <a:t>Respostas</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pt-BR" sz="1800" b="1" i="0" u="none" strike="noStrike" dirty="0" smtClean="0">
                          <a:solidFill>
                            <a:srgbClr val="222222"/>
                          </a:solidFill>
                          <a:effectLst/>
                          <a:latin typeface="+mn-lt"/>
                        </a:rPr>
                        <a:t>BR</a:t>
                      </a:r>
                      <a:endParaRPr lang="pt-BR" sz="1800" b="1" i="0" u="none" strike="noStrike" dirty="0">
                        <a:solidFill>
                          <a:srgbClr val="222222"/>
                        </a:solidFill>
                        <a:effectLst/>
                        <a:latin typeface="+mn-lt"/>
                      </a:endParaRPr>
                    </a:p>
                  </a:txBody>
                  <a:tcPr marL="9318" marR="9318" marT="9318"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smtClean="0">
                          <a:solidFill>
                            <a:srgbClr val="000000"/>
                          </a:solidFill>
                          <a:effectLst/>
                          <a:latin typeface="+mn-lt"/>
                        </a:rPr>
                        <a:t>MAX</a:t>
                      </a:r>
                      <a:endParaRPr lang="pt-BR" sz="1800" b="1" i="0" u="none" strike="noStrike" dirty="0">
                        <a:solidFill>
                          <a:srgbClr val="000000"/>
                        </a:solidFill>
                        <a:effectLst/>
                        <a:latin typeface="+mn-lt"/>
                      </a:endParaRP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smtClean="0">
                          <a:solidFill>
                            <a:srgbClr val="000000"/>
                          </a:solidFill>
                          <a:effectLst/>
                          <a:latin typeface="+mn-lt"/>
                        </a:rPr>
                        <a:t>Perdidos</a:t>
                      </a:r>
                      <a:endParaRPr lang="pt-BR" sz="1800" b="1" i="0" u="none" strike="noStrike" dirty="0">
                        <a:solidFill>
                          <a:srgbClr val="000000"/>
                        </a:solidFill>
                        <a:effectLst/>
                        <a:latin typeface="+mn-lt"/>
                      </a:endParaRP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51691">
                <a:tc>
                  <a:txBody>
                    <a:bodyPr/>
                    <a:lstStyle/>
                    <a:p>
                      <a:pPr algn="l" fontAlgn="ctr"/>
                      <a:r>
                        <a:rPr lang="pt-BR" sz="1800" b="1" i="0" u="none" strike="noStrike" dirty="0">
                          <a:solidFill>
                            <a:srgbClr val="222222"/>
                          </a:solidFill>
                          <a:effectLst/>
                          <a:latin typeface="+mn-lt"/>
                        </a:rPr>
                        <a:t>Índice de cobertura geográfica (0-8)</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pPr algn="ctr" fontAlgn="ctr"/>
                      <a:endParaRPr lang="pt-BR" sz="1800" b="1" i="0" u="none" strike="noStrike" dirty="0">
                        <a:solidFill>
                          <a:srgbClr val="222222"/>
                        </a:solidFill>
                        <a:effectLst/>
                        <a:latin typeface="+mn-lt"/>
                      </a:endParaRP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pt-BR" sz="1800" b="1" i="0" u="none" strike="noStrike" dirty="0">
                          <a:solidFill>
                            <a:srgbClr val="222222"/>
                          </a:solidFill>
                          <a:effectLst/>
                          <a:latin typeface="+mn-lt"/>
                        </a:rPr>
                        <a:t>2,0</a:t>
                      </a:r>
                    </a:p>
                  </a:txBody>
                  <a:tcPr marL="9318" marR="9318" marT="9318" marB="0">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8,0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6,0</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0"/>
                  </a:ext>
                </a:extLst>
              </a:tr>
              <a:tr h="479414">
                <a:tc>
                  <a:txBody>
                    <a:bodyPr/>
                    <a:lstStyle/>
                    <a:p>
                      <a:pPr algn="l" fontAlgn="ctr"/>
                      <a:r>
                        <a:rPr lang="pt-BR" sz="1600" b="0" i="0" u="none" strike="noStrike" dirty="0">
                          <a:solidFill>
                            <a:srgbClr val="000000"/>
                          </a:solidFill>
                          <a:effectLst/>
                          <a:latin typeface="+mn-lt"/>
                        </a:rPr>
                        <a:t>Todos os terrenos de propriedade privada na cidade são formalmente registrados no RI?</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2,0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2,0</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79414">
                <a:tc>
                  <a:txBody>
                    <a:bodyPr/>
                    <a:lstStyle/>
                    <a:p>
                      <a:pPr algn="l" fontAlgn="ctr"/>
                      <a:r>
                        <a:rPr lang="pt-BR" sz="1600" b="0" i="0" u="none" strike="noStrike" dirty="0">
                          <a:solidFill>
                            <a:srgbClr val="000000"/>
                          </a:solidFill>
                          <a:effectLst/>
                          <a:latin typeface="+mn-lt"/>
                        </a:rPr>
                        <a:t>Todas as terrenos de propriedade privada do país estão formalmente registradas no RI?</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2,0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2,0</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95953">
                <a:tc>
                  <a:txBody>
                    <a:bodyPr/>
                    <a:lstStyle/>
                    <a:p>
                      <a:pPr algn="l" fontAlgn="ctr"/>
                      <a:r>
                        <a:rPr lang="pt-BR" sz="1600" b="0" i="0" u="none" strike="noStrike" dirty="0">
                          <a:solidFill>
                            <a:srgbClr val="000000"/>
                          </a:solidFill>
                          <a:effectLst/>
                          <a:latin typeface="+mn-lt"/>
                        </a:rPr>
                        <a:t>Estão mapeados todos os terrenos de propriedade privada do país?</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2,0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2,0</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51691">
                <a:tc>
                  <a:txBody>
                    <a:bodyPr/>
                    <a:lstStyle/>
                    <a:p>
                      <a:pPr algn="l" fontAlgn="ctr"/>
                      <a:r>
                        <a:rPr lang="pt-BR" sz="1800" b="1" i="0" u="none" strike="noStrike" dirty="0">
                          <a:solidFill>
                            <a:srgbClr val="222222"/>
                          </a:solidFill>
                          <a:effectLst/>
                          <a:latin typeface="+mn-lt"/>
                        </a:rPr>
                        <a:t>Índice de resolução de litígio de terra (0-8)</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222222"/>
                          </a:solidFill>
                          <a:effectLst/>
                          <a:latin typeface="+mn-lt"/>
                        </a:rPr>
                        <a:t>Respostas</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222222"/>
                          </a:solidFill>
                          <a:effectLst/>
                          <a:latin typeface="+mn-lt"/>
                        </a:rPr>
                        <a:t>3,5</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8,0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800" b="1" i="0" u="none" strike="noStrike" dirty="0">
                          <a:solidFill>
                            <a:srgbClr val="000000"/>
                          </a:solidFill>
                          <a:effectLst/>
                          <a:latin typeface="+mn-lt"/>
                        </a:rPr>
                        <a:t>4,5</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4"/>
                  </a:ext>
                </a:extLst>
              </a:tr>
              <a:tr h="578859">
                <a:tc>
                  <a:txBody>
                    <a:bodyPr/>
                    <a:lstStyle/>
                    <a:p>
                      <a:pPr algn="l" fontAlgn="ctr"/>
                      <a:r>
                        <a:rPr lang="pt-BR" sz="1600" b="0" i="0" u="none" strike="noStrike" dirty="0">
                          <a:solidFill>
                            <a:srgbClr val="000000"/>
                          </a:solidFill>
                          <a:effectLst/>
                          <a:latin typeface="+mn-lt"/>
                        </a:rPr>
                        <a:t>O sistema de registo imobiliário está sujeito a uma garantia estatal ou privada?</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0,5</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0,5</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970812">
                <a:tc>
                  <a:txBody>
                    <a:bodyPr/>
                    <a:lstStyle/>
                    <a:p>
                      <a:pPr algn="l" fontAlgn="ctr"/>
                      <a:r>
                        <a:rPr lang="pt-BR" sz="1600" b="0" i="0" u="none" strike="noStrike" dirty="0">
                          <a:solidFill>
                            <a:srgbClr val="000000"/>
                          </a:solidFill>
                          <a:effectLst/>
                          <a:latin typeface="+mn-lt"/>
                        </a:rPr>
                        <a:t>Existe um mecanismo de compensação específico para cobrir as perdas incorridas pelas partes, em transações imobiliárias, em função de informações erradas certificadas pelo RI?</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0,5</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0,5</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491398">
                <a:tc>
                  <a:txBody>
                    <a:bodyPr/>
                    <a:lstStyle/>
                    <a:p>
                      <a:pPr algn="l" fontAlgn="ctr"/>
                      <a:r>
                        <a:rPr lang="pt-BR" sz="1600" b="0" i="0" u="none" strike="noStrike" dirty="0">
                          <a:solidFill>
                            <a:srgbClr val="000000"/>
                          </a:solidFill>
                          <a:effectLst/>
                          <a:latin typeface="+mn-lt"/>
                        </a:rPr>
                        <a:t>Existe uma base de dados nacional para verificar a precisão dos documentos de identidade?</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1,0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1,0</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79414">
                <a:tc>
                  <a:txBody>
                    <a:bodyPr/>
                    <a:lstStyle/>
                    <a:p>
                      <a:pPr algn="l" fontAlgn="ctr"/>
                      <a:r>
                        <a:rPr lang="pt-BR" sz="1600" b="0" i="0" u="none" strike="noStrike" dirty="0">
                          <a:solidFill>
                            <a:schemeClr val="tx1"/>
                          </a:solidFill>
                          <a:effectLst/>
                          <a:latin typeface="+mn-lt"/>
                        </a:rPr>
                        <a:t>Qual o tempo médio para obter uma decisão do juiz de 1ª instância para tal caso (sem recurso</a:t>
                      </a:r>
                      <a:r>
                        <a:rPr lang="pt-BR" sz="1600" b="0" i="0" u="none" strike="noStrike" dirty="0" smtClean="0">
                          <a:solidFill>
                            <a:schemeClr val="tx1"/>
                          </a:solidFill>
                          <a:effectLst/>
                          <a:latin typeface="+mn-lt"/>
                        </a:rPr>
                        <a:t>)? (nota 3 se</a:t>
                      </a:r>
                      <a:r>
                        <a:rPr lang="pt-BR" sz="1600" b="0" i="0" u="none" strike="noStrike" baseline="0" dirty="0" smtClean="0">
                          <a:solidFill>
                            <a:schemeClr val="tx1"/>
                          </a:solidFill>
                          <a:effectLst/>
                          <a:latin typeface="+mn-lt"/>
                        </a:rPr>
                        <a:t> for &lt; 1 ano, nota 2 se for entre 1 e 2 anos)</a:t>
                      </a:r>
                      <a:endParaRPr lang="pt-BR" sz="1600" b="0" i="0" u="none" strike="noStrike" dirty="0">
                        <a:solidFill>
                          <a:schemeClr val="tx1"/>
                        </a:solidFill>
                        <a:effectLst/>
                        <a:latin typeface="+mn-lt"/>
                      </a:endParaRP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chemeClr val="tx1"/>
                          </a:solidFill>
                          <a:effectLst/>
                          <a:latin typeface="+mn-lt"/>
                        </a:rPr>
                        <a:t>Entre 2 e 3 anos</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chemeClr val="tx1"/>
                          </a:solidFill>
                          <a:effectLst/>
                          <a:latin typeface="+mn-lt"/>
                        </a:rPr>
                        <a:t>1,0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chemeClr val="tx1"/>
                          </a:solidFill>
                          <a:effectLst/>
                          <a:latin typeface="+mn-lt"/>
                        </a:rPr>
                        <a:t>3,0</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chemeClr val="tx1"/>
                          </a:solidFill>
                          <a:effectLst/>
                          <a:latin typeface="+mn-lt"/>
                        </a:rPr>
                        <a:t>2,0</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581526">
                <a:tc>
                  <a:txBody>
                    <a:bodyPr/>
                    <a:lstStyle/>
                    <a:p>
                      <a:pPr algn="l" fontAlgn="ctr"/>
                      <a:r>
                        <a:rPr lang="pt-BR" sz="1600" b="0" i="0" u="none" strike="noStrike" dirty="0">
                          <a:solidFill>
                            <a:srgbClr val="000000"/>
                          </a:solidFill>
                          <a:effectLst/>
                          <a:latin typeface="+mn-lt"/>
                        </a:rPr>
                        <a:t>Existem estatísticas sobre o número de litígios de terras em primeira instância?</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222222"/>
                          </a:solidFill>
                          <a:effectLst/>
                          <a:latin typeface="+mn-lt"/>
                        </a:rPr>
                        <a:t>Não</a:t>
                      </a:r>
                    </a:p>
                  </a:txBody>
                  <a:tcPr marL="9318" marR="9318" marT="93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0,0</a:t>
                      </a:r>
                    </a:p>
                  </a:txBody>
                  <a:tcPr marL="9318" marR="9318" marT="9318"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t-BR" sz="1600" b="0" i="0" u="none" strike="noStrike" dirty="0">
                          <a:solidFill>
                            <a:srgbClr val="000000"/>
                          </a:solidFill>
                          <a:effectLst/>
                          <a:latin typeface="+mn-lt"/>
                        </a:rPr>
                        <a:t>0,5</a:t>
                      </a:r>
                    </a:p>
                  </a:txBody>
                  <a:tcPr marL="9318" marR="9318" marT="93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t-BR" sz="1600" b="0" i="0" u="none" strike="noStrike" dirty="0">
                          <a:solidFill>
                            <a:srgbClr val="000000"/>
                          </a:solidFill>
                          <a:effectLst/>
                          <a:latin typeface="+mn-lt"/>
                        </a:rPr>
                        <a:t>0,5</a:t>
                      </a:r>
                    </a:p>
                  </a:txBody>
                  <a:tcPr marL="9318" marR="9318" marT="931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
        <p:nvSpPr>
          <p:cNvPr id="4" name="Retângulo de cantos arredondados 3"/>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solidFill>
                  <a:schemeClr val="bg1"/>
                </a:solidFill>
              </a:rPr>
              <a:t>QUALIDADE NA ADM FUNDIÁRIA – </a:t>
            </a:r>
            <a:r>
              <a:rPr lang="pt-BR" sz="3000" b="1" dirty="0">
                <a:solidFill>
                  <a:schemeClr val="bg1"/>
                </a:solidFill>
              </a:rPr>
              <a:t>INDICADORES NÃO ATENDIDOS</a:t>
            </a:r>
            <a:endParaRPr lang="pt-BR" sz="3000" dirty="0">
              <a:solidFill>
                <a:schemeClr val="bg1"/>
              </a:solidFill>
            </a:endParaRPr>
          </a:p>
        </p:txBody>
      </p:sp>
    </p:spTree>
    <p:extLst>
      <p:ext uri="{BB962C8B-B14F-4D97-AF65-F5344CB8AC3E}">
        <p14:creationId xmlns:p14="http://schemas.microsoft.com/office/powerpoint/2010/main" val="1961223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stretch>
            <a:fillRect/>
          </a:stretch>
        </p:blipFill>
        <p:spPr>
          <a:xfrm>
            <a:off x="255928" y="1217864"/>
            <a:ext cx="6766195" cy="4829373"/>
          </a:xfrm>
          <a:prstGeom prst="rect">
            <a:avLst/>
          </a:prstGeom>
        </p:spPr>
      </p:pic>
      <p:sp>
        <p:nvSpPr>
          <p:cNvPr id="3" name="CaixaDeTexto 2"/>
          <p:cNvSpPr txBox="1"/>
          <p:nvPr/>
        </p:nvSpPr>
        <p:spPr>
          <a:xfrm>
            <a:off x="206725" y="832293"/>
            <a:ext cx="2706129" cy="400110"/>
          </a:xfrm>
          <a:prstGeom prst="rect">
            <a:avLst/>
          </a:prstGeom>
          <a:noFill/>
        </p:spPr>
        <p:txBody>
          <a:bodyPr wrap="square" rtlCol="0">
            <a:spAutoFit/>
          </a:bodyPr>
          <a:lstStyle/>
          <a:p>
            <a:r>
              <a:rPr lang="pt-BR" sz="2000" b="1" dirty="0" smtClean="0"/>
              <a:t>Sinter</a:t>
            </a:r>
            <a:endParaRPr lang="pt-BR" sz="2000" b="1" dirty="0"/>
          </a:p>
        </p:txBody>
      </p:sp>
      <p:sp>
        <p:nvSpPr>
          <p:cNvPr id="4" name="Retângulo de cantos arredondados 3"/>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O QUE ESTÁ SENDO </a:t>
            </a:r>
            <a:r>
              <a:rPr lang="pt-BR" sz="3000" b="1" dirty="0" smtClean="0"/>
              <a:t>FEITO</a:t>
            </a:r>
            <a:endParaRPr lang="pt-BR" sz="3000" dirty="0"/>
          </a:p>
        </p:txBody>
      </p:sp>
      <p:sp>
        <p:nvSpPr>
          <p:cNvPr id="5" name="Elipse 4"/>
          <p:cNvSpPr/>
          <p:nvPr/>
        </p:nvSpPr>
        <p:spPr>
          <a:xfrm>
            <a:off x="5146432" y="1529018"/>
            <a:ext cx="1875692" cy="2132775"/>
          </a:xfrm>
          <a:prstGeom prst="ellipse">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p:cNvSpPr/>
          <p:nvPr/>
        </p:nvSpPr>
        <p:spPr>
          <a:xfrm>
            <a:off x="792983" y="3751859"/>
            <a:ext cx="1791625" cy="2066979"/>
          </a:xfrm>
          <a:prstGeom prst="ellipse">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4226010" y="3472492"/>
            <a:ext cx="1869990" cy="2134425"/>
          </a:xfrm>
          <a:prstGeom prst="ellipse">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7803358" y="1206993"/>
            <a:ext cx="4206240" cy="1200329"/>
          </a:xfrm>
          <a:prstGeom prst="rect">
            <a:avLst/>
          </a:prstGeom>
          <a:noFill/>
        </p:spPr>
        <p:txBody>
          <a:bodyPr wrap="square" rtlCol="0">
            <a:spAutoFit/>
          </a:bodyPr>
          <a:lstStyle/>
          <a:p>
            <a:r>
              <a:rPr lang="pt-BR" b="1" dirty="0" smtClean="0"/>
              <a:t>Brasil Cidadão – </a:t>
            </a:r>
            <a:r>
              <a:rPr lang="pt-BR" dirty="0" smtClean="0"/>
              <a:t>criação de </a:t>
            </a:r>
            <a:r>
              <a:rPr lang="pt-BR" dirty="0"/>
              <a:t>uma identidade digital para acesso a todos os sistemas e serviços </a:t>
            </a:r>
            <a:r>
              <a:rPr lang="pt-BR" dirty="0" smtClean="0"/>
              <a:t>públicos </a:t>
            </a:r>
            <a:r>
              <a:rPr lang="pt-BR" dirty="0"/>
              <a:t>digitais de forma gratuita para o cidadão</a:t>
            </a:r>
            <a:endParaRPr lang="pt-BR" b="1" dirty="0"/>
          </a:p>
        </p:txBody>
      </p:sp>
      <p:pic>
        <p:nvPicPr>
          <p:cNvPr id="3074" name="Picture 2" descr="Resultado de imagem para brasil cidadã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9004" y="2869422"/>
            <a:ext cx="2857500" cy="2171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577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MELHORES PRÁTICAS</a:t>
            </a:r>
            <a:endParaRPr lang="pt-BR" sz="3000" dirty="0"/>
          </a:p>
        </p:txBody>
      </p:sp>
      <p:pic>
        <p:nvPicPr>
          <p:cNvPr id="6" name="Imagem 5"/>
          <p:cNvPicPr>
            <a:picLocks noChangeAspect="1"/>
          </p:cNvPicPr>
          <p:nvPr/>
        </p:nvPicPr>
        <p:blipFill>
          <a:blip r:embed="rId3" cstate="print"/>
          <a:stretch>
            <a:fillRect/>
          </a:stretch>
        </p:blipFill>
        <p:spPr>
          <a:xfrm>
            <a:off x="589429" y="1250575"/>
            <a:ext cx="1324535" cy="8830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7" name="CaixaDeTexto 6"/>
          <p:cNvSpPr txBox="1"/>
          <p:nvPr/>
        </p:nvSpPr>
        <p:spPr>
          <a:xfrm>
            <a:off x="2111188" y="1250575"/>
            <a:ext cx="3950890" cy="2031325"/>
          </a:xfrm>
          <a:prstGeom prst="rect">
            <a:avLst/>
          </a:prstGeom>
          <a:noFill/>
        </p:spPr>
        <p:txBody>
          <a:bodyPr wrap="square" rtlCol="0">
            <a:spAutoFit/>
          </a:bodyPr>
          <a:lstStyle/>
          <a:p>
            <a:r>
              <a:rPr lang="pt-BR" b="1" dirty="0" smtClean="0"/>
              <a:t>Turquia - Istanbul</a:t>
            </a:r>
          </a:p>
          <a:p>
            <a:r>
              <a:rPr lang="pt-BR" b="1" dirty="0" smtClean="0"/>
              <a:t>Confiabilidade da Infraestrutura</a:t>
            </a:r>
          </a:p>
          <a:p>
            <a:r>
              <a:rPr lang="pt-BR" dirty="0" smtClean="0"/>
              <a:t>Mapas digitais; portal público com informações cadastrais e imagens de satélite; bancos de propriedade interligados; número de identificação exclusivo </a:t>
            </a:r>
            <a:endParaRPr lang="pt-BR" dirty="0"/>
          </a:p>
        </p:txBody>
      </p:sp>
      <p:sp>
        <p:nvSpPr>
          <p:cNvPr id="8" name="Retângulo 7"/>
          <p:cNvSpPr/>
          <p:nvPr/>
        </p:nvSpPr>
        <p:spPr>
          <a:xfrm>
            <a:off x="2111188" y="3555627"/>
            <a:ext cx="4182035" cy="1754326"/>
          </a:xfrm>
          <a:prstGeom prst="rect">
            <a:avLst/>
          </a:prstGeom>
        </p:spPr>
        <p:txBody>
          <a:bodyPr wrap="square">
            <a:spAutoFit/>
          </a:bodyPr>
          <a:lstStyle/>
          <a:p>
            <a:r>
              <a:rPr lang="pt-BR" b="1" dirty="0" smtClean="0"/>
              <a:t>Holanda - Amsterdã</a:t>
            </a:r>
          </a:p>
          <a:p>
            <a:r>
              <a:rPr lang="pt-BR" b="1" dirty="0" smtClean="0"/>
              <a:t>Transparência </a:t>
            </a:r>
            <a:r>
              <a:rPr lang="pt-BR" b="1" dirty="0"/>
              <a:t>da </a:t>
            </a:r>
            <a:r>
              <a:rPr lang="pt-BR" b="1" dirty="0" smtClean="0"/>
              <a:t>informação</a:t>
            </a:r>
          </a:p>
          <a:p>
            <a:r>
              <a:rPr lang="pt-BR" dirty="0" smtClean="0"/>
              <a:t>Registro de queixa </a:t>
            </a:r>
            <a:r>
              <a:rPr lang="pt-BR" dirty="0"/>
              <a:t>ou </a:t>
            </a:r>
            <a:r>
              <a:rPr lang="pt-BR" dirty="0" smtClean="0"/>
              <a:t>denuncia de </a:t>
            </a:r>
            <a:r>
              <a:rPr lang="pt-BR" dirty="0"/>
              <a:t>erro preenchendo um formulário específico on-line </a:t>
            </a:r>
            <a:r>
              <a:rPr lang="pt-BR" dirty="0" smtClean="0"/>
              <a:t>e estatísticas </a:t>
            </a:r>
            <a:r>
              <a:rPr lang="pt-BR" dirty="0"/>
              <a:t>sobre transações de terras </a:t>
            </a:r>
            <a:r>
              <a:rPr lang="pt-BR" dirty="0" smtClean="0"/>
              <a:t>disponíveis </a:t>
            </a:r>
            <a:r>
              <a:rPr lang="pt-BR" dirty="0"/>
              <a:t>(http://</a:t>
            </a:r>
            <a:r>
              <a:rPr lang="pt-BR" dirty="0" smtClean="0"/>
              <a:t>www.kadaster.nl)</a:t>
            </a:r>
            <a:endParaRPr lang="pt-BR" dirty="0"/>
          </a:p>
        </p:txBody>
      </p:sp>
      <p:pic>
        <p:nvPicPr>
          <p:cNvPr id="9" name="Imagem 8"/>
          <p:cNvPicPr>
            <a:picLocks noChangeAspect="1"/>
          </p:cNvPicPr>
          <p:nvPr/>
        </p:nvPicPr>
        <p:blipFill>
          <a:blip r:embed="rId4" cstate="print"/>
          <a:stretch>
            <a:fillRect/>
          </a:stretch>
        </p:blipFill>
        <p:spPr>
          <a:xfrm>
            <a:off x="589430" y="3514463"/>
            <a:ext cx="1324534" cy="87883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0" name="Imagem 9"/>
          <p:cNvPicPr>
            <a:picLocks noChangeAspect="1"/>
          </p:cNvPicPr>
          <p:nvPr/>
        </p:nvPicPr>
        <p:blipFill>
          <a:blip r:embed="rId5" cstate="print"/>
          <a:stretch>
            <a:fillRect/>
          </a:stretch>
        </p:blipFill>
        <p:spPr>
          <a:xfrm>
            <a:off x="6613712" y="1250575"/>
            <a:ext cx="1330483" cy="76928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1" name="Retângulo 10"/>
          <p:cNvSpPr/>
          <p:nvPr/>
        </p:nvSpPr>
        <p:spPr>
          <a:xfrm>
            <a:off x="8057649" y="1200902"/>
            <a:ext cx="3843169" cy="1754326"/>
          </a:xfrm>
          <a:prstGeom prst="rect">
            <a:avLst/>
          </a:prstGeom>
        </p:spPr>
        <p:txBody>
          <a:bodyPr wrap="square">
            <a:spAutoFit/>
          </a:bodyPr>
          <a:lstStyle/>
          <a:p>
            <a:r>
              <a:rPr lang="pt-BR" b="1" dirty="0" smtClean="0"/>
              <a:t>Coreia do Sul - Seul</a:t>
            </a:r>
          </a:p>
          <a:p>
            <a:r>
              <a:rPr lang="pt-BR" b="1" dirty="0" smtClean="0"/>
              <a:t>Cobertura Geográfica</a:t>
            </a:r>
          </a:p>
          <a:p>
            <a:r>
              <a:rPr lang="pt-BR" dirty="0" smtClean="0"/>
              <a:t>Todos </a:t>
            </a:r>
            <a:r>
              <a:rPr lang="pt-BR" dirty="0"/>
              <a:t>os terrenos de propriedade particular estão formalmente registrados </a:t>
            </a:r>
            <a:r>
              <a:rPr lang="pt-BR" dirty="0" smtClean="0"/>
              <a:t>no RI e mapeados em </a:t>
            </a:r>
            <a:r>
              <a:rPr lang="pt-BR" dirty="0"/>
              <a:t>Seul </a:t>
            </a:r>
            <a:r>
              <a:rPr lang="pt-BR" dirty="0" smtClean="0"/>
              <a:t>e </a:t>
            </a:r>
            <a:r>
              <a:rPr lang="pt-BR" dirty="0"/>
              <a:t>no país como um </a:t>
            </a:r>
            <a:r>
              <a:rPr lang="pt-BR" dirty="0" smtClean="0"/>
              <a:t>todo</a:t>
            </a:r>
            <a:endParaRPr lang="pt-BR" dirty="0"/>
          </a:p>
        </p:txBody>
      </p:sp>
      <p:pic>
        <p:nvPicPr>
          <p:cNvPr id="12" name="Imagem 11"/>
          <p:cNvPicPr>
            <a:picLocks noChangeAspect="1"/>
          </p:cNvPicPr>
          <p:nvPr/>
        </p:nvPicPr>
        <p:blipFill>
          <a:blip r:embed="rId6" cstate="print"/>
          <a:stretch>
            <a:fillRect/>
          </a:stretch>
        </p:blipFill>
        <p:spPr>
          <a:xfrm>
            <a:off x="6613712" y="3400724"/>
            <a:ext cx="1324535" cy="87883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3" name="Retângulo 12"/>
          <p:cNvSpPr/>
          <p:nvPr/>
        </p:nvSpPr>
        <p:spPr>
          <a:xfrm>
            <a:off x="8135470" y="3400724"/>
            <a:ext cx="3843170" cy="3139321"/>
          </a:xfrm>
          <a:prstGeom prst="rect">
            <a:avLst/>
          </a:prstGeom>
        </p:spPr>
        <p:txBody>
          <a:bodyPr wrap="square">
            <a:spAutoFit/>
          </a:bodyPr>
          <a:lstStyle/>
          <a:p>
            <a:r>
              <a:rPr lang="pt-BR" b="1" dirty="0" smtClean="0"/>
              <a:t>Lituânia - </a:t>
            </a:r>
            <a:r>
              <a:rPr lang="pt-BR" b="1" dirty="0"/>
              <a:t>Vilnius</a:t>
            </a:r>
            <a:endParaRPr lang="pt-BR" b="1" dirty="0" smtClean="0"/>
          </a:p>
          <a:p>
            <a:r>
              <a:rPr lang="pt-BR" b="1" dirty="0" smtClean="0"/>
              <a:t>Litígio </a:t>
            </a:r>
            <a:r>
              <a:rPr lang="pt-BR" b="1" dirty="0"/>
              <a:t>de terra</a:t>
            </a:r>
            <a:r>
              <a:rPr lang="pt-BR" dirty="0"/>
              <a:t> </a:t>
            </a:r>
            <a:endParaRPr lang="pt-BR" dirty="0" smtClean="0"/>
          </a:p>
          <a:p>
            <a:r>
              <a:rPr lang="pt-BR" dirty="0"/>
              <a:t>O sistema de transferência de propriedades é garantido pelo </a:t>
            </a:r>
            <a:r>
              <a:rPr lang="pt-BR" dirty="0" smtClean="0"/>
              <a:t>Estado </a:t>
            </a:r>
            <a:r>
              <a:rPr lang="pt-BR" dirty="0"/>
              <a:t>e possui um mecanismo de indenização para cobrir os prejuízos </a:t>
            </a:r>
            <a:r>
              <a:rPr lang="pt-BR" dirty="0" smtClean="0"/>
              <a:t>decorrentes de um </a:t>
            </a:r>
            <a:r>
              <a:rPr lang="pt-BR" dirty="0"/>
              <a:t>erro cometido pelo </a:t>
            </a:r>
            <a:r>
              <a:rPr lang="pt-BR" dirty="0" smtClean="0"/>
              <a:t>cartório.  Possui </a:t>
            </a:r>
            <a:r>
              <a:rPr lang="pt-BR" dirty="0"/>
              <a:t>um banco de dados nacional para verificar </a:t>
            </a:r>
            <a:r>
              <a:rPr lang="pt-BR" dirty="0" smtClean="0"/>
              <a:t>documentos </a:t>
            </a:r>
            <a:r>
              <a:rPr lang="pt-BR" dirty="0"/>
              <a:t>de </a:t>
            </a:r>
            <a:r>
              <a:rPr lang="pt-BR" dirty="0" smtClean="0"/>
              <a:t>identidade. Emite </a:t>
            </a:r>
            <a:r>
              <a:rPr lang="pt-BR" dirty="0"/>
              <a:t>uma decisão </a:t>
            </a:r>
            <a:r>
              <a:rPr lang="pt-BR" dirty="0" smtClean="0"/>
              <a:t>sobre litígios em </a:t>
            </a:r>
            <a:r>
              <a:rPr lang="pt-BR" dirty="0"/>
              <a:t>menos de um </a:t>
            </a:r>
            <a:r>
              <a:rPr lang="pt-BR" dirty="0" smtClean="0"/>
              <a:t>ano. </a:t>
            </a:r>
            <a:endParaRPr lang="pt-BR" dirty="0"/>
          </a:p>
        </p:txBody>
      </p:sp>
    </p:spTree>
    <p:extLst>
      <p:ext uri="{BB962C8B-B14F-4D97-AF65-F5344CB8AC3E}">
        <p14:creationId xmlns:p14="http://schemas.microsoft.com/office/powerpoint/2010/main" val="3550210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4294967295"/>
          </p:nvPr>
        </p:nvSpPr>
        <p:spPr>
          <a:xfrm>
            <a:off x="4751388" y="969963"/>
            <a:ext cx="7227252" cy="3471862"/>
          </a:xfrm>
        </p:spPr>
        <p:txBody>
          <a:bodyPr>
            <a:noAutofit/>
          </a:bodyPr>
          <a:lstStyle/>
          <a:p>
            <a:pPr algn="just"/>
            <a:r>
              <a:rPr lang="pt-BR" sz="2000" dirty="0" smtClean="0"/>
              <a:t>Lançado em 2002, o Relatório Doing Business traz uma </a:t>
            </a:r>
            <a:r>
              <a:rPr lang="pt-BR" sz="2000" b="1" dirty="0" smtClean="0"/>
              <a:t>avaliação do Ambiente de Negócios </a:t>
            </a:r>
            <a:r>
              <a:rPr lang="pt-BR" sz="2000" dirty="0" smtClean="0"/>
              <a:t>de 190 economias.</a:t>
            </a:r>
            <a:r>
              <a:rPr lang="pt-BR" sz="2000" b="1" dirty="0" smtClean="0"/>
              <a:t> </a:t>
            </a:r>
            <a:endParaRPr lang="pt-BR" sz="2000" dirty="0" smtClean="0"/>
          </a:p>
          <a:p>
            <a:pPr algn="just"/>
            <a:r>
              <a:rPr lang="pt-BR" sz="2000" b="1" dirty="0" smtClean="0"/>
              <a:t>Mede o impacto das regulamentações </a:t>
            </a:r>
            <a:r>
              <a:rPr lang="pt-BR" sz="2000" dirty="0" smtClean="0"/>
              <a:t>sobre as atividades empresariais ao redor do mundo. </a:t>
            </a:r>
          </a:p>
          <a:p>
            <a:pPr algn="just"/>
            <a:r>
              <a:rPr lang="pt-BR" sz="2000" b="1" dirty="0" smtClean="0"/>
              <a:t>Incentiva </a:t>
            </a:r>
            <a:r>
              <a:rPr lang="pt-BR" sz="2000" dirty="0" smtClean="0"/>
              <a:t>a </a:t>
            </a:r>
            <a:r>
              <a:rPr lang="pt-BR" sz="2000" b="1" dirty="0" smtClean="0"/>
              <a:t>competição</a:t>
            </a:r>
            <a:r>
              <a:rPr lang="pt-BR" sz="2000" dirty="0" smtClean="0"/>
              <a:t> </a:t>
            </a:r>
            <a:r>
              <a:rPr lang="pt-BR" sz="2000" dirty="0"/>
              <a:t>entre </a:t>
            </a:r>
            <a:r>
              <a:rPr lang="pt-BR" sz="2000" dirty="0" smtClean="0"/>
              <a:t>os </a:t>
            </a:r>
            <a:r>
              <a:rPr lang="pt-BR" sz="2000" dirty="0"/>
              <a:t>países para </a:t>
            </a:r>
            <a:r>
              <a:rPr lang="pt-BR" sz="2000" dirty="0" smtClean="0"/>
              <a:t>alcançar uma regulamentação mais eficiente, </a:t>
            </a:r>
          </a:p>
          <a:p>
            <a:pPr algn="just"/>
            <a:r>
              <a:rPr lang="pt-BR" sz="2000" dirty="0" smtClean="0"/>
              <a:t>Oferece </a:t>
            </a:r>
            <a:r>
              <a:rPr lang="pt-BR" sz="2000" b="1" dirty="0" smtClean="0"/>
              <a:t>padrões de referência </a:t>
            </a:r>
            <a:r>
              <a:rPr lang="pt-BR" sz="2000" dirty="0" smtClean="0"/>
              <a:t>sobre reformas no ambiente de negócios de cada país. </a:t>
            </a:r>
          </a:p>
          <a:p>
            <a:pPr algn="just"/>
            <a:r>
              <a:rPr lang="pt-BR" sz="2000" dirty="0" smtClean="0"/>
              <a:t>A </a:t>
            </a:r>
            <a:r>
              <a:rPr lang="pt-BR" sz="2000" b="1" dirty="0" smtClean="0"/>
              <a:t>mediação é realizada </a:t>
            </a:r>
            <a:r>
              <a:rPr lang="pt-BR" sz="2000" dirty="0" smtClean="0"/>
              <a:t>na cidade de maior volume de negócios de cada país. Em países com mais de 100 milhões de habitantes (11), considera as duas maiores. </a:t>
            </a:r>
          </a:p>
          <a:p>
            <a:pPr lvl="1" algn="just"/>
            <a:r>
              <a:rPr lang="pt-BR" sz="1800" dirty="0" smtClean="0"/>
              <a:t>O projeto </a:t>
            </a:r>
            <a:r>
              <a:rPr lang="pt-BR" sz="1800" i="1" dirty="0" smtClean="0"/>
              <a:t>Doing Business</a:t>
            </a:r>
            <a:r>
              <a:rPr lang="pt-BR" sz="1800" dirty="0" smtClean="0"/>
              <a:t> inclui, </a:t>
            </a:r>
            <a:r>
              <a:rPr lang="pt-BR" sz="1800" b="1" dirty="0" smtClean="0"/>
              <a:t>sob demanda, relatórios subnacionais. </a:t>
            </a:r>
            <a:r>
              <a:rPr lang="pt-BR" sz="1800" dirty="0" smtClean="0"/>
              <a:t>Estes trazem avaliações de cidades selecionadas e </a:t>
            </a:r>
            <a:r>
              <a:rPr lang="pt-BR" sz="1800" b="1" dirty="0" smtClean="0"/>
              <a:t>recomendações sobre reformas</a:t>
            </a:r>
            <a:r>
              <a:rPr lang="pt-BR" sz="1800" dirty="0" smtClean="0"/>
              <a:t> a serem implementadas em cada uma delas.  </a:t>
            </a:r>
            <a:endParaRPr lang="pt-BR" sz="1800" dirty="0"/>
          </a:p>
        </p:txBody>
      </p:sp>
      <p:pic>
        <p:nvPicPr>
          <p:cNvPr id="6" name="Imagem 5"/>
          <p:cNvPicPr>
            <a:picLocks noChangeAspect="1"/>
          </p:cNvPicPr>
          <p:nvPr/>
        </p:nvPicPr>
        <p:blipFill>
          <a:blip r:embed="rId2" cstate="print"/>
          <a:stretch>
            <a:fillRect/>
          </a:stretch>
        </p:blipFill>
        <p:spPr>
          <a:xfrm>
            <a:off x="207159" y="969859"/>
            <a:ext cx="4162959" cy="5230384"/>
          </a:xfrm>
          <a:prstGeom prst="rect">
            <a:avLst/>
          </a:prstGeom>
        </p:spPr>
      </p:pic>
      <p:sp>
        <p:nvSpPr>
          <p:cNvPr id="5" name="Retângulo de cantos arredondados 4"/>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RELATÓRIO DOING BUSINESS</a:t>
            </a:r>
            <a:endParaRPr lang="pt-BR" sz="3000" b="1" dirty="0"/>
          </a:p>
        </p:txBody>
      </p:sp>
    </p:spTree>
    <p:extLst>
      <p:ext uri="{BB962C8B-B14F-4D97-AF65-F5344CB8AC3E}">
        <p14:creationId xmlns:p14="http://schemas.microsoft.com/office/powerpoint/2010/main" val="2457352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NOTA TÉCNICA BANCO MUNDIAL – REFORMAS DE CURTO/MÉDIO PRAZO</a:t>
            </a:r>
            <a:endParaRPr lang="pt-BR" sz="3000" dirty="0"/>
          </a:p>
        </p:txBody>
      </p:sp>
      <p:sp>
        <p:nvSpPr>
          <p:cNvPr id="24" name="Retângulo de cantos arredondados 23"/>
          <p:cNvSpPr/>
          <p:nvPr/>
        </p:nvSpPr>
        <p:spPr>
          <a:xfrm>
            <a:off x="451104" y="3559599"/>
            <a:ext cx="5205984" cy="633984"/>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smtClean="0">
                <a:solidFill>
                  <a:schemeClr val="tx1"/>
                </a:solidFill>
              </a:rPr>
              <a:t>Ampliar a disponibilidade dos registros eletrônicos de propriedade para um período de pelo menos 30 anos</a:t>
            </a:r>
            <a:endParaRPr lang="pt-BR" sz="1600" dirty="0">
              <a:solidFill>
                <a:schemeClr val="tx1"/>
              </a:solidFill>
            </a:endParaRPr>
          </a:p>
        </p:txBody>
      </p:sp>
      <p:sp>
        <p:nvSpPr>
          <p:cNvPr id="26" name="Retângulo de cantos arredondados 25"/>
          <p:cNvSpPr/>
          <p:nvPr/>
        </p:nvSpPr>
        <p:spPr>
          <a:xfrm>
            <a:off x="6547104" y="1503469"/>
            <a:ext cx="5205984" cy="633984"/>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smtClean="0">
                <a:solidFill>
                  <a:schemeClr val="tx1"/>
                </a:solidFill>
              </a:rPr>
              <a:t>Promover o uso de documentos padronizados de contratos de transferências de venda.</a:t>
            </a:r>
            <a:endParaRPr lang="pt-BR" sz="1600" dirty="0">
              <a:solidFill>
                <a:schemeClr val="tx1"/>
              </a:solidFill>
            </a:endParaRPr>
          </a:p>
        </p:txBody>
      </p:sp>
      <p:sp>
        <p:nvSpPr>
          <p:cNvPr id="27" name="Retângulo de cantos arredondados 26"/>
          <p:cNvSpPr/>
          <p:nvPr/>
        </p:nvSpPr>
        <p:spPr>
          <a:xfrm>
            <a:off x="451104" y="4546847"/>
            <a:ext cx="5205984" cy="853028"/>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a:solidFill>
                  <a:schemeClr val="tx1"/>
                </a:solidFill>
              </a:rPr>
              <a:t>M</a:t>
            </a:r>
            <a:r>
              <a:rPr lang="pt-BR" sz="1600" dirty="0" smtClean="0">
                <a:solidFill>
                  <a:schemeClr val="tx1"/>
                </a:solidFill>
              </a:rPr>
              <a:t>onitorar diferenças de qualidade dos registros e desempenho dos </a:t>
            </a:r>
            <a:r>
              <a:rPr lang="pt-BR" sz="1600" dirty="0">
                <a:solidFill>
                  <a:schemeClr val="tx1"/>
                </a:solidFill>
              </a:rPr>
              <a:t>r</a:t>
            </a:r>
            <a:r>
              <a:rPr lang="pt-BR" sz="1600" dirty="0" smtClean="0">
                <a:solidFill>
                  <a:schemeClr val="tx1"/>
                </a:solidFill>
              </a:rPr>
              <a:t>egistro de </a:t>
            </a:r>
            <a:r>
              <a:rPr lang="pt-BR" sz="1600" dirty="0">
                <a:solidFill>
                  <a:schemeClr val="tx1"/>
                </a:solidFill>
              </a:rPr>
              <a:t>i</a:t>
            </a:r>
            <a:r>
              <a:rPr lang="pt-BR" sz="1600" dirty="0" smtClean="0">
                <a:solidFill>
                  <a:schemeClr val="tx1"/>
                </a:solidFill>
              </a:rPr>
              <a:t>móveis entre os Estados.</a:t>
            </a:r>
            <a:endParaRPr lang="pt-BR" sz="1600" dirty="0">
              <a:solidFill>
                <a:schemeClr val="tx1"/>
              </a:solidFill>
            </a:endParaRPr>
          </a:p>
        </p:txBody>
      </p:sp>
      <p:sp>
        <p:nvSpPr>
          <p:cNvPr id="16" name="Retângulo de cantos arredondados 15"/>
          <p:cNvSpPr/>
          <p:nvPr/>
        </p:nvSpPr>
        <p:spPr>
          <a:xfrm>
            <a:off x="6547104" y="2490718"/>
            <a:ext cx="5205984" cy="715617"/>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smtClean="0">
                <a:solidFill>
                  <a:schemeClr val="tx1"/>
                </a:solidFill>
              </a:rPr>
              <a:t>Interligar banco de dados de cartórios de protesto, de reg. de imóveis, do MF, da SRF e do Município</a:t>
            </a:r>
            <a:endParaRPr lang="pt-BR" sz="1600" dirty="0">
              <a:solidFill>
                <a:schemeClr val="tx1"/>
              </a:solidFill>
            </a:endParaRPr>
          </a:p>
        </p:txBody>
      </p:sp>
      <p:sp>
        <p:nvSpPr>
          <p:cNvPr id="18" name="Retângulo de cantos arredondados 17"/>
          <p:cNvSpPr/>
          <p:nvPr/>
        </p:nvSpPr>
        <p:spPr>
          <a:xfrm>
            <a:off x="6547104" y="3559599"/>
            <a:ext cx="5205984" cy="633984"/>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a:solidFill>
                  <a:schemeClr val="tx1"/>
                </a:solidFill>
              </a:rPr>
              <a:t>D</a:t>
            </a:r>
            <a:r>
              <a:rPr lang="pt-BR" sz="1600" dirty="0" smtClean="0">
                <a:solidFill>
                  <a:schemeClr val="tx1"/>
                </a:solidFill>
              </a:rPr>
              <a:t>esenvolver sistema para facilitar a emissão de certidões do </a:t>
            </a:r>
            <a:r>
              <a:rPr lang="pt-BR" sz="1600" dirty="0">
                <a:solidFill>
                  <a:schemeClr val="tx1"/>
                </a:solidFill>
              </a:rPr>
              <a:t>TRT e o </a:t>
            </a:r>
            <a:r>
              <a:rPr lang="pt-BR" sz="1600" dirty="0" smtClean="0">
                <a:solidFill>
                  <a:schemeClr val="tx1"/>
                </a:solidFill>
              </a:rPr>
              <a:t>TST</a:t>
            </a:r>
            <a:endParaRPr lang="pt-BR" sz="1600" dirty="0">
              <a:solidFill>
                <a:schemeClr val="tx1"/>
              </a:solidFill>
            </a:endParaRPr>
          </a:p>
        </p:txBody>
      </p:sp>
      <p:sp>
        <p:nvSpPr>
          <p:cNvPr id="11" name="Retângulo de cantos arredondados 10"/>
          <p:cNvSpPr/>
          <p:nvPr/>
        </p:nvSpPr>
        <p:spPr>
          <a:xfrm>
            <a:off x="451104" y="1455251"/>
            <a:ext cx="5205984" cy="68220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smtClean="0">
                <a:solidFill>
                  <a:schemeClr val="tx1"/>
                </a:solidFill>
              </a:rPr>
              <a:t>Criar mecanismos específicos para apresentação </a:t>
            </a:r>
            <a:r>
              <a:rPr lang="pt-BR" sz="1600" dirty="0">
                <a:solidFill>
                  <a:schemeClr val="tx1"/>
                </a:solidFill>
              </a:rPr>
              <a:t>de </a:t>
            </a:r>
            <a:r>
              <a:rPr lang="pt-BR" sz="1600" dirty="0" smtClean="0">
                <a:solidFill>
                  <a:schemeClr val="tx1"/>
                </a:solidFill>
              </a:rPr>
              <a:t>queixas sobre </a:t>
            </a:r>
            <a:r>
              <a:rPr lang="pt-BR" sz="1600" dirty="0">
                <a:solidFill>
                  <a:schemeClr val="tx1"/>
                </a:solidFill>
              </a:rPr>
              <a:t>r</a:t>
            </a:r>
            <a:r>
              <a:rPr lang="pt-BR" sz="1600" dirty="0" smtClean="0">
                <a:solidFill>
                  <a:schemeClr val="tx1"/>
                </a:solidFill>
              </a:rPr>
              <a:t>egistro imobiliário e cadastro municipal</a:t>
            </a:r>
            <a:endParaRPr lang="pt-BR" sz="1600" dirty="0">
              <a:solidFill>
                <a:schemeClr val="tx1"/>
              </a:solidFill>
            </a:endParaRPr>
          </a:p>
        </p:txBody>
      </p:sp>
      <p:sp>
        <p:nvSpPr>
          <p:cNvPr id="12" name="Retângulo de cantos arredondados 11"/>
          <p:cNvSpPr/>
          <p:nvPr/>
        </p:nvSpPr>
        <p:spPr>
          <a:xfrm>
            <a:off x="6547104" y="4546847"/>
            <a:ext cx="5205984" cy="88572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smtClean="0">
                <a:solidFill>
                  <a:schemeClr val="tx1"/>
                </a:solidFill>
              </a:rPr>
              <a:t>Criar um mecanismo de indenização específico para cobrir prejuízos de transação imobiliária realizada com base em  informações errôneas fornecidas pelo registro de imóveis</a:t>
            </a:r>
            <a:endParaRPr lang="pt-BR" sz="1600" dirty="0">
              <a:solidFill>
                <a:schemeClr val="tx1"/>
              </a:solidFill>
            </a:endParaRPr>
          </a:p>
        </p:txBody>
      </p:sp>
      <p:sp>
        <p:nvSpPr>
          <p:cNvPr id="13" name="Retângulo de cantos arredondados 12"/>
          <p:cNvSpPr/>
          <p:nvPr/>
        </p:nvSpPr>
        <p:spPr>
          <a:xfrm>
            <a:off x="451104" y="2490717"/>
            <a:ext cx="5205984" cy="71561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smtClean="0">
                <a:solidFill>
                  <a:schemeClr val="tx1"/>
                </a:solidFill>
              </a:rPr>
              <a:t>Disponibilizar estatísticas oficiais sobre </a:t>
            </a:r>
            <a:r>
              <a:rPr lang="pt-BR" sz="1600" dirty="0">
                <a:solidFill>
                  <a:schemeClr val="tx1"/>
                </a:solidFill>
              </a:rPr>
              <a:t>transações no registro imobiliário e no cadastro municipal</a:t>
            </a:r>
          </a:p>
        </p:txBody>
      </p:sp>
    </p:spTree>
    <p:extLst>
      <p:ext uri="{BB962C8B-B14F-4D97-AF65-F5344CB8AC3E}">
        <p14:creationId xmlns:p14="http://schemas.microsoft.com/office/powerpoint/2010/main" val="4050436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de cantos arredondados 1"/>
          <p:cNvSpPr/>
          <p:nvPr/>
        </p:nvSpPr>
        <p:spPr>
          <a:xfrm>
            <a:off x="3646714" y="228600"/>
            <a:ext cx="8429897" cy="77253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CLASSIFICAÇÃO e NOTA 2017</a:t>
            </a:r>
          </a:p>
        </p:txBody>
      </p:sp>
      <p:pic>
        <p:nvPicPr>
          <p:cNvPr id="21" name="Imagem 20"/>
          <p:cNvPicPr>
            <a:picLocks noChangeAspect="1"/>
          </p:cNvPicPr>
          <p:nvPr/>
        </p:nvPicPr>
        <p:blipFill>
          <a:blip r:embed="rId3" cstate="print"/>
          <a:stretch>
            <a:fillRect/>
          </a:stretch>
        </p:blipFill>
        <p:spPr>
          <a:xfrm>
            <a:off x="2808312" y="1638832"/>
            <a:ext cx="851849" cy="47703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Imagem 4"/>
          <p:cNvPicPr>
            <a:picLocks noChangeAspect="1"/>
          </p:cNvPicPr>
          <p:nvPr/>
        </p:nvPicPr>
        <p:blipFill>
          <a:blip r:embed="rId4" cstate="print"/>
          <a:stretch>
            <a:fillRect/>
          </a:stretch>
        </p:blipFill>
        <p:spPr>
          <a:xfrm>
            <a:off x="2806201" y="4825481"/>
            <a:ext cx="846040" cy="48585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graphicFrame>
        <p:nvGraphicFramePr>
          <p:cNvPr id="6" name="Tabela 5"/>
          <p:cNvGraphicFramePr>
            <a:graphicFrameLocks noGrp="1"/>
          </p:cNvGraphicFramePr>
          <p:nvPr>
            <p:extLst/>
          </p:nvPr>
        </p:nvGraphicFramePr>
        <p:xfrm>
          <a:off x="3811109" y="1170456"/>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ctr"/>
                      <a:r>
                        <a:rPr lang="pt-BR" dirty="0" smtClean="0"/>
                        <a:t>ECONOMIA</a:t>
                      </a:r>
                      <a:endParaRPr lang="pt-BR" dirty="0"/>
                    </a:p>
                  </a:txBody>
                  <a:tcPr>
                    <a:solidFill>
                      <a:schemeClr val="bg1">
                        <a:lumMod val="50000"/>
                      </a:schemeClr>
                    </a:solidFill>
                  </a:tcPr>
                </a:tc>
                <a:tc>
                  <a:txBody>
                    <a:bodyPr/>
                    <a:lstStyle/>
                    <a:p>
                      <a:pPr algn="ctr"/>
                      <a:r>
                        <a:rPr lang="pt-BR" dirty="0" smtClean="0"/>
                        <a:t>2017</a:t>
                      </a:r>
                      <a:endParaRPr lang="pt-BR" dirty="0"/>
                    </a:p>
                  </a:txBody>
                  <a:tcPr>
                    <a:solidFill>
                      <a:schemeClr val="bg1">
                        <a:lumMod val="50000"/>
                      </a:schemeClr>
                    </a:solidFill>
                  </a:tcPr>
                </a:tc>
                <a:tc>
                  <a:txBody>
                    <a:bodyPr/>
                    <a:lstStyle/>
                    <a:p>
                      <a:pPr algn="ctr"/>
                      <a:r>
                        <a:rPr lang="pt-BR" dirty="0" smtClean="0"/>
                        <a:t>2020*</a:t>
                      </a:r>
                      <a:endParaRPr lang="pt-BR" dirty="0"/>
                    </a:p>
                  </a:txBody>
                  <a:tcPr>
                    <a:solidFill>
                      <a:schemeClr val="bg1">
                        <a:lumMod val="50000"/>
                      </a:schemeClr>
                    </a:solidFill>
                  </a:tcPr>
                </a:tc>
                <a:tc>
                  <a:txBody>
                    <a:bodyPr/>
                    <a:lstStyle/>
                    <a:p>
                      <a:pPr algn="ctr"/>
                      <a:r>
                        <a:rPr lang="pt-BR" dirty="0" smtClean="0"/>
                        <a:t>2023*</a:t>
                      </a:r>
                      <a:endParaRPr lang="pt-BR" dirty="0"/>
                    </a:p>
                  </a:txBody>
                  <a:tcPr>
                    <a:solidFill>
                      <a:schemeClr val="bg1">
                        <a:lumMod val="50000"/>
                      </a:schemeClr>
                    </a:solidFill>
                  </a:tcPr>
                </a:tc>
              </a:tr>
            </a:tbl>
          </a:graphicData>
        </a:graphic>
      </p:graphicFrame>
      <p:graphicFrame>
        <p:nvGraphicFramePr>
          <p:cNvPr id="24" name="Tabela 23"/>
          <p:cNvGraphicFramePr>
            <a:graphicFrameLocks noGrp="1"/>
          </p:cNvGraphicFramePr>
          <p:nvPr>
            <p:extLst/>
          </p:nvPr>
        </p:nvGraphicFramePr>
        <p:xfrm>
          <a:off x="3811109" y="1687226"/>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l"/>
                      <a:r>
                        <a:rPr lang="pt-BR" dirty="0" smtClean="0"/>
                        <a:t>1º Nova Zelândia</a:t>
                      </a:r>
                      <a:endParaRPr lang="pt-BR" dirty="0"/>
                    </a:p>
                  </a:txBody>
                  <a:tcPr>
                    <a:solidFill>
                      <a:schemeClr val="accent5">
                        <a:lumMod val="75000"/>
                      </a:schemeClr>
                    </a:solidFill>
                  </a:tcPr>
                </a:tc>
                <a:tc>
                  <a:txBody>
                    <a:bodyPr/>
                    <a:lstStyle/>
                    <a:p>
                      <a:pPr algn="ctr"/>
                      <a:r>
                        <a:rPr lang="pt-BR" dirty="0" smtClean="0"/>
                        <a:t>94,46</a:t>
                      </a:r>
                      <a:endParaRPr lang="pt-BR" dirty="0"/>
                    </a:p>
                  </a:txBody>
                  <a:tcPr>
                    <a:solidFill>
                      <a:schemeClr val="accent5">
                        <a:lumMod val="75000"/>
                      </a:schemeClr>
                    </a:solidFill>
                  </a:tcPr>
                </a:tc>
                <a:tc>
                  <a:txBody>
                    <a:bodyPr/>
                    <a:lstStyle/>
                    <a:p>
                      <a:pPr algn="ctr"/>
                      <a:r>
                        <a:rPr lang="pt-BR" dirty="0" smtClean="0"/>
                        <a:t>95,42</a:t>
                      </a:r>
                      <a:endParaRPr lang="pt-BR" dirty="0"/>
                    </a:p>
                  </a:txBody>
                  <a:tcPr>
                    <a:solidFill>
                      <a:schemeClr val="accent5">
                        <a:lumMod val="75000"/>
                      </a:schemeClr>
                    </a:solidFill>
                  </a:tcPr>
                </a:tc>
                <a:tc>
                  <a:txBody>
                    <a:bodyPr/>
                    <a:lstStyle/>
                    <a:p>
                      <a:pPr algn="ctr"/>
                      <a:r>
                        <a:rPr lang="pt-BR" dirty="0" smtClean="0"/>
                        <a:t>96,39</a:t>
                      </a:r>
                      <a:endParaRPr lang="pt-BR" dirty="0"/>
                    </a:p>
                  </a:txBody>
                  <a:tcPr>
                    <a:solidFill>
                      <a:schemeClr val="accent5">
                        <a:lumMod val="75000"/>
                      </a:schemeClr>
                    </a:solidFill>
                  </a:tcPr>
                </a:tc>
              </a:tr>
            </a:tbl>
          </a:graphicData>
        </a:graphic>
      </p:graphicFrame>
      <p:graphicFrame>
        <p:nvGraphicFramePr>
          <p:cNvPr id="25" name="Tabela 24"/>
          <p:cNvGraphicFramePr>
            <a:graphicFrameLocks noGrp="1"/>
          </p:cNvGraphicFramePr>
          <p:nvPr>
            <p:extLst/>
          </p:nvPr>
        </p:nvGraphicFramePr>
        <p:xfrm>
          <a:off x="3811109" y="5529562"/>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l"/>
                      <a:r>
                        <a:rPr lang="pt-BR" dirty="0" smtClean="0">
                          <a:solidFill>
                            <a:schemeClr val="tx1"/>
                          </a:solidFill>
                        </a:rPr>
                        <a:t>142º Senegal</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49,60</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49,87</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50,38</a:t>
                      </a:r>
                      <a:endParaRPr lang="pt-BR" dirty="0">
                        <a:solidFill>
                          <a:schemeClr val="tx1"/>
                        </a:solidFill>
                      </a:endParaRPr>
                    </a:p>
                  </a:txBody>
                  <a:tcPr>
                    <a:solidFill>
                      <a:srgbClr val="FFC000"/>
                    </a:solidFill>
                  </a:tcPr>
                </a:tc>
              </a:tr>
            </a:tbl>
          </a:graphicData>
        </a:graphic>
      </p:graphicFrame>
      <p:graphicFrame>
        <p:nvGraphicFramePr>
          <p:cNvPr id="26" name="Tabela 25"/>
          <p:cNvGraphicFramePr>
            <a:graphicFrameLocks noGrp="1"/>
          </p:cNvGraphicFramePr>
          <p:nvPr>
            <p:extLst/>
          </p:nvPr>
        </p:nvGraphicFramePr>
        <p:xfrm>
          <a:off x="3811109" y="4903479"/>
          <a:ext cx="8128000" cy="365760"/>
        </p:xfrm>
        <a:graphic>
          <a:graphicData uri="http://schemas.openxmlformats.org/drawingml/2006/table">
            <a:tbl>
              <a:tblPr firstRow="1" bandRow="1">
                <a:tableStyleId>{5C22544A-7EE6-4342-B048-85BDC9FD1C3A}</a:tableStyleId>
              </a:tblPr>
              <a:tblGrid>
                <a:gridCol w="2032000"/>
                <a:gridCol w="2032000"/>
                <a:gridCol w="2032000"/>
                <a:gridCol w="2032000"/>
              </a:tblGrid>
              <a:tr h="309811">
                <a:tc>
                  <a:txBody>
                    <a:bodyPr/>
                    <a:lstStyle/>
                    <a:p>
                      <a:pPr algn="l"/>
                      <a:r>
                        <a:rPr lang="pt-BR" dirty="0" smtClean="0">
                          <a:solidFill>
                            <a:schemeClr val="tx1"/>
                          </a:solidFill>
                        </a:rPr>
                        <a:t>128º Brasil</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52,62</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53,15</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53,69</a:t>
                      </a:r>
                      <a:endParaRPr lang="pt-BR" dirty="0">
                        <a:solidFill>
                          <a:schemeClr val="tx1"/>
                        </a:solidFill>
                      </a:endParaRPr>
                    </a:p>
                  </a:txBody>
                  <a:tcPr>
                    <a:solidFill>
                      <a:srgbClr val="FFC000"/>
                    </a:solidFill>
                  </a:tcPr>
                </a:tc>
              </a:tr>
            </a:tbl>
          </a:graphicData>
        </a:graphic>
      </p:graphicFrame>
      <p:graphicFrame>
        <p:nvGraphicFramePr>
          <p:cNvPr id="32" name="Tabela 31"/>
          <p:cNvGraphicFramePr>
            <a:graphicFrameLocks noGrp="1"/>
          </p:cNvGraphicFramePr>
          <p:nvPr>
            <p:extLst/>
          </p:nvPr>
        </p:nvGraphicFramePr>
        <p:xfrm>
          <a:off x="3811109" y="2320375"/>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l"/>
                      <a:r>
                        <a:rPr lang="pt-BR" dirty="0" smtClean="0"/>
                        <a:t>47º Reino</a:t>
                      </a:r>
                      <a:r>
                        <a:rPr lang="pt-BR" baseline="0" dirty="0" smtClean="0"/>
                        <a:t> Unido</a:t>
                      </a:r>
                      <a:endParaRPr lang="pt-BR" dirty="0"/>
                    </a:p>
                  </a:txBody>
                  <a:tcPr>
                    <a:solidFill>
                      <a:schemeClr val="accent5">
                        <a:lumMod val="75000"/>
                      </a:schemeClr>
                    </a:solidFill>
                  </a:tcPr>
                </a:tc>
                <a:tc>
                  <a:txBody>
                    <a:bodyPr/>
                    <a:lstStyle/>
                    <a:p>
                      <a:pPr algn="ctr"/>
                      <a:r>
                        <a:rPr lang="pt-BR" dirty="0" smtClean="0"/>
                        <a:t>75,40</a:t>
                      </a:r>
                      <a:endParaRPr lang="pt-BR" dirty="0"/>
                    </a:p>
                  </a:txBody>
                  <a:tcPr>
                    <a:solidFill>
                      <a:schemeClr val="accent5">
                        <a:lumMod val="75000"/>
                      </a:schemeClr>
                    </a:solidFill>
                  </a:tcPr>
                </a:tc>
                <a:tc>
                  <a:txBody>
                    <a:bodyPr/>
                    <a:lstStyle/>
                    <a:p>
                      <a:pPr algn="ctr"/>
                      <a:r>
                        <a:rPr lang="pt-BR" dirty="0" smtClean="0"/>
                        <a:t>74,86</a:t>
                      </a:r>
                      <a:endParaRPr lang="pt-BR" dirty="0"/>
                    </a:p>
                  </a:txBody>
                  <a:tcPr>
                    <a:solidFill>
                      <a:schemeClr val="accent5">
                        <a:lumMod val="75000"/>
                      </a:schemeClr>
                    </a:solidFill>
                  </a:tcPr>
                </a:tc>
                <a:tc>
                  <a:txBody>
                    <a:bodyPr/>
                    <a:lstStyle/>
                    <a:p>
                      <a:pPr algn="ctr"/>
                      <a:r>
                        <a:rPr lang="pt-BR" dirty="0" smtClean="0"/>
                        <a:t>75,62</a:t>
                      </a:r>
                      <a:endParaRPr lang="pt-BR" dirty="0"/>
                    </a:p>
                  </a:txBody>
                  <a:tcPr>
                    <a:solidFill>
                      <a:schemeClr val="accent5">
                        <a:lumMod val="75000"/>
                      </a:schemeClr>
                    </a:solidFill>
                  </a:tcPr>
                </a:tc>
              </a:tr>
            </a:tbl>
          </a:graphicData>
        </a:graphic>
      </p:graphicFrame>
      <p:graphicFrame>
        <p:nvGraphicFramePr>
          <p:cNvPr id="33" name="Tabela 32"/>
          <p:cNvGraphicFramePr>
            <a:graphicFrameLocks noGrp="1"/>
          </p:cNvGraphicFramePr>
          <p:nvPr>
            <p:extLst/>
          </p:nvPr>
        </p:nvGraphicFramePr>
        <p:xfrm>
          <a:off x="3811109" y="2956706"/>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l"/>
                      <a:r>
                        <a:rPr lang="pt-BR" dirty="0" smtClean="0"/>
                        <a:t>48ª Macedônia</a:t>
                      </a:r>
                      <a:endParaRPr lang="pt-BR" dirty="0"/>
                    </a:p>
                  </a:txBody>
                  <a:tcPr>
                    <a:solidFill>
                      <a:schemeClr val="accent6">
                        <a:lumMod val="75000"/>
                      </a:schemeClr>
                    </a:solidFill>
                  </a:tcPr>
                </a:tc>
                <a:tc>
                  <a:txBody>
                    <a:bodyPr/>
                    <a:lstStyle/>
                    <a:p>
                      <a:pPr algn="ctr"/>
                      <a:r>
                        <a:rPr lang="pt-BR" dirty="0" smtClean="0"/>
                        <a:t>74,05</a:t>
                      </a:r>
                      <a:endParaRPr lang="pt-BR" dirty="0"/>
                    </a:p>
                  </a:txBody>
                  <a:tcPr>
                    <a:solidFill>
                      <a:schemeClr val="accent6">
                        <a:lumMod val="75000"/>
                      </a:schemeClr>
                    </a:solidFill>
                  </a:tcPr>
                </a:tc>
                <a:tc>
                  <a:txBody>
                    <a:bodyPr/>
                    <a:lstStyle/>
                    <a:p>
                      <a:pPr algn="ctr"/>
                      <a:r>
                        <a:rPr lang="pt-BR" dirty="0" smtClean="0"/>
                        <a:t>74,80</a:t>
                      </a:r>
                      <a:endParaRPr lang="pt-BR" dirty="0"/>
                    </a:p>
                  </a:txBody>
                  <a:tcPr>
                    <a:solidFill>
                      <a:schemeClr val="accent6">
                        <a:lumMod val="75000"/>
                      </a:schemeClr>
                    </a:solidFill>
                  </a:tcPr>
                </a:tc>
                <a:tc>
                  <a:txBody>
                    <a:bodyPr/>
                    <a:lstStyle/>
                    <a:p>
                      <a:pPr algn="ctr"/>
                      <a:r>
                        <a:rPr lang="pt-BR" dirty="0" smtClean="0"/>
                        <a:t>75,56</a:t>
                      </a:r>
                      <a:endParaRPr lang="pt-BR" dirty="0"/>
                    </a:p>
                  </a:txBody>
                  <a:tcPr>
                    <a:solidFill>
                      <a:schemeClr val="accent6">
                        <a:lumMod val="75000"/>
                      </a:schemeClr>
                    </a:solidFill>
                  </a:tcPr>
                </a:tc>
              </a:tr>
            </a:tbl>
          </a:graphicData>
        </a:graphic>
      </p:graphicFrame>
      <p:graphicFrame>
        <p:nvGraphicFramePr>
          <p:cNvPr id="34" name="Tabela 33"/>
          <p:cNvGraphicFramePr>
            <a:graphicFrameLocks noGrp="1"/>
          </p:cNvGraphicFramePr>
          <p:nvPr>
            <p:extLst/>
          </p:nvPr>
        </p:nvGraphicFramePr>
        <p:xfrm>
          <a:off x="3811109" y="3582357"/>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l"/>
                      <a:r>
                        <a:rPr lang="pt-BR" dirty="0" smtClean="0"/>
                        <a:t>94º Burundi</a:t>
                      </a:r>
                      <a:endParaRPr lang="pt-BR" dirty="0"/>
                    </a:p>
                  </a:txBody>
                  <a:tcPr>
                    <a:solidFill>
                      <a:schemeClr val="accent6">
                        <a:lumMod val="75000"/>
                      </a:schemeClr>
                    </a:solidFill>
                  </a:tcPr>
                </a:tc>
                <a:tc>
                  <a:txBody>
                    <a:bodyPr/>
                    <a:lstStyle/>
                    <a:p>
                      <a:pPr algn="ctr"/>
                      <a:r>
                        <a:rPr lang="pt-BR" dirty="0" smtClean="0"/>
                        <a:t>62,52</a:t>
                      </a:r>
                      <a:endParaRPr lang="pt-BR" dirty="0"/>
                    </a:p>
                  </a:txBody>
                  <a:tcPr>
                    <a:solidFill>
                      <a:schemeClr val="accent6">
                        <a:lumMod val="75000"/>
                      </a:schemeClr>
                    </a:solidFill>
                  </a:tcPr>
                </a:tc>
                <a:tc>
                  <a:txBody>
                    <a:bodyPr/>
                    <a:lstStyle/>
                    <a:p>
                      <a:pPr algn="ctr"/>
                      <a:r>
                        <a:rPr lang="pt-BR" dirty="0" smtClean="0"/>
                        <a:t>63,16</a:t>
                      </a:r>
                      <a:endParaRPr lang="pt-BR" dirty="0"/>
                    </a:p>
                  </a:txBody>
                  <a:tcPr>
                    <a:solidFill>
                      <a:schemeClr val="accent6">
                        <a:lumMod val="75000"/>
                      </a:schemeClr>
                    </a:solidFill>
                  </a:tcPr>
                </a:tc>
                <a:tc>
                  <a:txBody>
                    <a:bodyPr/>
                    <a:lstStyle/>
                    <a:p>
                      <a:pPr algn="ctr"/>
                      <a:r>
                        <a:rPr lang="pt-BR" dirty="0" smtClean="0"/>
                        <a:t>63,80</a:t>
                      </a:r>
                      <a:endParaRPr lang="pt-BR" dirty="0"/>
                    </a:p>
                  </a:txBody>
                  <a:tcPr>
                    <a:solidFill>
                      <a:schemeClr val="accent6">
                        <a:lumMod val="75000"/>
                      </a:schemeClr>
                    </a:solidFill>
                  </a:tcPr>
                </a:tc>
              </a:tr>
            </a:tbl>
          </a:graphicData>
        </a:graphic>
      </p:graphicFrame>
      <p:graphicFrame>
        <p:nvGraphicFramePr>
          <p:cNvPr id="36" name="Tabela 35"/>
          <p:cNvGraphicFramePr>
            <a:graphicFrameLocks noGrp="1"/>
          </p:cNvGraphicFramePr>
          <p:nvPr>
            <p:extLst/>
          </p:nvPr>
        </p:nvGraphicFramePr>
        <p:xfrm>
          <a:off x="3811109" y="4217129"/>
          <a:ext cx="8128000" cy="3708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pPr algn="l"/>
                      <a:r>
                        <a:rPr lang="pt-BR" dirty="0" smtClean="0">
                          <a:solidFill>
                            <a:schemeClr val="tx1"/>
                          </a:solidFill>
                        </a:rPr>
                        <a:t>95º Maláui</a:t>
                      </a:r>
                      <a:endParaRPr lang="pt-BR" baseline="0" dirty="0" smtClean="0">
                        <a:solidFill>
                          <a:schemeClr val="tx1"/>
                        </a:solidFill>
                      </a:endParaRPr>
                    </a:p>
                  </a:txBody>
                  <a:tcPr>
                    <a:solidFill>
                      <a:srgbClr val="FFC000"/>
                    </a:solidFill>
                  </a:tcPr>
                </a:tc>
                <a:tc>
                  <a:txBody>
                    <a:bodyPr/>
                    <a:lstStyle/>
                    <a:p>
                      <a:pPr algn="ctr"/>
                      <a:r>
                        <a:rPr lang="pt-BR" dirty="0" smtClean="0">
                          <a:solidFill>
                            <a:schemeClr val="tx1"/>
                          </a:solidFill>
                        </a:rPr>
                        <a:t>62,41</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63,04</a:t>
                      </a:r>
                      <a:endParaRPr lang="pt-BR" dirty="0">
                        <a:solidFill>
                          <a:schemeClr val="tx1"/>
                        </a:solidFill>
                      </a:endParaRPr>
                    </a:p>
                  </a:txBody>
                  <a:tcPr>
                    <a:solidFill>
                      <a:srgbClr val="FFC000"/>
                    </a:solidFill>
                  </a:tcPr>
                </a:tc>
                <a:tc>
                  <a:txBody>
                    <a:bodyPr/>
                    <a:lstStyle/>
                    <a:p>
                      <a:pPr algn="ctr"/>
                      <a:r>
                        <a:rPr lang="pt-BR" dirty="0" smtClean="0">
                          <a:solidFill>
                            <a:schemeClr val="tx1"/>
                          </a:solidFill>
                        </a:rPr>
                        <a:t>63,68</a:t>
                      </a:r>
                      <a:endParaRPr lang="pt-BR" dirty="0">
                        <a:solidFill>
                          <a:schemeClr val="tx1"/>
                        </a:solidFill>
                      </a:endParaRPr>
                    </a:p>
                  </a:txBody>
                  <a:tcPr>
                    <a:solidFill>
                      <a:srgbClr val="FFC000"/>
                    </a:solidFill>
                  </a:tcPr>
                </a:tc>
              </a:tr>
            </a:tbl>
          </a:graphicData>
        </a:graphic>
      </p:graphicFrame>
      <p:graphicFrame>
        <p:nvGraphicFramePr>
          <p:cNvPr id="37" name="Tabela 36"/>
          <p:cNvGraphicFramePr>
            <a:graphicFrameLocks noGrp="1"/>
          </p:cNvGraphicFramePr>
          <p:nvPr>
            <p:extLst/>
          </p:nvPr>
        </p:nvGraphicFramePr>
        <p:xfrm>
          <a:off x="3829541" y="6169653"/>
          <a:ext cx="8109568" cy="370840"/>
        </p:xfrm>
        <a:graphic>
          <a:graphicData uri="http://schemas.openxmlformats.org/drawingml/2006/table">
            <a:tbl>
              <a:tblPr firstRow="1" bandRow="1">
                <a:tableStyleId>{5C22544A-7EE6-4342-B048-85BDC9FD1C3A}</a:tableStyleId>
              </a:tblPr>
              <a:tblGrid>
                <a:gridCol w="2027392"/>
                <a:gridCol w="2027392"/>
                <a:gridCol w="2027392"/>
                <a:gridCol w="2027392"/>
              </a:tblGrid>
              <a:tr h="370840">
                <a:tc>
                  <a:txBody>
                    <a:bodyPr/>
                    <a:lstStyle/>
                    <a:p>
                      <a:pPr algn="l"/>
                      <a:r>
                        <a:rPr lang="pt-BR" dirty="0" smtClean="0"/>
                        <a:t>143º Mianmar</a:t>
                      </a:r>
                      <a:endParaRPr lang="pt-BR" dirty="0"/>
                    </a:p>
                  </a:txBody>
                  <a:tcPr>
                    <a:solidFill>
                      <a:srgbClr val="FF0000"/>
                    </a:solidFill>
                  </a:tcPr>
                </a:tc>
                <a:tc>
                  <a:txBody>
                    <a:bodyPr/>
                    <a:lstStyle/>
                    <a:p>
                      <a:pPr algn="ctr"/>
                      <a:r>
                        <a:rPr lang="pt-BR" dirty="0" smtClean="0"/>
                        <a:t>49,37</a:t>
                      </a:r>
                      <a:endParaRPr lang="pt-BR" dirty="0"/>
                    </a:p>
                  </a:txBody>
                  <a:tcPr>
                    <a:solidFill>
                      <a:srgbClr val="FF0000"/>
                    </a:solidFill>
                  </a:tcPr>
                </a:tc>
                <a:tc>
                  <a:txBody>
                    <a:bodyPr/>
                    <a:lstStyle/>
                    <a:p>
                      <a:pPr algn="ctr"/>
                      <a:r>
                        <a:rPr lang="pt-BR" dirty="0" smtClean="0"/>
                        <a:t>49,63</a:t>
                      </a:r>
                      <a:endParaRPr lang="pt-BR" dirty="0"/>
                    </a:p>
                  </a:txBody>
                  <a:tcPr>
                    <a:solidFill>
                      <a:srgbClr val="FF0000"/>
                    </a:solidFill>
                  </a:tcPr>
                </a:tc>
                <a:tc>
                  <a:txBody>
                    <a:bodyPr/>
                    <a:lstStyle/>
                    <a:p>
                      <a:pPr algn="ctr"/>
                      <a:r>
                        <a:rPr lang="pt-BR" dirty="0" smtClean="0"/>
                        <a:t>50,13</a:t>
                      </a:r>
                      <a:endParaRPr lang="pt-BR" dirty="0"/>
                    </a:p>
                  </a:txBody>
                  <a:tcPr>
                    <a:solidFill>
                      <a:srgbClr val="FF0000"/>
                    </a:solidFill>
                  </a:tcPr>
                </a:tc>
              </a:tr>
            </a:tbl>
          </a:graphicData>
        </a:graphic>
      </p:graphicFrame>
      <p:cxnSp>
        <p:nvCxnSpPr>
          <p:cNvPr id="10" name="Conector reto 9"/>
          <p:cNvCxnSpPr/>
          <p:nvPr/>
        </p:nvCxnSpPr>
        <p:spPr>
          <a:xfrm>
            <a:off x="1610599" y="2805273"/>
            <a:ext cx="10479459" cy="0"/>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8" name="Conector reto 37"/>
          <p:cNvCxnSpPr/>
          <p:nvPr/>
        </p:nvCxnSpPr>
        <p:spPr>
          <a:xfrm>
            <a:off x="1622791" y="4067121"/>
            <a:ext cx="10479459" cy="0"/>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195072" y="6479662"/>
            <a:ext cx="938784" cy="246221"/>
          </a:xfrm>
          <a:prstGeom prst="rect">
            <a:avLst/>
          </a:prstGeom>
          <a:noFill/>
        </p:spPr>
        <p:txBody>
          <a:bodyPr wrap="square" rtlCol="0">
            <a:spAutoFit/>
          </a:bodyPr>
          <a:lstStyle/>
          <a:p>
            <a:r>
              <a:rPr lang="pt-BR" sz="1000" dirty="0" smtClean="0"/>
              <a:t>* PROJEÇÃO</a:t>
            </a:r>
            <a:endParaRPr lang="pt-BR" sz="1000" dirty="0"/>
          </a:p>
        </p:txBody>
      </p:sp>
      <p:sp>
        <p:nvSpPr>
          <p:cNvPr id="12" name="Elipse 11"/>
          <p:cNvSpPr/>
          <p:nvPr/>
        </p:nvSpPr>
        <p:spPr>
          <a:xfrm>
            <a:off x="8540227" y="3521375"/>
            <a:ext cx="674370" cy="49280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3" name="Elipse 42"/>
          <p:cNvSpPr/>
          <p:nvPr/>
        </p:nvSpPr>
        <p:spPr>
          <a:xfrm>
            <a:off x="10606771" y="2272224"/>
            <a:ext cx="674370" cy="49280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CaixaDeTexto 13"/>
          <p:cNvSpPr txBox="1"/>
          <p:nvPr/>
        </p:nvSpPr>
        <p:spPr>
          <a:xfrm>
            <a:off x="1610599" y="1949765"/>
            <a:ext cx="1267968" cy="369332"/>
          </a:xfrm>
          <a:prstGeom prst="rect">
            <a:avLst/>
          </a:prstGeom>
          <a:noFill/>
        </p:spPr>
        <p:txBody>
          <a:bodyPr wrap="square" rtlCol="0">
            <a:spAutoFit/>
          </a:bodyPr>
          <a:lstStyle/>
          <a:p>
            <a:pPr algn="ctr"/>
            <a:r>
              <a:rPr lang="pt-BR" b="1" dirty="0" smtClean="0">
                <a:solidFill>
                  <a:srgbClr val="002060"/>
                </a:solidFill>
              </a:rPr>
              <a:t>1º Grupo</a:t>
            </a:r>
            <a:endParaRPr lang="pt-BR" b="1" dirty="0">
              <a:solidFill>
                <a:srgbClr val="002060"/>
              </a:solidFill>
            </a:endParaRPr>
          </a:p>
        </p:txBody>
      </p:sp>
      <p:sp>
        <p:nvSpPr>
          <p:cNvPr id="45" name="CaixaDeTexto 44"/>
          <p:cNvSpPr txBox="1"/>
          <p:nvPr/>
        </p:nvSpPr>
        <p:spPr>
          <a:xfrm>
            <a:off x="1647175" y="6166952"/>
            <a:ext cx="1267968" cy="369332"/>
          </a:xfrm>
          <a:prstGeom prst="rect">
            <a:avLst/>
          </a:prstGeom>
          <a:noFill/>
        </p:spPr>
        <p:txBody>
          <a:bodyPr wrap="square" rtlCol="0">
            <a:spAutoFit/>
          </a:bodyPr>
          <a:lstStyle/>
          <a:p>
            <a:pPr algn="ctr"/>
            <a:r>
              <a:rPr lang="pt-BR" b="1" dirty="0">
                <a:solidFill>
                  <a:srgbClr val="002060"/>
                </a:solidFill>
              </a:rPr>
              <a:t>4</a:t>
            </a:r>
            <a:r>
              <a:rPr lang="pt-BR" b="1" dirty="0" smtClean="0">
                <a:solidFill>
                  <a:srgbClr val="002060"/>
                </a:solidFill>
              </a:rPr>
              <a:t>º Grupo</a:t>
            </a:r>
            <a:endParaRPr lang="pt-BR" b="1" dirty="0">
              <a:solidFill>
                <a:srgbClr val="002060"/>
              </a:solidFill>
            </a:endParaRPr>
          </a:p>
        </p:txBody>
      </p:sp>
      <p:sp>
        <p:nvSpPr>
          <p:cNvPr id="46" name="CaixaDeTexto 45"/>
          <p:cNvSpPr txBox="1"/>
          <p:nvPr/>
        </p:nvSpPr>
        <p:spPr>
          <a:xfrm>
            <a:off x="1647175" y="4868937"/>
            <a:ext cx="1267968" cy="369332"/>
          </a:xfrm>
          <a:prstGeom prst="rect">
            <a:avLst/>
          </a:prstGeom>
          <a:noFill/>
        </p:spPr>
        <p:txBody>
          <a:bodyPr wrap="square" rtlCol="0">
            <a:spAutoFit/>
          </a:bodyPr>
          <a:lstStyle/>
          <a:p>
            <a:pPr algn="ctr"/>
            <a:r>
              <a:rPr lang="pt-BR" b="1" dirty="0">
                <a:solidFill>
                  <a:srgbClr val="002060"/>
                </a:solidFill>
              </a:rPr>
              <a:t>3</a:t>
            </a:r>
            <a:r>
              <a:rPr lang="pt-BR" b="1" dirty="0" smtClean="0">
                <a:solidFill>
                  <a:srgbClr val="002060"/>
                </a:solidFill>
              </a:rPr>
              <a:t>º Grupo</a:t>
            </a:r>
            <a:endParaRPr lang="pt-BR" b="1" dirty="0">
              <a:solidFill>
                <a:srgbClr val="002060"/>
              </a:solidFill>
            </a:endParaRPr>
          </a:p>
        </p:txBody>
      </p:sp>
      <p:sp>
        <p:nvSpPr>
          <p:cNvPr id="47" name="CaixaDeTexto 46"/>
          <p:cNvSpPr txBox="1"/>
          <p:nvPr/>
        </p:nvSpPr>
        <p:spPr>
          <a:xfrm>
            <a:off x="1647175" y="3260934"/>
            <a:ext cx="1267968" cy="369332"/>
          </a:xfrm>
          <a:prstGeom prst="rect">
            <a:avLst/>
          </a:prstGeom>
          <a:noFill/>
        </p:spPr>
        <p:txBody>
          <a:bodyPr wrap="square" rtlCol="0">
            <a:spAutoFit/>
          </a:bodyPr>
          <a:lstStyle/>
          <a:p>
            <a:pPr algn="ctr"/>
            <a:r>
              <a:rPr lang="pt-BR" b="1" dirty="0">
                <a:solidFill>
                  <a:srgbClr val="002060"/>
                </a:solidFill>
              </a:rPr>
              <a:t>2</a:t>
            </a:r>
            <a:r>
              <a:rPr lang="pt-BR" b="1" dirty="0" smtClean="0">
                <a:solidFill>
                  <a:srgbClr val="002060"/>
                </a:solidFill>
              </a:rPr>
              <a:t>º Grupo</a:t>
            </a:r>
            <a:endParaRPr lang="pt-BR" b="1" dirty="0">
              <a:solidFill>
                <a:srgbClr val="002060"/>
              </a:solidFill>
            </a:endParaRPr>
          </a:p>
        </p:txBody>
      </p:sp>
      <p:pic>
        <p:nvPicPr>
          <p:cNvPr id="3" name="Imagem 2"/>
          <p:cNvPicPr>
            <a:picLocks noChangeAspect="1"/>
          </p:cNvPicPr>
          <p:nvPr/>
        </p:nvPicPr>
        <p:blipFill>
          <a:blip r:embed="rId5" cstate="print"/>
          <a:stretch>
            <a:fillRect/>
          </a:stretch>
        </p:blipFill>
        <p:spPr>
          <a:xfrm flipH="1">
            <a:off x="2806201" y="2305226"/>
            <a:ext cx="853960" cy="42698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4" name="Imagem 3"/>
          <p:cNvPicPr>
            <a:picLocks noChangeAspect="1"/>
          </p:cNvPicPr>
          <p:nvPr/>
        </p:nvPicPr>
        <p:blipFill>
          <a:blip r:embed="rId6" cstate="print"/>
          <a:stretch>
            <a:fillRect/>
          </a:stretch>
        </p:blipFill>
        <p:spPr>
          <a:xfrm>
            <a:off x="2806201" y="2926729"/>
            <a:ext cx="855921" cy="45046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7" name="Imagem 6"/>
          <p:cNvPicPr>
            <a:picLocks noChangeAspect="1"/>
          </p:cNvPicPr>
          <p:nvPr/>
        </p:nvPicPr>
        <p:blipFill>
          <a:blip r:embed="rId7" cstate="print"/>
          <a:stretch>
            <a:fillRect/>
          </a:stretch>
        </p:blipFill>
        <p:spPr>
          <a:xfrm>
            <a:off x="2798282" y="3521216"/>
            <a:ext cx="853959" cy="47826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8" name="Imagem 7"/>
          <p:cNvPicPr>
            <a:picLocks noChangeAspect="1"/>
          </p:cNvPicPr>
          <p:nvPr/>
        </p:nvPicPr>
        <p:blipFill>
          <a:blip r:embed="rId8" cstate="print"/>
          <a:stretch>
            <a:fillRect/>
          </a:stretch>
        </p:blipFill>
        <p:spPr>
          <a:xfrm>
            <a:off x="2798281" y="4168632"/>
            <a:ext cx="853959" cy="48140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9" name="Imagem 8"/>
          <p:cNvPicPr>
            <a:picLocks noChangeAspect="1"/>
          </p:cNvPicPr>
          <p:nvPr/>
        </p:nvPicPr>
        <p:blipFill>
          <a:blip r:embed="rId9" cstate="print"/>
          <a:stretch>
            <a:fillRect/>
          </a:stretch>
        </p:blipFill>
        <p:spPr>
          <a:xfrm>
            <a:off x="2806201" y="5442531"/>
            <a:ext cx="855896" cy="48334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3" name="Imagem 12"/>
          <p:cNvPicPr>
            <a:picLocks noChangeAspect="1"/>
          </p:cNvPicPr>
          <p:nvPr/>
        </p:nvPicPr>
        <p:blipFill>
          <a:blip r:embed="rId10" cstate="print"/>
          <a:stretch>
            <a:fillRect/>
          </a:stretch>
        </p:blipFill>
        <p:spPr>
          <a:xfrm>
            <a:off x="2806201" y="6139654"/>
            <a:ext cx="861880" cy="47402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5" name="Retângulo 14"/>
          <p:cNvSpPr/>
          <p:nvPr/>
        </p:nvSpPr>
        <p:spPr>
          <a:xfrm>
            <a:off x="5916706" y="5898985"/>
            <a:ext cx="349624" cy="2406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ln>
                <a:solidFill>
                  <a:schemeClr val="bg1"/>
                </a:solidFill>
              </a:ln>
              <a:solidFill>
                <a:schemeClr val="bg1"/>
              </a:solidFill>
            </a:endParaRPr>
          </a:p>
        </p:txBody>
      </p:sp>
      <p:cxnSp>
        <p:nvCxnSpPr>
          <p:cNvPr id="42" name="Conector reto 41"/>
          <p:cNvCxnSpPr/>
          <p:nvPr/>
        </p:nvCxnSpPr>
        <p:spPr>
          <a:xfrm>
            <a:off x="1641079" y="6040759"/>
            <a:ext cx="10479459" cy="0"/>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611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de cantos arredondados 6"/>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DESAFIO </a:t>
            </a:r>
            <a:endParaRPr lang="pt-BR" sz="3000" dirty="0"/>
          </a:p>
        </p:txBody>
      </p:sp>
      <p:sp>
        <p:nvSpPr>
          <p:cNvPr id="3" name="Retângulo 2"/>
          <p:cNvSpPr/>
          <p:nvPr/>
        </p:nvSpPr>
        <p:spPr>
          <a:xfrm>
            <a:off x="1519311" y="876896"/>
            <a:ext cx="9595000" cy="830997"/>
          </a:xfrm>
          <a:prstGeom prst="rect">
            <a:avLst/>
          </a:prstGeom>
          <a:solidFill>
            <a:schemeClr val="accent1">
              <a:lumMod val="20000"/>
              <a:lumOff val="80000"/>
            </a:schemeClr>
          </a:solidFill>
          <a:ln>
            <a:solidFill>
              <a:srgbClr val="00B0F0"/>
            </a:solidFill>
          </a:ln>
        </p:spPr>
        <p:txBody>
          <a:bodyPr wrap="square">
            <a:spAutoFit/>
          </a:bodyPr>
          <a:lstStyle/>
          <a:p>
            <a:pPr algn="ctr"/>
            <a:r>
              <a:rPr lang="pt-BR" sz="2400" dirty="0" smtClean="0"/>
              <a:t>Elevar </a:t>
            </a:r>
            <a:r>
              <a:rPr lang="pt-BR" sz="2400" dirty="0"/>
              <a:t>o </a:t>
            </a:r>
            <a:r>
              <a:rPr lang="pt-BR" sz="2400" dirty="0" smtClean="0"/>
              <a:t>Brasil </a:t>
            </a:r>
            <a:r>
              <a:rPr lang="pt-BR" sz="2400" dirty="0"/>
              <a:t>à uma nota DTF de </a:t>
            </a:r>
            <a:r>
              <a:rPr lang="pt-BR" sz="2400" dirty="0" smtClean="0"/>
              <a:t>83,08 </a:t>
            </a:r>
            <a:r>
              <a:rPr lang="pt-BR" sz="2400" dirty="0"/>
              <a:t>(ante </a:t>
            </a:r>
            <a:r>
              <a:rPr lang="pt-BR" sz="2400" dirty="0" smtClean="0"/>
              <a:t>52,62) </a:t>
            </a:r>
            <a:r>
              <a:rPr lang="pt-BR" sz="2400" dirty="0"/>
              <a:t>no tema </a:t>
            </a:r>
            <a:endParaRPr lang="pt-BR" sz="2400" dirty="0" smtClean="0"/>
          </a:p>
          <a:p>
            <a:pPr algn="ctr"/>
            <a:r>
              <a:rPr lang="pt-BR" sz="2400" dirty="0" smtClean="0"/>
              <a:t> </a:t>
            </a:r>
            <a:r>
              <a:rPr lang="pt-BR" sz="2400" b="1" dirty="0" smtClean="0"/>
              <a:t>3 </a:t>
            </a:r>
            <a:r>
              <a:rPr lang="pt-BR" sz="2400" b="1" dirty="0"/>
              <a:t>procedimentos </a:t>
            </a:r>
            <a:r>
              <a:rPr lang="pt-BR" sz="2400" b="1" dirty="0" smtClean="0"/>
              <a:t>e 15 dias </a:t>
            </a:r>
            <a:r>
              <a:rPr lang="pt-BR" sz="2400" b="1" dirty="0"/>
              <a:t>RJ e </a:t>
            </a:r>
            <a:r>
              <a:rPr lang="pt-BR" sz="2400" b="1" dirty="0" smtClean="0"/>
              <a:t>SP, até 2023. </a:t>
            </a:r>
            <a:endParaRPr lang="pt-BR" sz="2400" b="1" dirty="0"/>
          </a:p>
        </p:txBody>
      </p:sp>
      <p:sp>
        <p:nvSpPr>
          <p:cNvPr id="4" name="Retângulo 3"/>
          <p:cNvSpPr/>
          <p:nvPr/>
        </p:nvSpPr>
        <p:spPr>
          <a:xfrm>
            <a:off x="345975" y="5064639"/>
            <a:ext cx="10597660" cy="338554"/>
          </a:xfrm>
          <a:prstGeom prst="rect">
            <a:avLst/>
          </a:prstGeom>
        </p:spPr>
        <p:txBody>
          <a:bodyPr wrap="square">
            <a:spAutoFit/>
          </a:bodyPr>
          <a:lstStyle/>
          <a:p>
            <a:r>
              <a:rPr lang="pt-BR" sz="1600" dirty="0" smtClean="0"/>
              <a:t>*Se </a:t>
            </a:r>
            <a:r>
              <a:rPr lang="pt-BR" sz="1600" dirty="0"/>
              <a:t>assim estivesse em 2017, </a:t>
            </a:r>
            <a:r>
              <a:rPr lang="pt-BR" sz="1600" b="1" u="sng" dirty="0"/>
              <a:t>o Brasil estaria na </a:t>
            </a:r>
            <a:r>
              <a:rPr lang="pt-BR" sz="1600" b="1" u="sng" dirty="0" smtClean="0"/>
              <a:t>20º posição no indicador e 102ª na </a:t>
            </a:r>
            <a:r>
              <a:rPr lang="pt-BR" sz="1600" b="1" u="sng" dirty="0"/>
              <a:t>classificação geral.</a:t>
            </a:r>
          </a:p>
        </p:txBody>
      </p:sp>
      <p:graphicFrame>
        <p:nvGraphicFramePr>
          <p:cNvPr id="8" name="Tabela 7"/>
          <p:cNvGraphicFramePr>
            <a:graphicFrameLocks noGrp="1"/>
          </p:cNvGraphicFramePr>
          <p:nvPr>
            <p:extLst/>
          </p:nvPr>
        </p:nvGraphicFramePr>
        <p:xfrm>
          <a:off x="1519310" y="2068125"/>
          <a:ext cx="9595001" cy="2527321"/>
        </p:xfrm>
        <a:graphic>
          <a:graphicData uri="http://schemas.openxmlformats.org/drawingml/2006/table">
            <a:tbl>
              <a:tblPr/>
              <a:tblGrid>
                <a:gridCol w="1997612"/>
                <a:gridCol w="5662246"/>
                <a:gridCol w="691662"/>
                <a:gridCol w="633046"/>
                <a:gridCol w="610435"/>
              </a:tblGrid>
              <a:tr h="487651">
                <a:tc>
                  <a:txBody>
                    <a:bodyPr/>
                    <a:lstStyle/>
                    <a:p>
                      <a:pPr algn="ctr" fontAlgn="ctr"/>
                      <a:r>
                        <a:rPr lang="pt-BR" sz="2000" b="1" i="0" u="none" strike="noStrike" dirty="0">
                          <a:solidFill>
                            <a:srgbClr val="000000"/>
                          </a:solidFill>
                          <a:effectLst/>
                          <a:latin typeface="Calibri" panose="020F0502020204030204" pitchFamily="34" charset="0"/>
                        </a:rPr>
                        <a:t>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INDICADORES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RJ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2000" b="1" i="0" u="none" strike="noStrike" dirty="0">
                          <a:solidFill>
                            <a:srgbClr val="000000"/>
                          </a:solidFill>
                          <a:effectLst/>
                          <a:latin typeface="Calibri" panose="020F0502020204030204" pitchFamily="34" charset="0"/>
                        </a:rPr>
                        <a:t>BRA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487651">
                <a:tc rowSpan="4">
                  <a:txBody>
                    <a:bodyPr/>
                    <a:lstStyle/>
                    <a:p>
                      <a:pPr algn="ctr" fontAlgn="ctr"/>
                      <a:r>
                        <a:rPr lang="pt-BR" sz="2000" b="1" i="0" u="none" strike="noStrike" dirty="0">
                          <a:solidFill>
                            <a:srgbClr val="FFFFFF"/>
                          </a:solidFill>
                          <a:effectLst/>
                          <a:latin typeface="Calibri" panose="020F0502020204030204" pitchFamily="34" charset="0"/>
                        </a:rPr>
                        <a:t>Registro de Propriedades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pt-BR" sz="2000" b="0" i="0" u="none" strike="noStrike" dirty="0">
                          <a:solidFill>
                            <a:srgbClr val="000000"/>
                          </a:solidFill>
                          <a:effectLst/>
                          <a:latin typeface="Calibri" panose="020F0502020204030204" pitchFamily="34" charset="0"/>
                        </a:rPr>
                        <a:t>Procedimentos (número)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smtClean="0">
                          <a:solidFill>
                            <a:srgbClr val="000000"/>
                          </a:solidFill>
                          <a:effectLst/>
                          <a:latin typeface="Calibri" panose="020F0502020204030204" pitchFamily="34" charset="0"/>
                        </a:rPr>
                        <a:t>3</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smtClean="0">
                          <a:solidFill>
                            <a:srgbClr val="000000"/>
                          </a:solidFill>
                          <a:effectLst/>
                          <a:latin typeface="Calibri" panose="020F0502020204030204" pitchFamily="34" charset="0"/>
                        </a:rPr>
                        <a:t>3</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smtClean="0">
                          <a:solidFill>
                            <a:srgbClr val="000000"/>
                          </a:solidFill>
                          <a:effectLst/>
                          <a:latin typeface="Calibri" panose="020F0502020204030204" pitchFamily="34" charset="0"/>
                        </a:rPr>
                        <a:t>3</a:t>
                      </a:r>
                      <a:endParaRPr lang="pt-BR" sz="20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87651">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Tempo (dias)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smtClean="0">
                          <a:solidFill>
                            <a:srgbClr val="000000"/>
                          </a:solidFill>
                          <a:effectLst/>
                          <a:latin typeface="Calibri" panose="020F0502020204030204" pitchFamily="34" charset="0"/>
                        </a:rPr>
                        <a:t>15</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smtClean="0">
                          <a:solidFill>
                            <a:srgbClr val="000000"/>
                          </a:solidFill>
                          <a:effectLst/>
                          <a:latin typeface="Calibri" panose="020F0502020204030204" pitchFamily="34" charset="0"/>
                        </a:rPr>
                        <a:t>15</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smtClean="0">
                          <a:solidFill>
                            <a:srgbClr val="000000"/>
                          </a:solidFill>
                          <a:effectLst/>
                          <a:latin typeface="Calibri" panose="020F0502020204030204" pitchFamily="34" charset="0"/>
                        </a:rPr>
                        <a:t>15</a:t>
                      </a:r>
                      <a:endParaRPr lang="pt-BR" sz="20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87651">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Custo (% do valor do imóvel)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pt-BR" sz="2000" b="0" i="0" u="none" strike="noStrike" dirty="0">
                          <a:solidFill>
                            <a:srgbClr val="000000"/>
                          </a:solidFill>
                          <a:effectLst/>
                          <a:latin typeface="Calibri" panose="020F050202020403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pt-BR" sz="2000" b="0" i="0" u="none" strike="noStrike" dirty="0">
                          <a:solidFill>
                            <a:srgbClr val="000000"/>
                          </a:solidFill>
                          <a:effectLst/>
                          <a:latin typeface="Calibri" panose="020F050202020403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pt-BR" sz="2000" b="1" i="0" u="none" strike="noStrike" dirty="0">
                          <a:solidFill>
                            <a:srgbClr val="000000"/>
                          </a:solidFill>
                          <a:effectLst/>
                          <a:latin typeface="Calibri" panose="020F0502020204030204" pitchFamily="34" charset="0"/>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576717">
                <a:tc vMerge="1">
                  <a:txBody>
                    <a:bodyPr/>
                    <a:lstStyle/>
                    <a:p>
                      <a:endParaRPr lang="pt-BR"/>
                    </a:p>
                  </a:txBody>
                  <a:tcPr/>
                </a:tc>
                <a:tc>
                  <a:txBody>
                    <a:bodyPr/>
                    <a:lstStyle/>
                    <a:p>
                      <a:pPr algn="l" fontAlgn="ctr"/>
                      <a:r>
                        <a:rPr lang="pt-BR" sz="2000" b="0" i="0" u="none" strike="noStrike" dirty="0">
                          <a:solidFill>
                            <a:srgbClr val="000000"/>
                          </a:solidFill>
                          <a:effectLst/>
                          <a:latin typeface="Calibri" panose="020F0502020204030204" pitchFamily="34" charset="0"/>
                        </a:rPr>
                        <a:t>Índice da qualidade da administração fundiária (0-30)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2000" b="0" i="0" u="none" strike="noStrike" dirty="0" smtClean="0">
                          <a:solidFill>
                            <a:srgbClr val="000000"/>
                          </a:solidFill>
                          <a:effectLst/>
                          <a:latin typeface="Calibri" panose="020F0502020204030204" pitchFamily="34" charset="0"/>
                        </a:rPr>
                        <a:t>23</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0" i="0" u="none" strike="noStrike" dirty="0" smtClean="0">
                          <a:solidFill>
                            <a:srgbClr val="000000"/>
                          </a:solidFill>
                          <a:effectLst/>
                          <a:latin typeface="Calibri" panose="020F0502020204030204" pitchFamily="34" charset="0"/>
                        </a:rPr>
                        <a:t>23</a:t>
                      </a:r>
                      <a:endParaRPr lang="pt-BR" sz="20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2000" b="1" i="0" u="none" strike="noStrike" dirty="0" smtClean="0">
                          <a:solidFill>
                            <a:srgbClr val="000000"/>
                          </a:solidFill>
                          <a:effectLst/>
                          <a:latin typeface="Calibri" panose="020F0502020204030204" pitchFamily="34" charset="0"/>
                        </a:rPr>
                        <a:t>23</a:t>
                      </a:r>
                      <a:endParaRPr lang="pt-BR" sz="20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8255937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676" y="1476432"/>
            <a:ext cx="6877050" cy="4210051"/>
          </a:xfrm>
          <a:prstGeom prst="rect">
            <a:avLst/>
          </a:prstGeom>
        </p:spPr>
      </p:pic>
    </p:spTree>
    <p:extLst>
      <p:ext uri="{BB962C8B-B14F-4D97-AF65-F5344CB8AC3E}">
        <p14:creationId xmlns:p14="http://schemas.microsoft.com/office/powerpoint/2010/main" val="289561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ágono 3"/>
          <p:cNvSpPr/>
          <p:nvPr/>
        </p:nvSpPr>
        <p:spPr>
          <a:xfrm>
            <a:off x="207161" y="1654630"/>
            <a:ext cx="11771480" cy="2623456"/>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Retângulo de cantos arredondados 2"/>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PROCESSO DE ELABORAÇÃO DO RELATÓRIO</a:t>
            </a:r>
            <a:endParaRPr lang="pt-BR" sz="3000" b="1" dirty="0"/>
          </a:p>
        </p:txBody>
      </p:sp>
      <p:graphicFrame>
        <p:nvGraphicFramePr>
          <p:cNvPr id="2" name="Diagrama 1"/>
          <p:cNvGraphicFramePr/>
          <p:nvPr>
            <p:extLst/>
          </p:nvPr>
        </p:nvGraphicFramePr>
        <p:xfrm>
          <a:off x="1607161" y="1536273"/>
          <a:ext cx="9015020" cy="3045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ixaDeTexto 4"/>
          <p:cNvSpPr txBox="1"/>
          <p:nvPr/>
        </p:nvSpPr>
        <p:spPr>
          <a:xfrm>
            <a:off x="1609344" y="1654630"/>
            <a:ext cx="8997696" cy="461665"/>
          </a:xfrm>
          <a:prstGeom prst="rect">
            <a:avLst/>
          </a:prstGeom>
          <a:noFill/>
        </p:spPr>
        <p:txBody>
          <a:bodyPr wrap="square" rtlCol="0">
            <a:spAutoFit/>
          </a:bodyPr>
          <a:lstStyle/>
          <a:p>
            <a:pPr algn="ctr"/>
            <a:r>
              <a:rPr lang="pt-BR" sz="2400" b="1" dirty="0"/>
              <a:t>Apuração - </a:t>
            </a:r>
            <a:r>
              <a:rPr lang="pt-BR" sz="2400" dirty="0"/>
              <a:t>Junho </a:t>
            </a:r>
            <a:r>
              <a:rPr lang="pt-BR" sz="2400" dirty="0" smtClean="0"/>
              <a:t>a </a:t>
            </a:r>
            <a:r>
              <a:rPr lang="pt-BR" sz="2400" dirty="0"/>
              <a:t>Maio</a:t>
            </a:r>
          </a:p>
        </p:txBody>
      </p:sp>
    </p:spTree>
    <p:extLst>
      <p:ext uri="{BB962C8B-B14F-4D97-AF65-F5344CB8AC3E}">
        <p14:creationId xmlns:p14="http://schemas.microsoft.com/office/powerpoint/2010/main" val="325231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COM OUTROS PAÍSES - CLASSIFICAÇÃO 2010/17</a:t>
            </a:r>
          </a:p>
        </p:txBody>
      </p:sp>
      <p:pic>
        <p:nvPicPr>
          <p:cNvPr id="3" name="Imagem 2"/>
          <p:cNvPicPr>
            <a:picLocks noChangeAspect="1"/>
          </p:cNvPicPr>
          <p:nvPr/>
        </p:nvPicPr>
        <p:blipFill>
          <a:blip r:embed="rId3" cstate="print"/>
          <a:stretch>
            <a:fillRect/>
          </a:stretch>
        </p:blipFill>
        <p:spPr>
          <a:xfrm>
            <a:off x="207160" y="970564"/>
            <a:ext cx="11771480" cy="5736218"/>
          </a:xfrm>
          <a:prstGeom prst="rect">
            <a:avLst/>
          </a:prstGeom>
        </p:spPr>
      </p:pic>
    </p:spTree>
    <p:extLst>
      <p:ext uri="{BB962C8B-B14F-4D97-AF65-F5344CB8AC3E}">
        <p14:creationId xmlns:p14="http://schemas.microsoft.com/office/powerpoint/2010/main" val="1509222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COM OUTROS PAÍSES </a:t>
            </a:r>
            <a:r>
              <a:rPr lang="pt-BR" sz="3000" b="1" dirty="0" smtClean="0"/>
              <a:t>– NOTAS 2017</a:t>
            </a:r>
            <a:endParaRPr lang="pt-BR" sz="3000" b="1" dirty="0"/>
          </a:p>
        </p:txBody>
      </p:sp>
      <p:pic>
        <p:nvPicPr>
          <p:cNvPr id="4" name="Imagem 3"/>
          <p:cNvPicPr>
            <a:picLocks noChangeAspect="1"/>
          </p:cNvPicPr>
          <p:nvPr/>
        </p:nvPicPr>
        <p:blipFill>
          <a:blip r:embed="rId3"/>
          <a:stretch>
            <a:fillRect/>
          </a:stretch>
        </p:blipFill>
        <p:spPr>
          <a:xfrm>
            <a:off x="207160" y="942536"/>
            <a:ext cx="11771480" cy="5767754"/>
          </a:xfrm>
          <a:prstGeom prst="rect">
            <a:avLst/>
          </a:prstGeom>
        </p:spPr>
      </p:pic>
    </p:spTree>
    <p:extLst>
      <p:ext uri="{BB962C8B-B14F-4D97-AF65-F5344CB8AC3E}">
        <p14:creationId xmlns:p14="http://schemas.microsoft.com/office/powerpoint/2010/main" val="4131230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a:blip r:embed="rId3"/>
          <a:stretch>
            <a:fillRect/>
          </a:stretch>
        </p:blipFill>
        <p:spPr>
          <a:xfrm>
            <a:off x="850592" y="968743"/>
            <a:ext cx="10094073" cy="5552686"/>
          </a:xfrm>
          <a:prstGeom prst="rect">
            <a:avLst/>
          </a:prstGeom>
        </p:spPr>
      </p:pic>
      <p:sp>
        <p:nvSpPr>
          <p:cNvPr id="5" name="Retângulo 4"/>
          <p:cNvSpPr/>
          <p:nvPr/>
        </p:nvSpPr>
        <p:spPr>
          <a:xfrm>
            <a:off x="1114526" y="1301775"/>
            <a:ext cx="10911246" cy="646331"/>
          </a:xfrm>
          <a:prstGeom prst="rect">
            <a:avLst/>
          </a:prstGeom>
        </p:spPr>
        <p:txBody>
          <a:bodyPr wrap="square">
            <a:spAutoFit/>
          </a:bodyPr>
          <a:lstStyle/>
          <a:p>
            <a:pPr lvl="1"/>
            <a:endParaRPr lang="pt-BR" dirty="0"/>
          </a:p>
          <a:p>
            <a:pPr lvl="1"/>
            <a:endParaRPr lang="pt-BR" dirty="0"/>
          </a:p>
        </p:txBody>
      </p:sp>
      <p:sp>
        <p:nvSpPr>
          <p:cNvPr id="8" name="Retângulo de cantos arredondados 7"/>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CLASSIFICAÇÃO E NOTAS </a:t>
            </a:r>
            <a:r>
              <a:rPr lang="pt-BR" sz="3000" b="1" dirty="0"/>
              <a:t>BRASIL NOS TEMAS</a:t>
            </a:r>
          </a:p>
        </p:txBody>
      </p:sp>
      <p:sp>
        <p:nvSpPr>
          <p:cNvPr id="13" name="CaixaDeTexto 12"/>
          <p:cNvSpPr txBox="1"/>
          <p:nvPr/>
        </p:nvSpPr>
        <p:spPr>
          <a:xfrm>
            <a:off x="1428739" y="948328"/>
            <a:ext cx="6255171" cy="338554"/>
          </a:xfrm>
          <a:prstGeom prst="rect">
            <a:avLst/>
          </a:prstGeom>
          <a:noFill/>
        </p:spPr>
        <p:txBody>
          <a:bodyPr wrap="square" rtlCol="0">
            <a:spAutoFit/>
          </a:bodyPr>
          <a:lstStyle/>
          <a:p>
            <a:r>
              <a:rPr lang="pt-BR" sz="1600" b="1" dirty="0">
                <a:solidFill>
                  <a:srgbClr val="0070C0"/>
                </a:solidFill>
              </a:rPr>
              <a:t>TEMAS DE IMPACTO FEDERAL/ESTADUAL/MUNICIPAL</a:t>
            </a:r>
          </a:p>
        </p:txBody>
      </p:sp>
      <p:sp>
        <p:nvSpPr>
          <p:cNvPr id="14" name="CaixaDeTexto 13"/>
          <p:cNvSpPr txBox="1"/>
          <p:nvPr/>
        </p:nvSpPr>
        <p:spPr>
          <a:xfrm>
            <a:off x="7683910" y="968743"/>
            <a:ext cx="3635179" cy="338554"/>
          </a:xfrm>
          <a:prstGeom prst="rect">
            <a:avLst/>
          </a:prstGeom>
          <a:noFill/>
        </p:spPr>
        <p:txBody>
          <a:bodyPr wrap="square" rtlCol="0">
            <a:spAutoFit/>
          </a:bodyPr>
          <a:lstStyle/>
          <a:p>
            <a:r>
              <a:rPr lang="pt-BR" sz="1600" b="1" dirty="0">
                <a:solidFill>
                  <a:srgbClr val="0070C0"/>
                </a:solidFill>
              </a:rPr>
              <a:t>TEMAS DE IMPACTO FEDERAL</a:t>
            </a:r>
          </a:p>
        </p:txBody>
      </p:sp>
      <p:sp>
        <p:nvSpPr>
          <p:cNvPr id="15" name="Elipse 14"/>
          <p:cNvSpPr/>
          <p:nvPr/>
        </p:nvSpPr>
        <p:spPr>
          <a:xfrm>
            <a:off x="4501662" y="2998967"/>
            <a:ext cx="706695" cy="41615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128</a:t>
            </a:r>
          </a:p>
        </p:txBody>
      </p:sp>
      <p:sp>
        <p:nvSpPr>
          <p:cNvPr id="16" name="Elipse 15"/>
          <p:cNvSpPr/>
          <p:nvPr/>
        </p:nvSpPr>
        <p:spPr>
          <a:xfrm>
            <a:off x="2596861" y="2998968"/>
            <a:ext cx="709047" cy="476810"/>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172</a:t>
            </a:r>
          </a:p>
        </p:txBody>
      </p:sp>
      <p:sp>
        <p:nvSpPr>
          <p:cNvPr id="17" name="Elipse 16"/>
          <p:cNvSpPr/>
          <p:nvPr/>
        </p:nvSpPr>
        <p:spPr>
          <a:xfrm>
            <a:off x="7336231" y="3450971"/>
            <a:ext cx="696422" cy="38950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a:solidFill>
                  <a:srgbClr val="FF0000"/>
                </a:solidFill>
              </a:rPr>
              <a:t>101</a:t>
            </a:r>
          </a:p>
        </p:txBody>
      </p:sp>
      <p:sp>
        <p:nvSpPr>
          <p:cNvPr id="18" name="Elipse 17"/>
          <p:cNvSpPr/>
          <p:nvPr/>
        </p:nvSpPr>
        <p:spPr>
          <a:xfrm>
            <a:off x="6385743" y="4177668"/>
            <a:ext cx="765957" cy="36575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a:solidFill>
                  <a:srgbClr val="FF0000"/>
                </a:solidFill>
              </a:rPr>
              <a:t>181</a:t>
            </a:r>
          </a:p>
        </p:txBody>
      </p:sp>
      <p:sp>
        <p:nvSpPr>
          <p:cNvPr id="19" name="Elipse 18"/>
          <p:cNvSpPr/>
          <p:nvPr/>
        </p:nvSpPr>
        <p:spPr>
          <a:xfrm>
            <a:off x="10139212" y="3154545"/>
            <a:ext cx="751305" cy="43941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smtClean="0">
                <a:solidFill>
                  <a:schemeClr val="tx1"/>
                </a:solidFill>
              </a:rPr>
              <a:t>67</a:t>
            </a:r>
            <a:endParaRPr lang="pt-BR" sz="1600" b="1" dirty="0">
              <a:solidFill>
                <a:schemeClr val="tx1"/>
              </a:solidFill>
            </a:endParaRPr>
          </a:p>
        </p:txBody>
      </p:sp>
      <p:sp>
        <p:nvSpPr>
          <p:cNvPr id="20" name="Elipse 19"/>
          <p:cNvSpPr/>
          <p:nvPr/>
        </p:nvSpPr>
        <p:spPr>
          <a:xfrm>
            <a:off x="3563176" y="1415804"/>
            <a:ext cx="582744" cy="35731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chemeClr val="tx1"/>
                </a:solidFill>
              </a:rPr>
              <a:t>47</a:t>
            </a:r>
          </a:p>
        </p:txBody>
      </p:sp>
      <p:sp>
        <p:nvSpPr>
          <p:cNvPr id="21" name="Elipse 20"/>
          <p:cNvSpPr/>
          <p:nvPr/>
        </p:nvSpPr>
        <p:spPr>
          <a:xfrm>
            <a:off x="5502056" y="2178038"/>
            <a:ext cx="590844" cy="39689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chemeClr val="tx1"/>
                </a:solidFill>
              </a:rPr>
              <a:t>37</a:t>
            </a:r>
          </a:p>
        </p:txBody>
      </p:sp>
      <p:sp>
        <p:nvSpPr>
          <p:cNvPr id="22" name="Elipse 21"/>
          <p:cNvSpPr/>
          <p:nvPr/>
        </p:nvSpPr>
        <p:spPr>
          <a:xfrm>
            <a:off x="1600418" y="2306858"/>
            <a:ext cx="773724" cy="371466"/>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175</a:t>
            </a:r>
          </a:p>
        </p:txBody>
      </p:sp>
      <p:sp>
        <p:nvSpPr>
          <p:cNvPr id="23" name="Elipse 22"/>
          <p:cNvSpPr/>
          <p:nvPr/>
        </p:nvSpPr>
        <p:spPr>
          <a:xfrm>
            <a:off x="8314005" y="2306858"/>
            <a:ext cx="666611" cy="39689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chemeClr val="tx1"/>
                </a:solidFill>
              </a:rPr>
              <a:t>32</a:t>
            </a:r>
          </a:p>
        </p:txBody>
      </p:sp>
      <p:sp>
        <p:nvSpPr>
          <p:cNvPr id="24" name="Elipse 23"/>
          <p:cNvSpPr/>
          <p:nvPr/>
        </p:nvSpPr>
        <p:spPr>
          <a:xfrm>
            <a:off x="9182098" y="2816085"/>
            <a:ext cx="752697" cy="398557"/>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pt-BR" sz="1600" b="1" dirty="0">
                <a:solidFill>
                  <a:srgbClr val="FF0000"/>
                </a:solidFill>
              </a:rPr>
              <a:t>149</a:t>
            </a:r>
          </a:p>
        </p:txBody>
      </p:sp>
      <p:cxnSp>
        <p:nvCxnSpPr>
          <p:cNvPr id="11" name="Conector reto 10"/>
          <p:cNvCxnSpPr/>
          <p:nvPr/>
        </p:nvCxnSpPr>
        <p:spPr>
          <a:xfrm flipV="1">
            <a:off x="7195551" y="968743"/>
            <a:ext cx="0" cy="5552686"/>
          </a:xfrm>
          <a:prstGeom prst="line">
            <a:avLst/>
          </a:prstGeom>
          <a:ln w="31750">
            <a:solidFill>
              <a:schemeClr val="accent5"/>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7509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COMPARATIVO </a:t>
            </a:r>
            <a:r>
              <a:rPr lang="pt-BR" sz="3000" b="1" dirty="0"/>
              <a:t>COM OUTROS PAÍSES</a:t>
            </a:r>
          </a:p>
        </p:txBody>
      </p:sp>
      <p:pic>
        <p:nvPicPr>
          <p:cNvPr id="11" name="Imagem 10"/>
          <p:cNvPicPr>
            <a:picLocks noChangeAspect="1"/>
          </p:cNvPicPr>
          <p:nvPr/>
        </p:nvPicPr>
        <p:blipFill>
          <a:blip r:embed="rId3"/>
          <a:stretch>
            <a:fillRect/>
          </a:stretch>
        </p:blipFill>
        <p:spPr>
          <a:xfrm>
            <a:off x="207160" y="930290"/>
            <a:ext cx="11771480" cy="5669771"/>
          </a:xfrm>
          <a:prstGeom prst="rect">
            <a:avLst/>
          </a:prstGeom>
        </p:spPr>
      </p:pic>
    </p:spTree>
    <p:extLst>
      <p:ext uri="{BB962C8B-B14F-4D97-AF65-F5344CB8AC3E}">
        <p14:creationId xmlns:p14="http://schemas.microsoft.com/office/powerpoint/2010/main" val="273823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1482800" y="1338943"/>
            <a:ext cx="9220200" cy="3907971"/>
          </a:xfrm>
          <a:prstGeom prst="ellipse">
            <a:avLst/>
          </a:prstGeo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8900000" scaled="1"/>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4400" b="1" dirty="0">
                <a:solidFill>
                  <a:schemeClr val="tx1"/>
                </a:solidFill>
              </a:rPr>
              <a:t>Registro de Propriedades</a:t>
            </a:r>
          </a:p>
          <a:p>
            <a:pPr algn="ctr"/>
            <a:r>
              <a:rPr lang="pt-BR" sz="4400" b="1" dirty="0">
                <a:solidFill>
                  <a:schemeClr val="tx1"/>
                </a:solidFill>
              </a:rPr>
              <a:t>128</a:t>
            </a:r>
          </a:p>
        </p:txBody>
      </p:sp>
    </p:spTree>
    <p:extLst>
      <p:ext uri="{BB962C8B-B14F-4D97-AF65-F5344CB8AC3E}">
        <p14:creationId xmlns:p14="http://schemas.microsoft.com/office/powerpoint/2010/main" val="3494067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2948415" y="2099523"/>
            <a:ext cx="8927209" cy="18821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schemeClr val="tx1"/>
                </a:solidFill>
              </a:rPr>
              <a:t>O imóvel é um depósito de dois andares com área de 929 m², em um terreno é de 557,4 </a:t>
            </a:r>
            <a:r>
              <a:rPr lang="pt-BR" dirty="0" smtClean="0">
                <a:solidFill>
                  <a:schemeClr val="tx1"/>
                </a:solidFill>
              </a:rPr>
              <a:t>m², </a:t>
            </a:r>
            <a:endParaRPr lang="pt-BR" dirty="0">
              <a:solidFill>
                <a:schemeClr val="tx1"/>
              </a:solidFill>
            </a:endParaRPr>
          </a:p>
          <a:p>
            <a:r>
              <a:rPr lang="pt-BR" b="1" dirty="0" err="1" smtClean="0">
                <a:solidFill>
                  <a:schemeClr val="tx1"/>
                </a:solidFill>
              </a:rPr>
              <a:t>periurbano</a:t>
            </a:r>
            <a:r>
              <a:rPr lang="pt-BR" dirty="0">
                <a:solidFill>
                  <a:schemeClr val="tx1"/>
                </a:solidFill>
              </a:rPr>
              <a:t>, </a:t>
            </a:r>
            <a:r>
              <a:rPr lang="pt-BR" b="1" dirty="0" smtClean="0">
                <a:solidFill>
                  <a:schemeClr val="tx1"/>
                </a:solidFill>
              </a:rPr>
              <a:t>desocupado, </a:t>
            </a:r>
            <a:r>
              <a:rPr lang="pt-BR" dirty="0">
                <a:solidFill>
                  <a:schemeClr val="tx1"/>
                </a:solidFill>
              </a:rPr>
              <a:t>O imóvel está em boas condições não sendo necessária realização de </a:t>
            </a:r>
            <a:r>
              <a:rPr lang="pt-BR" dirty="0" smtClean="0">
                <a:solidFill>
                  <a:schemeClr val="tx1"/>
                </a:solidFill>
              </a:rPr>
              <a:t>reforma, cumpre </a:t>
            </a:r>
            <a:r>
              <a:rPr lang="pt-BR" dirty="0">
                <a:solidFill>
                  <a:schemeClr val="tx1"/>
                </a:solidFill>
              </a:rPr>
              <a:t>todos requisitos legais referente a </a:t>
            </a:r>
            <a:r>
              <a:rPr lang="pt-BR" b="1" dirty="0">
                <a:solidFill>
                  <a:schemeClr val="tx1"/>
                </a:solidFill>
              </a:rPr>
              <a:t>alvarás de funcionamento</a:t>
            </a:r>
            <a:r>
              <a:rPr lang="pt-BR" dirty="0">
                <a:solidFill>
                  <a:schemeClr val="tx1"/>
                </a:solidFill>
              </a:rPr>
              <a:t> e </a:t>
            </a:r>
            <a:r>
              <a:rPr lang="pt-BR" b="1" dirty="0">
                <a:solidFill>
                  <a:schemeClr val="tx1"/>
                </a:solidFill>
              </a:rPr>
              <a:t>manterá sua finalidade.</a:t>
            </a:r>
            <a:r>
              <a:rPr lang="pt-BR" dirty="0" smtClean="0">
                <a:solidFill>
                  <a:schemeClr val="tx1"/>
                </a:solidFill>
              </a:rPr>
              <a:t> É </a:t>
            </a:r>
            <a:r>
              <a:rPr lang="pt-BR" dirty="0">
                <a:solidFill>
                  <a:schemeClr val="tx1"/>
                </a:solidFill>
              </a:rPr>
              <a:t>de propriedade do vendedor </a:t>
            </a:r>
            <a:r>
              <a:rPr lang="pt-BR" dirty="0" smtClean="0">
                <a:solidFill>
                  <a:schemeClr val="tx1"/>
                </a:solidFill>
              </a:rPr>
              <a:t>a nos últimos 10 </a:t>
            </a:r>
            <a:r>
              <a:rPr lang="pt-BR" dirty="0">
                <a:solidFill>
                  <a:schemeClr val="tx1"/>
                </a:solidFill>
              </a:rPr>
              <a:t>anos, </a:t>
            </a:r>
            <a:r>
              <a:rPr lang="pt-BR" b="1" dirty="0">
                <a:solidFill>
                  <a:schemeClr val="tx1"/>
                </a:solidFill>
              </a:rPr>
              <a:t>registrada em cartório e livre de hipoteca </a:t>
            </a:r>
            <a:r>
              <a:rPr lang="pt-BR" dirty="0">
                <a:solidFill>
                  <a:schemeClr val="tx1"/>
                </a:solidFill>
              </a:rPr>
              <a:t>e de qualquer outro </a:t>
            </a:r>
            <a:r>
              <a:rPr lang="pt-BR" dirty="0" smtClean="0">
                <a:solidFill>
                  <a:schemeClr val="tx1"/>
                </a:solidFill>
              </a:rPr>
              <a:t>ônus/litígio e não necessita de autorizações especiais. </a:t>
            </a:r>
            <a:endParaRPr lang="pt-BR" dirty="0">
              <a:solidFill>
                <a:schemeClr val="tx1"/>
              </a:solidFill>
            </a:endParaRPr>
          </a:p>
          <a:p>
            <a:endParaRPr lang="pt-BR" dirty="0">
              <a:solidFill>
                <a:schemeClr val="tx1"/>
              </a:solidFill>
            </a:endParaRPr>
          </a:p>
        </p:txBody>
      </p:sp>
      <p:sp>
        <p:nvSpPr>
          <p:cNvPr id="9" name="Retângulo 8"/>
          <p:cNvSpPr/>
          <p:nvPr/>
        </p:nvSpPr>
        <p:spPr>
          <a:xfrm>
            <a:off x="348799" y="952121"/>
            <a:ext cx="2340428" cy="95794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Partes da Transação</a:t>
            </a:r>
          </a:p>
        </p:txBody>
      </p:sp>
      <p:sp>
        <p:nvSpPr>
          <p:cNvPr id="10" name="Retângulo 9"/>
          <p:cNvSpPr/>
          <p:nvPr/>
        </p:nvSpPr>
        <p:spPr>
          <a:xfrm>
            <a:off x="2948415" y="952121"/>
            <a:ext cx="8927209" cy="9579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t-BR" dirty="0">
              <a:solidFill>
                <a:schemeClr val="tx1"/>
              </a:solidFill>
            </a:endParaRPr>
          </a:p>
          <a:p>
            <a:pPr algn="just"/>
            <a:r>
              <a:rPr lang="pt-BR" dirty="0">
                <a:solidFill>
                  <a:schemeClr val="tx1"/>
                </a:solidFill>
              </a:rPr>
              <a:t>Transação entre duas empresas Ltda, 100% nacionais e privadas, realizando atividades </a:t>
            </a:r>
            <a:r>
              <a:rPr lang="pt-BR" smtClean="0">
                <a:solidFill>
                  <a:schemeClr val="tx1"/>
                </a:solidFill>
              </a:rPr>
              <a:t>comerciais genéricas.</a:t>
            </a:r>
            <a:endParaRPr lang="pt-BR" dirty="0">
              <a:solidFill>
                <a:schemeClr val="tx1"/>
              </a:solidFill>
            </a:endParaRPr>
          </a:p>
          <a:p>
            <a:pPr algn="just"/>
            <a:endParaRPr lang="pt-BR" dirty="0">
              <a:solidFill>
                <a:schemeClr val="tx1"/>
              </a:solidFill>
            </a:endParaRPr>
          </a:p>
        </p:txBody>
      </p:sp>
      <p:sp>
        <p:nvSpPr>
          <p:cNvPr id="18" name="Retângulo 17"/>
          <p:cNvSpPr/>
          <p:nvPr/>
        </p:nvSpPr>
        <p:spPr>
          <a:xfrm>
            <a:off x="2948416" y="4179368"/>
            <a:ext cx="8927208" cy="134175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smtClean="0">
                <a:solidFill>
                  <a:schemeClr val="tx1"/>
                </a:solidFill>
              </a:rPr>
              <a:t>O valor acordado pelas partes é de </a:t>
            </a:r>
            <a:r>
              <a:rPr lang="pt-BR" b="1" dirty="0">
                <a:solidFill>
                  <a:schemeClr val="tx1"/>
                </a:solidFill>
              </a:rPr>
              <a:t>R$ 1.389.467,00</a:t>
            </a:r>
            <a:r>
              <a:rPr lang="pt-BR" dirty="0">
                <a:solidFill>
                  <a:schemeClr val="tx1"/>
                </a:solidFill>
              </a:rPr>
              <a:t> (equivalente a 50 X a renda per capita do país</a:t>
            </a:r>
            <a:r>
              <a:rPr lang="pt-BR" dirty="0" smtClean="0">
                <a:solidFill>
                  <a:schemeClr val="tx1"/>
                </a:solidFill>
              </a:rPr>
              <a:t>). As partes empreenderão todos os procedimentos </a:t>
            </a:r>
            <a:r>
              <a:rPr lang="pt-BR" b="1" dirty="0" smtClean="0">
                <a:solidFill>
                  <a:schemeClr val="tx1"/>
                </a:solidFill>
              </a:rPr>
              <a:t>exigidos por lei ou na prática para a transferência da propriedade.</a:t>
            </a:r>
            <a:endParaRPr lang="pt-BR" b="1" dirty="0">
              <a:solidFill>
                <a:schemeClr val="tx1"/>
              </a:solidFill>
            </a:endParaRPr>
          </a:p>
        </p:txBody>
      </p:sp>
      <p:sp>
        <p:nvSpPr>
          <p:cNvPr id="21" name="Retângulo 20"/>
          <p:cNvSpPr/>
          <p:nvPr/>
        </p:nvSpPr>
        <p:spPr>
          <a:xfrm>
            <a:off x="343631" y="2099524"/>
            <a:ext cx="2340428" cy="188216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Propriedade</a:t>
            </a:r>
            <a:r>
              <a:rPr lang="pt-BR" dirty="0">
                <a:solidFill>
                  <a:schemeClr val="bg1"/>
                </a:solidFill>
              </a:rPr>
              <a:t> </a:t>
            </a:r>
            <a:r>
              <a:rPr lang="pt-BR" b="1" dirty="0">
                <a:solidFill>
                  <a:schemeClr val="bg1"/>
                </a:solidFill>
              </a:rPr>
              <a:t>Transacionada</a:t>
            </a:r>
          </a:p>
        </p:txBody>
      </p:sp>
      <p:sp>
        <p:nvSpPr>
          <p:cNvPr id="23" name="Retângulo 22"/>
          <p:cNvSpPr/>
          <p:nvPr/>
        </p:nvSpPr>
        <p:spPr>
          <a:xfrm>
            <a:off x="356053" y="4179369"/>
            <a:ext cx="2340428" cy="134175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bg1"/>
                </a:solidFill>
              </a:rPr>
              <a:t>Transação</a:t>
            </a:r>
            <a:endParaRPr lang="pt-BR" b="1" dirty="0">
              <a:solidFill>
                <a:schemeClr val="bg1"/>
              </a:solidFill>
            </a:endParaRPr>
          </a:p>
        </p:txBody>
      </p:sp>
      <p:sp>
        <p:nvSpPr>
          <p:cNvPr id="14" name="Retângulo de cantos arredondados 13"/>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REGISTRO DE PROPRIEDADE – ESTUDO DE CASO/PARÂMETROS</a:t>
            </a:r>
          </a:p>
        </p:txBody>
      </p:sp>
      <p:sp>
        <p:nvSpPr>
          <p:cNvPr id="24" name="Retângulo 23"/>
          <p:cNvSpPr/>
          <p:nvPr/>
        </p:nvSpPr>
        <p:spPr>
          <a:xfrm>
            <a:off x="8103374" y="5718799"/>
            <a:ext cx="4525355" cy="400110"/>
          </a:xfrm>
          <a:prstGeom prst="rect">
            <a:avLst/>
          </a:prstGeom>
        </p:spPr>
        <p:txBody>
          <a:bodyPr wrap="square">
            <a:spAutoFit/>
          </a:bodyPr>
          <a:lstStyle/>
          <a:p>
            <a:r>
              <a:rPr lang="pt-BR" sz="1000" dirty="0"/>
              <a:t>Fonte: Relatório Doing Business 2017, publicado pelo Banco Mundial</a:t>
            </a:r>
          </a:p>
          <a:p>
            <a:r>
              <a:rPr lang="pt-BR" sz="1000" dirty="0"/>
              <a:t>*periferia da cidade, mas ainda dentro dos seus limites oficiais</a:t>
            </a:r>
          </a:p>
        </p:txBody>
      </p:sp>
    </p:spTree>
    <p:extLst>
      <p:ext uri="{BB962C8B-B14F-4D97-AF65-F5344CB8AC3E}">
        <p14:creationId xmlns:p14="http://schemas.microsoft.com/office/powerpoint/2010/main" val="4061095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2940</Words>
  <Application>Microsoft Office PowerPoint</Application>
  <PresentationFormat>Widescreen</PresentationFormat>
  <Paragraphs>512</Paragraphs>
  <Slides>23</Slides>
  <Notes>19</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23</vt:i4>
      </vt:variant>
    </vt:vector>
  </HeadingPairs>
  <TitlesOfParts>
    <vt:vector size="27"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Carlos Eduardo de Jesus</dc:creator>
  <cp:lastModifiedBy>Carlos Eduardo de Jesus</cp:lastModifiedBy>
  <cp:revision>22</cp:revision>
  <cp:lastPrinted>2017-09-12T20:58:13Z</cp:lastPrinted>
  <dcterms:created xsi:type="dcterms:W3CDTF">2017-09-12T15:22:39Z</dcterms:created>
  <dcterms:modified xsi:type="dcterms:W3CDTF">2017-09-13T19:00:00Z</dcterms:modified>
</cp:coreProperties>
</file>