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03" r:id="rId2"/>
    <p:sldId id="304" r:id="rId3"/>
    <p:sldId id="306" r:id="rId4"/>
    <p:sldId id="307" r:id="rId5"/>
    <p:sldId id="308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88824" autoAdjust="0"/>
  </p:normalViewPr>
  <p:slideViewPr>
    <p:cSldViewPr snapToGrid="0" snapToObjects="1">
      <p:cViewPr varScale="1">
        <p:scale>
          <a:sx n="74" d="100"/>
          <a:sy n="74" d="100"/>
        </p:scale>
        <p:origin x="456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74CFD-FB5D-4A8D-B0BA-C8771675CCE8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D7D08-BE07-42FF-820C-91A32E1724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028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D7D08-BE07-42FF-820C-91A32E1724AD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042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D7D08-BE07-42FF-820C-91A32E1724AD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7556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D7D08-BE07-42FF-820C-91A32E1724AD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5867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D7D08-BE07-42FF-820C-91A32E1724AD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8740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D7D08-BE07-42FF-820C-91A32E1724AD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8818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40AB-CB20-E743-8D30-B593DE0D14CE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264-62E4-814F-B505-FC29B03295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40AB-CB20-E743-8D30-B593DE0D14CE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264-62E4-814F-B505-FC29B03295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40AB-CB20-E743-8D30-B593DE0D14CE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264-62E4-814F-B505-FC29B03295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102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40AB-CB20-E743-8D30-B593DE0D14CE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264-62E4-814F-B505-FC29B03295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40AB-CB20-E743-8D30-B593DE0D14CE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264-62E4-814F-B505-FC29B03295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0383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40AB-CB20-E743-8D30-B593DE0D14CE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264-62E4-814F-B505-FC29B03295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40AB-CB20-E743-8D30-B593DE0D14CE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264-62E4-814F-B505-FC29B03295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40AB-CB20-E743-8D30-B593DE0D14CE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264-62E4-814F-B505-FC29B03295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40AB-CB20-E743-8D30-B593DE0D14CE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264-62E4-814F-B505-FC29B03295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1595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40AB-CB20-E743-8D30-B593DE0D14CE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264-62E4-814F-B505-FC29B03295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702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40AB-CB20-E743-8D30-B593DE0D14CE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264-62E4-814F-B505-FC29B03295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695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F40AB-CB20-E743-8D30-B593DE0D14CE}" type="datetimeFigureOut">
              <a:rPr lang="pt-BR" smtClean="0"/>
              <a:t>13/09/2017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F5264-62E4-814F-B505-FC29B03295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10633"/>
            <a:ext cx="4402299" cy="6858000"/>
            <a:chOff x="0" y="0"/>
            <a:chExt cx="4402299" cy="6858000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583"/>
            <a:stretch/>
          </p:blipFill>
          <p:spPr>
            <a:xfrm>
              <a:off x="0" y="0"/>
              <a:ext cx="4369641" cy="685800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" name="Retângulo 1"/>
            <p:cNvSpPr/>
            <p:nvPr/>
          </p:nvSpPr>
          <p:spPr>
            <a:xfrm>
              <a:off x="1502229" y="0"/>
              <a:ext cx="2900070" cy="685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3" name="Retângulo 12"/>
          <p:cNvSpPr/>
          <p:nvPr/>
        </p:nvSpPr>
        <p:spPr>
          <a:xfrm>
            <a:off x="1749486" y="105591"/>
            <a:ext cx="89986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chemeClr val="tx2"/>
                </a:solidFill>
              </a:rPr>
              <a:t>Importantes ações para o Munícipio do Rio de Janeiro – âmbito municipal</a:t>
            </a:r>
          </a:p>
        </p:txBody>
      </p:sp>
      <p:sp>
        <p:nvSpPr>
          <p:cNvPr id="14" name="Retângulo de cantos arredondados 13"/>
          <p:cNvSpPr/>
          <p:nvPr/>
        </p:nvSpPr>
        <p:spPr bwMode="auto">
          <a:xfrm>
            <a:off x="1697583" y="1462963"/>
            <a:ext cx="4936340" cy="68943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/>
              <a:t>Decreto Municipal nº 43.259/2017</a:t>
            </a:r>
            <a:endParaRPr lang="pt-BR" sz="2800" b="1" dirty="0">
              <a:solidFill>
                <a:schemeClr val="bg1"/>
              </a:solidFill>
            </a:endParaRPr>
          </a:p>
        </p:txBody>
      </p:sp>
      <p:sp>
        <p:nvSpPr>
          <p:cNvPr id="15" name="Chave esquerda 14"/>
          <p:cNvSpPr/>
          <p:nvPr/>
        </p:nvSpPr>
        <p:spPr>
          <a:xfrm>
            <a:off x="6807247" y="1462963"/>
            <a:ext cx="169965" cy="689430"/>
          </a:xfrm>
          <a:prstGeom prst="leftBrace">
            <a:avLst/>
          </a:prstGeom>
          <a:solidFill>
            <a:srgbClr val="002060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7140396" y="1443227"/>
            <a:ext cx="46730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Institui a Auto Declaração de Responsabilidade relativa à destinação do imóvel</a:t>
            </a:r>
          </a:p>
        </p:txBody>
      </p:sp>
      <p:pic>
        <p:nvPicPr>
          <p:cNvPr id="25" name="Imagem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924" y="6074214"/>
            <a:ext cx="1497589" cy="596136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452" y="6074214"/>
            <a:ext cx="1033980" cy="621275"/>
          </a:xfrm>
          <a:prstGeom prst="rect">
            <a:avLst/>
          </a:prstGeom>
        </p:spPr>
      </p:pic>
      <p:sp>
        <p:nvSpPr>
          <p:cNvPr id="27" name="CaixaDeTexto 26"/>
          <p:cNvSpPr txBox="1"/>
          <p:nvPr/>
        </p:nvSpPr>
        <p:spPr>
          <a:xfrm>
            <a:off x="7946387" y="6130399"/>
            <a:ext cx="24015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600" dirty="0"/>
              <a:t>Secretaria Especial da</a:t>
            </a:r>
          </a:p>
          <a:p>
            <a:pPr algn="r"/>
            <a:r>
              <a:rPr lang="pt-BR" sz="1600" b="1" dirty="0"/>
              <a:t>Micro e Pequena Empresa</a:t>
            </a:r>
          </a:p>
          <a:p>
            <a:pPr algn="r"/>
            <a:endParaRPr lang="pt-BR" sz="1600" b="1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5863721" y="6145146"/>
            <a:ext cx="211532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500" dirty="0"/>
              <a:t>Secretaria Executiva do</a:t>
            </a:r>
          </a:p>
          <a:p>
            <a:pPr algn="r"/>
            <a:r>
              <a:rPr lang="pt-BR" sz="1500" b="1" dirty="0"/>
              <a:t>Bem Mais Simples Brasil</a:t>
            </a:r>
          </a:p>
          <a:p>
            <a:pPr algn="r"/>
            <a:endParaRPr lang="pt-BR" sz="1600" b="1" dirty="0"/>
          </a:p>
        </p:txBody>
      </p:sp>
      <p:pic>
        <p:nvPicPr>
          <p:cNvPr id="29" name="Imagem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92816" y="6023287"/>
            <a:ext cx="1351804" cy="703935"/>
          </a:xfrm>
          <a:prstGeom prst="rect">
            <a:avLst/>
          </a:prstGeom>
        </p:spPr>
      </p:pic>
      <p:pic>
        <p:nvPicPr>
          <p:cNvPr id="30" name="Imagem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054" y="5999561"/>
            <a:ext cx="783662" cy="670789"/>
          </a:xfrm>
          <a:prstGeom prst="rect">
            <a:avLst/>
          </a:prstGeom>
        </p:spPr>
      </p:pic>
      <p:sp>
        <p:nvSpPr>
          <p:cNvPr id="18" name="Retângulo de cantos arredondados 17"/>
          <p:cNvSpPr/>
          <p:nvPr/>
        </p:nvSpPr>
        <p:spPr bwMode="auto">
          <a:xfrm>
            <a:off x="1697583" y="2751809"/>
            <a:ext cx="4936340" cy="68943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/>
              <a:t>Decreto Municipal nº 41.827/2016</a:t>
            </a:r>
            <a:endParaRPr lang="pt-BR" sz="2800" b="1" dirty="0">
              <a:solidFill>
                <a:schemeClr val="bg1"/>
              </a:solidFill>
            </a:endParaRPr>
          </a:p>
        </p:txBody>
      </p:sp>
      <p:sp>
        <p:nvSpPr>
          <p:cNvPr id="20" name="Chave esquerda 19"/>
          <p:cNvSpPr/>
          <p:nvPr/>
        </p:nvSpPr>
        <p:spPr>
          <a:xfrm>
            <a:off x="6807247" y="2751809"/>
            <a:ext cx="169965" cy="689430"/>
          </a:xfrm>
          <a:prstGeom prst="leftBrace">
            <a:avLst/>
          </a:prstGeom>
          <a:solidFill>
            <a:srgbClr val="002060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7140396" y="2732073"/>
            <a:ext cx="46730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Simplifica e consolida os procedimentos relativos a licenciamento de estabelecimentos</a:t>
            </a:r>
          </a:p>
        </p:txBody>
      </p:sp>
      <p:sp>
        <p:nvSpPr>
          <p:cNvPr id="22" name="Retângulo de cantos arredondados 21"/>
          <p:cNvSpPr/>
          <p:nvPr/>
        </p:nvSpPr>
        <p:spPr bwMode="auto">
          <a:xfrm>
            <a:off x="1697583" y="3998917"/>
            <a:ext cx="4936340" cy="68943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/>
              <a:t>PORTARIA F/CLF Nº 662/2017</a:t>
            </a:r>
          </a:p>
        </p:txBody>
      </p:sp>
      <p:sp>
        <p:nvSpPr>
          <p:cNvPr id="24" name="Chave esquerda 23"/>
          <p:cNvSpPr/>
          <p:nvPr/>
        </p:nvSpPr>
        <p:spPr>
          <a:xfrm>
            <a:off x="6807247" y="3998917"/>
            <a:ext cx="169965" cy="689430"/>
          </a:xfrm>
          <a:prstGeom prst="leftBrace">
            <a:avLst/>
          </a:prstGeom>
          <a:solidFill>
            <a:srgbClr val="002060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1" name="Retângulo 30"/>
          <p:cNvSpPr/>
          <p:nvPr/>
        </p:nvSpPr>
        <p:spPr>
          <a:xfrm>
            <a:off x="7140396" y="3979181"/>
            <a:ext cx="46730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Institui módulo de automatização de aprovação de Consultas Prévias de Local relativas a shopping centers e centros comerciais em geral no Sistema de Gestão de Atividades Econômicas (SIGAE) e no Sistema Rio Mais Fácil Negócios, para amplo uso pelos interessados.</a:t>
            </a:r>
          </a:p>
        </p:txBody>
      </p:sp>
    </p:spTree>
    <p:extLst>
      <p:ext uri="{BB962C8B-B14F-4D97-AF65-F5344CB8AC3E}">
        <p14:creationId xmlns:p14="http://schemas.microsoft.com/office/powerpoint/2010/main" val="351385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10633"/>
            <a:ext cx="4402299" cy="6858000"/>
            <a:chOff x="0" y="0"/>
            <a:chExt cx="4402299" cy="6858000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583"/>
            <a:stretch/>
          </p:blipFill>
          <p:spPr>
            <a:xfrm>
              <a:off x="0" y="0"/>
              <a:ext cx="4369641" cy="685800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" name="Retângulo 1"/>
            <p:cNvSpPr/>
            <p:nvPr/>
          </p:nvSpPr>
          <p:spPr>
            <a:xfrm>
              <a:off x="1502229" y="0"/>
              <a:ext cx="2900070" cy="685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25" name="Imagem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924" y="6074214"/>
            <a:ext cx="1497589" cy="596136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452" y="6074214"/>
            <a:ext cx="1033980" cy="621275"/>
          </a:xfrm>
          <a:prstGeom prst="rect">
            <a:avLst/>
          </a:prstGeom>
        </p:spPr>
      </p:pic>
      <p:sp>
        <p:nvSpPr>
          <p:cNvPr id="27" name="CaixaDeTexto 26"/>
          <p:cNvSpPr txBox="1"/>
          <p:nvPr/>
        </p:nvSpPr>
        <p:spPr>
          <a:xfrm>
            <a:off x="7946387" y="6130399"/>
            <a:ext cx="24015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600" dirty="0"/>
              <a:t>Secretaria Especial da</a:t>
            </a:r>
          </a:p>
          <a:p>
            <a:pPr algn="r"/>
            <a:r>
              <a:rPr lang="pt-BR" sz="1600" b="1" dirty="0"/>
              <a:t>Micro e Pequena Empresa</a:t>
            </a:r>
          </a:p>
          <a:p>
            <a:pPr algn="r"/>
            <a:endParaRPr lang="pt-BR" sz="1600" b="1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5863721" y="6145146"/>
            <a:ext cx="211532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500" dirty="0"/>
              <a:t>Secretaria Executiva do</a:t>
            </a:r>
          </a:p>
          <a:p>
            <a:pPr algn="r"/>
            <a:r>
              <a:rPr lang="pt-BR" sz="1500" b="1" dirty="0"/>
              <a:t>Bem Mais Simples Brasil</a:t>
            </a:r>
          </a:p>
          <a:p>
            <a:pPr algn="r"/>
            <a:endParaRPr lang="pt-BR" sz="1600" b="1" dirty="0"/>
          </a:p>
        </p:txBody>
      </p:sp>
      <p:pic>
        <p:nvPicPr>
          <p:cNvPr id="29" name="Imagem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92816" y="6023287"/>
            <a:ext cx="1351804" cy="703935"/>
          </a:xfrm>
          <a:prstGeom prst="rect">
            <a:avLst/>
          </a:prstGeom>
        </p:spPr>
      </p:pic>
      <p:pic>
        <p:nvPicPr>
          <p:cNvPr id="30" name="Imagem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054" y="5999561"/>
            <a:ext cx="783662" cy="670789"/>
          </a:xfrm>
          <a:prstGeom prst="rect">
            <a:avLst/>
          </a:prstGeom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1546841" y="709520"/>
            <a:ext cx="10230424" cy="4480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DECRETO 43.259/2017 – AUTODECLARAÇÃO PARA BUSCA PRÉVIA DO LOCAL</a:t>
            </a:r>
          </a:p>
        </p:txBody>
      </p:sp>
      <p:sp>
        <p:nvSpPr>
          <p:cNvPr id="18" name="Espaço Reservado para Conteúdo 2"/>
          <p:cNvSpPr txBox="1">
            <a:spLocks/>
          </p:cNvSpPr>
          <p:nvPr/>
        </p:nvSpPr>
        <p:spPr>
          <a:xfrm>
            <a:off x="1546842" y="1383477"/>
            <a:ext cx="10415671" cy="4517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BR" b="1" dirty="0">
                <a:solidFill>
                  <a:srgbClr val="002060"/>
                </a:solidFill>
              </a:rPr>
              <a:t>INSTITUIU A AUTODECLARAÇÃO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pt-BR" b="1" dirty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1800" dirty="0">
                <a:solidFill>
                  <a:srgbClr val="002060"/>
                </a:solidFill>
              </a:rPr>
              <a:t>Art. 2º Sempre que a Consulta Prévia de Local, referida nos </a:t>
            </a:r>
            <a:r>
              <a:rPr lang="pt-BR" sz="1800" dirty="0" err="1">
                <a:solidFill>
                  <a:srgbClr val="002060"/>
                </a:solidFill>
              </a:rPr>
              <a:t>arts</a:t>
            </a:r>
            <a:r>
              <a:rPr lang="pt-BR" sz="1800" dirty="0">
                <a:solidFill>
                  <a:srgbClr val="002060"/>
                </a:solidFill>
              </a:rPr>
              <a:t>. 20 a 29 do Decreto Rio nº 41.827, de 14 de junho de 2016, </a:t>
            </a:r>
            <a:r>
              <a:rPr lang="pt-BR" sz="1800" b="1" dirty="0">
                <a:solidFill>
                  <a:srgbClr val="002060"/>
                </a:solidFill>
              </a:rPr>
              <a:t>não for suscetível de deferimento ou indeferimento automático em razão de insuficiência de dados cadastrais do Município referentes ao imóvel</a:t>
            </a:r>
            <a:r>
              <a:rPr lang="pt-BR" sz="1800" dirty="0">
                <a:solidFill>
                  <a:srgbClr val="002060"/>
                </a:solidFill>
              </a:rPr>
              <a:t>, o requerente poderá, a seu exclusivo critério, </a:t>
            </a:r>
            <a:r>
              <a:rPr lang="pt-BR" sz="1800" b="1" dirty="0">
                <a:solidFill>
                  <a:srgbClr val="002060"/>
                </a:solidFill>
              </a:rPr>
              <a:t>apresentar </a:t>
            </a:r>
            <a:r>
              <a:rPr lang="pt-BR" sz="1800" b="1" dirty="0" err="1">
                <a:solidFill>
                  <a:srgbClr val="002060"/>
                </a:solidFill>
              </a:rPr>
              <a:t>Autodeclaração</a:t>
            </a:r>
            <a:r>
              <a:rPr lang="pt-BR" sz="1800" b="1" dirty="0">
                <a:solidFill>
                  <a:srgbClr val="002060"/>
                </a:solidFill>
              </a:rPr>
              <a:t> de Responsabilidade Relativa a Uso e Destinação de Imóvel</a:t>
            </a:r>
            <a:r>
              <a:rPr lang="pt-BR" sz="1800" dirty="0">
                <a:solidFill>
                  <a:srgbClr val="002060"/>
                </a:solidFill>
              </a:rPr>
              <a:t>, dispensando-se as verificações e vistorias indicadas nos </a:t>
            </a:r>
            <a:r>
              <a:rPr lang="pt-BR" sz="1800" dirty="0" err="1">
                <a:solidFill>
                  <a:srgbClr val="002060"/>
                </a:solidFill>
              </a:rPr>
              <a:t>arts</a:t>
            </a:r>
            <a:r>
              <a:rPr lang="pt-BR" sz="1800" dirty="0">
                <a:solidFill>
                  <a:srgbClr val="002060"/>
                </a:solidFill>
              </a:rPr>
              <a:t>. 22 e 24 do referido decreto relativas ao imóvel.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t-BR" sz="1800" b="1" dirty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1800" b="1" dirty="0">
                <a:solidFill>
                  <a:srgbClr val="002060"/>
                </a:solidFill>
              </a:rPr>
              <a:t>Principais Características: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t-BR" sz="1800" dirty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rgbClr val="002060"/>
                </a:solidFill>
              </a:rPr>
              <a:t>O benefício previsto neste decreto não atende as atividades constantes no Anexo I do Decreto Rio nº 41.827/16 – consideradas de ALTO RISCO;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rgbClr val="002060"/>
                </a:solidFill>
              </a:rPr>
              <a:t>A </a:t>
            </a:r>
            <a:r>
              <a:rPr lang="pt-BR" sz="1800" dirty="0" err="1">
                <a:solidFill>
                  <a:srgbClr val="002060"/>
                </a:solidFill>
              </a:rPr>
              <a:t>autodeclaração</a:t>
            </a:r>
            <a:r>
              <a:rPr lang="pt-BR" sz="1800" dirty="0">
                <a:solidFill>
                  <a:srgbClr val="002060"/>
                </a:solidFill>
              </a:rPr>
              <a:t> atende somente os bairros onde há ocorrência de edificações com insuficiência de dados cadastrais, cujas regras de uso e ocupação do solo são ditadas pelo Dec. 322/76, e já estão parametrizadas no Sistema Rio + Fácil; e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t-BR" sz="1800" dirty="0">
                <a:solidFill>
                  <a:srgbClr val="002060"/>
                </a:solidFill>
              </a:rPr>
              <a:t>Os licenciamentos deferidos com base na apresentação de </a:t>
            </a:r>
            <a:r>
              <a:rPr lang="pt-BR" sz="1800" dirty="0" err="1">
                <a:solidFill>
                  <a:srgbClr val="002060"/>
                </a:solidFill>
              </a:rPr>
              <a:t>Autodeclaração</a:t>
            </a:r>
            <a:r>
              <a:rPr lang="pt-BR" sz="1800" dirty="0">
                <a:solidFill>
                  <a:srgbClr val="002060"/>
                </a:solidFill>
              </a:rPr>
              <a:t> serão concedidos automaticamente, a título precário, mediante expedição de Alvará de Autorização Especial.</a:t>
            </a:r>
          </a:p>
          <a:p>
            <a:pPr algn="just">
              <a:spcBef>
                <a:spcPts val="0"/>
              </a:spcBef>
            </a:pPr>
            <a:endParaRPr lang="pt-BR" sz="1800" dirty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  <a:buFont typeface="Arial"/>
              <a:buAutoNum type="arabicPeriod"/>
            </a:pPr>
            <a:endParaRPr lang="pt-BR" sz="1800" dirty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t-BR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103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10633"/>
            <a:ext cx="4402299" cy="6858000"/>
            <a:chOff x="0" y="0"/>
            <a:chExt cx="4402299" cy="6858000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583"/>
            <a:stretch/>
          </p:blipFill>
          <p:spPr>
            <a:xfrm>
              <a:off x="0" y="0"/>
              <a:ext cx="4369641" cy="685800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" name="Retângulo 1"/>
            <p:cNvSpPr/>
            <p:nvPr/>
          </p:nvSpPr>
          <p:spPr>
            <a:xfrm>
              <a:off x="1502229" y="0"/>
              <a:ext cx="2900070" cy="685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25" name="Imagem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924" y="6074214"/>
            <a:ext cx="1497589" cy="596136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452" y="6074214"/>
            <a:ext cx="1033980" cy="621275"/>
          </a:xfrm>
          <a:prstGeom prst="rect">
            <a:avLst/>
          </a:prstGeom>
        </p:spPr>
      </p:pic>
      <p:sp>
        <p:nvSpPr>
          <p:cNvPr id="27" name="CaixaDeTexto 26"/>
          <p:cNvSpPr txBox="1"/>
          <p:nvPr/>
        </p:nvSpPr>
        <p:spPr>
          <a:xfrm>
            <a:off x="7946387" y="6130399"/>
            <a:ext cx="24015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600" dirty="0"/>
              <a:t>Secretaria Especial da</a:t>
            </a:r>
          </a:p>
          <a:p>
            <a:pPr algn="r"/>
            <a:r>
              <a:rPr lang="pt-BR" sz="1600" b="1" dirty="0"/>
              <a:t>Micro e Pequena Empresa</a:t>
            </a:r>
          </a:p>
          <a:p>
            <a:pPr algn="r"/>
            <a:endParaRPr lang="pt-BR" sz="1600" b="1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5863721" y="6145146"/>
            <a:ext cx="211532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500" dirty="0"/>
              <a:t>Secretaria Executiva do</a:t>
            </a:r>
          </a:p>
          <a:p>
            <a:pPr algn="r"/>
            <a:r>
              <a:rPr lang="pt-BR" sz="1500" b="1" dirty="0"/>
              <a:t>Bem Mais Simples Brasil</a:t>
            </a:r>
          </a:p>
          <a:p>
            <a:pPr algn="r"/>
            <a:endParaRPr lang="pt-BR" sz="1600" b="1" dirty="0"/>
          </a:p>
        </p:txBody>
      </p:sp>
      <p:pic>
        <p:nvPicPr>
          <p:cNvPr id="29" name="Imagem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92816" y="6023287"/>
            <a:ext cx="1351804" cy="703935"/>
          </a:xfrm>
          <a:prstGeom prst="rect">
            <a:avLst/>
          </a:prstGeom>
        </p:spPr>
      </p:pic>
      <p:pic>
        <p:nvPicPr>
          <p:cNvPr id="30" name="Imagem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054" y="5999561"/>
            <a:ext cx="783662" cy="670789"/>
          </a:xfrm>
          <a:prstGeom prst="rect">
            <a:avLst/>
          </a:prstGeom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1546841" y="824136"/>
            <a:ext cx="10230424" cy="4480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DECRETO 41.827/2016 – SIMPLIFICA E CONSOLIDA OS PROCEDIMENTOS RELATIVOS A LICENCIAMENTO DE ESTABELECIMENTOS</a:t>
            </a: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1595798" y="1762297"/>
            <a:ext cx="10366715" cy="49225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1800" b="1" dirty="0">
                <a:solidFill>
                  <a:srgbClr val="002060"/>
                </a:solidFill>
              </a:rPr>
              <a:t>PROCEDIMENTO PARA BUSCA PRÉVIA DO LOCAL SEM RESPOSTA AUTOMÁTICA OU AUTODECLARAÇÃO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1500" b="1" dirty="0">
                <a:solidFill>
                  <a:srgbClr val="002060"/>
                </a:solidFill>
              </a:rPr>
              <a:t>(Artigo 21 do Decreto 41.827/16)</a:t>
            </a:r>
            <a:r>
              <a:rPr lang="pt-BR" sz="1500" dirty="0">
                <a:solidFill>
                  <a:srgbClr val="002060"/>
                </a:solidFill>
              </a:rPr>
              <a:t> A consulta prévia será deferida ou indeferida de modo automático, sempre que ocorrer a: I - existência, em cadastro do Município, de dados completos sobre a localização, natureza e destinação do imóvel a ser ocupado; II - parametrização e inclusão no Sistema de Gestão de Atividades Econômicas (SIGAE) de informações e regras da legislação de uso e ocupação suficientes para a análise integral da solicitação.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1500" b="1" dirty="0">
                <a:solidFill>
                  <a:srgbClr val="002060"/>
                </a:solidFill>
              </a:rPr>
              <a:t>(Art.22 do Decreto 41.827/16)</a:t>
            </a:r>
            <a:r>
              <a:rPr lang="pt-BR" sz="1500" dirty="0">
                <a:solidFill>
                  <a:srgbClr val="002060"/>
                </a:solidFill>
              </a:rPr>
              <a:t> Quando não preenchidos estes dois requisitos de </a:t>
            </a:r>
            <a:r>
              <a:rPr lang="pt-BR" sz="1500" u="sng" dirty="0">
                <a:solidFill>
                  <a:srgbClr val="002060"/>
                </a:solidFill>
              </a:rPr>
              <a:t>zoneamento</a:t>
            </a:r>
            <a:r>
              <a:rPr lang="pt-BR" sz="1500" dirty="0">
                <a:solidFill>
                  <a:srgbClr val="002060"/>
                </a:solidFill>
              </a:rPr>
              <a:t>, o FISCAL acessa os dados do  IPP (Instituto Pereira Passos), que assumiu as atividades de planejamento urbano, produção cartográfica e de estatísticas do Rio de Janeiro. Caso permaneça a dúvida, após o acesso ao IPP, o FISCAL acessa a legislação pertinente ao bairro, bem como utiliza de seu conhecimento da área e experiência para autorizar o deferimento da Busca Prévia do Local. </a:t>
            </a:r>
            <a:r>
              <a:rPr lang="pt-BR" sz="1500" b="1" dirty="0">
                <a:solidFill>
                  <a:srgbClr val="002060"/>
                </a:solidFill>
              </a:rPr>
              <a:t>(PRAZO DE ATÉ 02 DIAS UTEIS)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1500" b="1" dirty="0">
                <a:solidFill>
                  <a:srgbClr val="002060"/>
                </a:solidFill>
              </a:rPr>
              <a:t>(Art.24, § 1º do Decreto 41.827/16) </a:t>
            </a:r>
            <a:r>
              <a:rPr lang="pt-BR" sz="1500" dirty="0">
                <a:solidFill>
                  <a:srgbClr val="002060"/>
                </a:solidFill>
              </a:rPr>
              <a:t>Somente na impossibilidade destes mecanismos acima citados, haverá a inspeção no local indicado pelo cidadão. </a:t>
            </a:r>
            <a:r>
              <a:rPr lang="pt-BR" sz="1500" b="1" dirty="0">
                <a:solidFill>
                  <a:srgbClr val="002060"/>
                </a:solidFill>
              </a:rPr>
              <a:t>(PRAZO DE ATÉ 05 DIAS UTEIS).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sz="1500" b="1" dirty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1800" b="1" dirty="0">
                <a:solidFill>
                  <a:srgbClr val="002060"/>
                </a:solidFill>
              </a:rPr>
              <a:t>PROCEDIMENTO PARA BUSCA PRÉVIA DO LOCAL COM RESPOSTA AUTOMÁTICA OU AUTODECLARAÇÃO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1500" dirty="0">
                <a:solidFill>
                  <a:srgbClr val="002060"/>
                </a:solidFill>
              </a:rPr>
              <a:t>O prazo para retirada do Alvará continuará o </a:t>
            </a:r>
            <a:r>
              <a:rPr lang="pt-BR" sz="1500" b="1" u="sng" dirty="0">
                <a:solidFill>
                  <a:srgbClr val="002060"/>
                </a:solidFill>
              </a:rPr>
              <a:t>mesmo de 24 horas </a:t>
            </a:r>
            <a:r>
              <a:rPr lang="pt-BR" sz="1500" dirty="0">
                <a:solidFill>
                  <a:srgbClr val="002060"/>
                </a:solidFill>
              </a:rPr>
              <a:t>(Artigo 30 do Decreto 41.827/16). No entanto, os bancos trabalham com a compensação D+2, ou seja, os Bancos detém o prazo de até 48 horas para confirmar o pagamento da taxa. Mediante esta confirmação, a Prefeitura expede o alvará, por conta disto, para os demais casos levam-se até 72 horas para a expedição do alvará. Mas normalmente o banco compensa no mesmo dia.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1500" b="1" dirty="0">
              <a:solidFill>
                <a:srgbClr val="002060"/>
              </a:solidFill>
            </a:endParaRPr>
          </a:p>
          <a:p>
            <a:pPr algn="just"/>
            <a:endParaRPr lang="es-ES" sz="1500" b="1" dirty="0">
              <a:solidFill>
                <a:srgbClr val="00206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546841" y="1260953"/>
            <a:ext cx="50772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BR" sz="2400" b="1" dirty="0">
                <a:solidFill>
                  <a:srgbClr val="002060"/>
                </a:solidFill>
              </a:rPr>
              <a:t>PRAZO PARA OBTENÇÃO DE ALVARÁ</a:t>
            </a:r>
          </a:p>
        </p:txBody>
      </p:sp>
    </p:spTree>
    <p:extLst>
      <p:ext uri="{BB962C8B-B14F-4D97-AF65-F5344CB8AC3E}">
        <p14:creationId xmlns:p14="http://schemas.microsoft.com/office/powerpoint/2010/main" val="4091318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10633"/>
            <a:ext cx="4402299" cy="6858000"/>
            <a:chOff x="0" y="0"/>
            <a:chExt cx="4402299" cy="6858000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583"/>
            <a:stretch/>
          </p:blipFill>
          <p:spPr>
            <a:xfrm>
              <a:off x="0" y="0"/>
              <a:ext cx="4369641" cy="685800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" name="Retângulo 1"/>
            <p:cNvSpPr/>
            <p:nvPr/>
          </p:nvSpPr>
          <p:spPr>
            <a:xfrm>
              <a:off x="1502229" y="0"/>
              <a:ext cx="2900070" cy="685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25" name="Imagem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924" y="6074214"/>
            <a:ext cx="1497589" cy="596136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452" y="6074214"/>
            <a:ext cx="1033980" cy="621275"/>
          </a:xfrm>
          <a:prstGeom prst="rect">
            <a:avLst/>
          </a:prstGeom>
        </p:spPr>
      </p:pic>
      <p:sp>
        <p:nvSpPr>
          <p:cNvPr id="27" name="CaixaDeTexto 26"/>
          <p:cNvSpPr txBox="1"/>
          <p:nvPr/>
        </p:nvSpPr>
        <p:spPr>
          <a:xfrm>
            <a:off x="7946387" y="6130399"/>
            <a:ext cx="24015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600" dirty="0"/>
              <a:t>Secretaria Especial da</a:t>
            </a:r>
          </a:p>
          <a:p>
            <a:pPr algn="r"/>
            <a:r>
              <a:rPr lang="pt-BR" sz="1600" b="1" dirty="0"/>
              <a:t>Micro e Pequena Empresa</a:t>
            </a:r>
          </a:p>
          <a:p>
            <a:pPr algn="r"/>
            <a:endParaRPr lang="pt-BR" sz="1600" b="1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5863721" y="6145146"/>
            <a:ext cx="211532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500" dirty="0"/>
              <a:t>Secretaria Executiva do</a:t>
            </a:r>
          </a:p>
          <a:p>
            <a:pPr algn="r"/>
            <a:r>
              <a:rPr lang="pt-BR" sz="1500" b="1" dirty="0"/>
              <a:t>Bem Mais Simples Brasil</a:t>
            </a:r>
          </a:p>
          <a:p>
            <a:pPr algn="r"/>
            <a:endParaRPr lang="pt-BR" sz="1600" b="1" dirty="0"/>
          </a:p>
        </p:txBody>
      </p:sp>
      <p:pic>
        <p:nvPicPr>
          <p:cNvPr id="29" name="Imagem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92816" y="6023287"/>
            <a:ext cx="1351804" cy="703935"/>
          </a:xfrm>
          <a:prstGeom prst="rect">
            <a:avLst/>
          </a:prstGeom>
        </p:spPr>
      </p:pic>
      <p:pic>
        <p:nvPicPr>
          <p:cNvPr id="30" name="Imagem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054" y="5999561"/>
            <a:ext cx="783662" cy="670789"/>
          </a:xfrm>
          <a:prstGeom prst="rect">
            <a:avLst/>
          </a:prstGeom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1546841" y="824136"/>
            <a:ext cx="10230424" cy="4480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DECRETO 41.827/2016 – SIMPLIFICA E CONSOLIDA OS PROCEDIMENTOS RELATIVOS A LICENCIAMENTO DE ESTABELECIMENTOS</a:t>
            </a:r>
          </a:p>
        </p:txBody>
      </p:sp>
      <p:sp>
        <p:nvSpPr>
          <p:cNvPr id="5" name="Retângulo 4"/>
          <p:cNvSpPr/>
          <p:nvPr/>
        </p:nvSpPr>
        <p:spPr>
          <a:xfrm>
            <a:off x="1888793" y="1260953"/>
            <a:ext cx="43933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t-BR" sz="2400" b="1" dirty="0">
                <a:solidFill>
                  <a:srgbClr val="002060"/>
                </a:solidFill>
              </a:rPr>
              <a:t>CUSTO DO ALVARÁ E ISENÇÕES</a:t>
            </a:r>
          </a:p>
        </p:txBody>
      </p:sp>
      <p:sp>
        <p:nvSpPr>
          <p:cNvPr id="6" name="Retângulo 5"/>
          <p:cNvSpPr/>
          <p:nvPr/>
        </p:nvSpPr>
        <p:spPr>
          <a:xfrm>
            <a:off x="1888793" y="1917914"/>
            <a:ext cx="100737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rgbClr val="002060"/>
                </a:solidFill>
              </a:rPr>
              <a:t>Para os </a:t>
            </a:r>
            <a:r>
              <a:rPr lang="pt-BR" sz="2400" dirty="0" err="1">
                <a:solidFill>
                  <a:srgbClr val="002060"/>
                </a:solidFill>
              </a:rPr>
              <a:t>MEIs</a:t>
            </a:r>
            <a:r>
              <a:rPr lang="pt-BR" sz="2400" dirty="0">
                <a:solidFill>
                  <a:srgbClr val="002060"/>
                </a:solidFill>
              </a:rPr>
              <a:t> não há taxa para retirada do Alvará (Artigo 19 do Decreto 41.827/16). Desta forma, a retirada do Alvará será imediata, quando este não requerer Nota Fiscal Carioca ou quando o quiser, tenha aprovada a busca prévia do Local;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rgbClr val="002060"/>
                </a:solidFill>
              </a:rPr>
              <a:t>Estão isentas da Taxa de Licença para Estabelecimento, também as atividades executadas em favelas (Artigo 18 do Decreto 41.827/16);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rgbClr val="002060"/>
                </a:solidFill>
              </a:rPr>
              <a:t>Estão também isentas outras atividades e características ditadas no artigo 18 do Decreto 41.827/16; 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rgbClr val="002060"/>
                </a:solidFill>
              </a:rPr>
              <a:t>Já para os demais casos, haverá a necessidade de pagar uma taxa (artigo 14 do Decreto 41.827/16) e o custo da Taxa para Alvará é de R$ </a:t>
            </a:r>
            <a:r>
              <a:rPr lang="pt-BR" sz="2400" dirty="0" smtClean="0">
                <a:solidFill>
                  <a:srgbClr val="002060"/>
                </a:solidFill>
              </a:rPr>
              <a:t>802,63. </a:t>
            </a:r>
            <a:endParaRPr lang="pt-BR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616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10633"/>
            <a:ext cx="4402299" cy="6858000"/>
            <a:chOff x="0" y="0"/>
            <a:chExt cx="4402299" cy="6858000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583"/>
            <a:stretch/>
          </p:blipFill>
          <p:spPr>
            <a:xfrm>
              <a:off x="0" y="0"/>
              <a:ext cx="4369641" cy="685800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" name="Retângulo 1"/>
            <p:cNvSpPr/>
            <p:nvPr/>
          </p:nvSpPr>
          <p:spPr>
            <a:xfrm>
              <a:off x="1502229" y="0"/>
              <a:ext cx="2900070" cy="685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25" name="Imagem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924" y="6074214"/>
            <a:ext cx="1497589" cy="596136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452" y="6074214"/>
            <a:ext cx="1033980" cy="621275"/>
          </a:xfrm>
          <a:prstGeom prst="rect">
            <a:avLst/>
          </a:prstGeom>
        </p:spPr>
      </p:pic>
      <p:sp>
        <p:nvSpPr>
          <p:cNvPr id="27" name="CaixaDeTexto 26"/>
          <p:cNvSpPr txBox="1"/>
          <p:nvPr/>
        </p:nvSpPr>
        <p:spPr>
          <a:xfrm>
            <a:off x="7946387" y="6130399"/>
            <a:ext cx="24015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600" dirty="0"/>
              <a:t>Secretaria Especial da</a:t>
            </a:r>
          </a:p>
          <a:p>
            <a:pPr algn="r"/>
            <a:r>
              <a:rPr lang="pt-BR" sz="1600" b="1" dirty="0"/>
              <a:t>Micro e Pequena Empresa</a:t>
            </a:r>
          </a:p>
          <a:p>
            <a:pPr algn="r"/>
            <a:endParaRPr lang="pt-BR" sz="1600" b="1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5863721" y="6145146"/>
            <a:ext cx="211532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500" dirty="0"/>
              <a:t>Secretaria Executiva do</a:t>
            </a:r>
          </a:p>
          <a:p>
            <a:pPr algn="r"/>
            <a:r>
              <a:rPr lang="pt-BR" sz="1500" b="1" dirty="0"/>
              <a:t>Bem Mais Simples Brasil</a:t>
            </a:r>
          </a:p>
          <a:p>
            <a:pPr algn="r"/>
            <a:endParaRPr lang="pt-BR" sz="1600" b="1" dirty="0"/>
          </a:p>
        </p:txBody>
      </p:sp>
      <p:pic>
        <p:nvPicPr>
          <p:cNvPr id="29" name="Imagem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92816" y="6023287"/>
            <a:ext cx="1351804" cy="703935"/>
          </a:xfrm>
          <a:prstGeom prst="rect">
            <a:avLst/>
          </a:prstGeom>
        </p:spPr>
      </p:pic>
      <p:pic>
        <p:nvPicPr>
          <p:cNvPr id="30" name="Imagem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054" y="5999561"/>
            <a:ext cx="783662" cy="670789"/>
          </a:xfrm>
          <a:prstGeom prst="rect">
            <a:avLst/>
          </a:prstGeom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1546841" y="330464"/>
            <a:ext cx="10230424" cy="4480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PORTARIA F/CLF Nº 662/2017</a:t>
            </a:r>
          </a:p>
        </p:txBody>
      </p:sp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1721451" y="1108306"/>
            <a:ext cx="10241061" cy="4525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pt-BR">
                <a:solidFill>
                  <a:srgbClr val="002060"/>
                </a:solidFill>
              </a:rPr>
              <a:t>Esta portaria instituiu o módulo de automatização de aprovação de Consulta Prévias de local relativas a Shopping centers e centros comerciais em geral no Sistema de Gestão de Atividade Econômicas (SIGAE) e no Sistema Rio Mais Fácil Negócios, para amplo uso pelos interessados.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>
                <a:solidFill>
                  <a:srgbClr val="002060"/>
                </a:solidFill>
              </a:rPr>
              <a:t>Será aplicada inicialmente na Barra da Tijuca e, posteriormente atenderá todos os bairros da cidade do Rio de Janeiro.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>
                <a:solidFill>
                  <a:srgbClr val="002060"/>
                </a:solidFill>
              </a:rPr>
              <a:t> </a:t>
            </a:r>
            <a:r>
              <a:rPr lang="pt-BR" b="1">
                <a:solidFill>
                  <a:srgbClr val="002060"/>
                </a:solidFill>
              </a:rPr>
              <a:t>Efeito prático da Portaria + Decreto: </a:t>
            </a:r>
          </a:p>
          <a:p>
            <a:pPr algn="just"/>
            <a:endParaRPr lang="pt-BR" b="1">
              <a:solidFill>
                <a:srgbClr val="002060"/>
              </a:solidFill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>
                <a:solidFill>
                  <a:srgbClr val="002060"/>
                </a:solidFill>
              </a:rPr>
              <a:t>Tais medidas proporcionará um aumento de aproximadamente 10%, sairá de 65% de respostas automáticas para 75% de respostas automáticas; e </a:t>
            </a:r>
          </a:p>
          <a:p>
            <a:pPr lvl="1" algn="just"/>
            <a:endParaRPr lang="pt-BR">
              <a:solidFill>
                <a:srgbClr val="002060"/>
              </a:solidFill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>
                <a:solidFill>
                  <a:srgbClr val="002060"/>
                </a:solidFill>
              </a:rPr>
              <a:t>Esse volume reduzirá o encaminhamento de Consultas Prévias para o Fiscal em 24% do conjunto de CPLs que recebem atualmente.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182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959</Words>
  <Application>Microsoft Office PowerPoint</Application>
  <PresentationFormat>Widescreen</PresentationFormat>
  <Paragraphs>66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Fórum Permanente das Microempresas e Empresas de Pequeno Porte</dc:title>
  <dc:creator>Usuário do Microsoft Office</dc:creator>
  <cp:lastModifiedBy>Luis Malheiros</cp:lastModifiedBy>
  <cp:revision>56</cp:revision>
  <dcterms:created xsi:type="dcterms:W3CDTF">2017-03-13T20:11:45Z</dcterms:created>
  <dcterms:modified xsi:type="dcterms:W3CDTF">2017-09-13T11:55:54Z</dcterms:modified>
</cp:coreProperties>
</file>