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3" r:id="rId2"/>
    <p:sldId id="271" r:id="rId3"/>
    <p:sldId id="282" r:id="rId4"/>
    <p:sldId id="285" r:id="rId5"/>
    <p:sldId id="293" r:id="rId6"/>
    <p:sldId id="287" r:id="rId7"/>
    <p:sldId id="292" r:id="rId8"/>
    <p:sldId id="272" r:id="rId9"/>
  </p:sldIdLst>
  <p:sldSz cx="9144000" cy="6858000" type="screen4x3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000000"/>
    <a:srgbClr val="0033CC"/>
    <a:srgbClr val="6699FF"/>
    <a:srgbClr val="6666FF"/>
    <a:srgbClr val="CCECFF"/>
    <a:srgbClr val="FEED58"/>
    <a:srgbClr val="E9D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4660"/>
  </p:normalViewPr>
  <p:slideViewPr>
    <p:cSldViewPr snapToGrid="0">
      <p:cViewPr>
        <p:scale>
          <a:sx n="110" d="100"/>
          <a:sy n="110" d="100"/>
        </p:scale>
        <p:origin x="-1632" y="-240"/>
      </p:cViewPr>
      <p:guideLst>
        <p:guide orient="horz" pos="23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60CF7-AC23-4852-8B2F-CC33B050F17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37736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96D7E-D7B8-4FDC-8677-BEAEDF8BE1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0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Destacar a importância</a:t>
            </a:r>
            <a:r>
              <a:rPr lang="pt-BR" baseline="0" dirty="0" smtClean="0"/>
              <a:t> do alto número de análises de viabilidade como um dos benefícios do projeto: empreendedor pode consultar livremente se a atividade desejada pode ser exercida no local.</a:t>
            </a:r>
          </a:p>
          <a:p>
            <a:r>
              <a:rPr lang="pt-BR" baseline="0" dirty="0" smtClean="0"/>
              <a:t>Estatística de número de abertura em até 7 dias não é muito satisfatória: 33% do total está dentro desse prazo.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F4C14-F704-4DAC-8559-175A3DAB8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Destacar a importância</a:t>
            </a:r>
            <a:r>
              <a:rPr lang="pt-BR" baseline="0" dirty="0" smtClean="0"/>
              <a:t> do alto número de análises de viabilidade como um dos benefícios do projeto: empreendedor pode consultar livremente se a atividade desejada pode ser exercida no local.</a:t>
            </a:r>
          </a:p>
          <a:p>
            <a:r>
              <a:rPr lang="pt-BR" baseline="0" dirty="0" smtClean="0"/>
              <a:t>Estatística de número de abertura em até 7 dias não é muito satisfatória: 33% do total está dentro desse prazo.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F4C14-F704-4DAC-8559-175A3DAB8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4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Destacar a importância</a:t>
            </a:r>
            <a:r>
              <a:rPr lang="pt-BR" baseline="0" dirty="0" smtClean="0"/>
              <a:t> do alto número de análises de viabilidade como um dos benefícios do projeto: empreendedor pode consultar livremente se a atividade desejada pode ser exercida no local.</a:t>
            </a:r>
          </a:p>
          <a:p>
            <a:r>
              <a:rPr lang="pt-BR" baseline="0" dirty="0" smtClean="0"/>
              <a:t>Estatística de número de abertura em até 7 dias não é muito satisfatória: 33% do total está dentro desse prazo.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F4C14-F704-4DAC-8559-175A3DAB8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4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Destacar a importância</a:t>
            </a:r>
            <a:r>
              <a:rPr lang="pt-BR" baseline="0" dirty="0" smtClean="0"/>
              <a:t> do alto número de análises de viabilidade como um dos benefícios do projeto: empreendedor pode consultar livremente se a atividade desejada pode ser exercida no local.</a:t>
            </a:r>
          </a:p>
          <a:p>
            <a:r>
              <a:rPr lang="pt-BR" baseline="0" dirty="0" smtClean="0"/>
              <a:t>Estatística de número de abertura em até 7 dias não é muito satisfatória: 33% do total está dentro desse prazo.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F4C14-F704-4DAC-8559-175A3DAB87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7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59143" y="6518130"/>
            <a:ext cx="5530644" cy="18025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9387" y="79832"/>
            <a:ext cx="8792547" cy="3810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tx1">
                    <a:lumMod val="75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388" y="623577"/>
            <a:ext cx="8785225" cy="6335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79388" y="1376513"/>
            <a:ext cx="8794750" cy="4924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97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388" y="623577"/>
            <a:ext cx="8785225" cy="6335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79387" y="1349384"/>
            <a:ext cx="2668740" cy="162528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50"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241291" y="1349384"/>
            <a:ext cx="2668740" cy="162528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50"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303194" y="1349384"/>
            <a:ext cx="2668740" cy="162528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50"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59143" y="6518130"/>
            <a:ext cx="5530644" cy="18025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9387" y="79832"/>
            <a:ext cx="8792547" cy="3810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chemeClr val="tx1">
                    <a:lumMod val="75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875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403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8210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_slide_02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" y="6492875"/>
            <a:ext cx="457200" cy="3021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F8A5C8-7E54-7840-B87F-EB165A01FF76}" type="slidenum">
              <a:rPr lang="en-US" sz="1100" b="0" smtClean="0">
                <a:solidFill>
                  <a:prstClr val="white">
                    <a:lumMod val="75000"/>
                  </a:prstClr>
                </a:solidFill>
                <a:latin typeface="Arial Narrow"/>
                <a:cs typeface="Arial Narrow"/>
              </a:rPr>
              <a:pPr algn="ctr"/>
              <a:t>‹nº›</a:t>
            </a:fld>
            <a:endParaRPr lang="en-US" sz="1100" b="0" dirty="0">
              <a:solidFill>
                <a:prstClr val="white">
                  <a:lumMod val="75000"/>
                </a:prstClr>
              </a:solidFill>
              <a:latin typeface="Arial Narrow"/>
              <a:cs typeface="Arial Narrow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" y="6827015"/>
            <a:ext cx="9144000" cy="430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 defTabSz="457200">
              <a:lnSpc>
                <a:spcPct val="150000"/>
              </a:lnSpc>
              <a:buClr>
                <a:srgbClr val="740D18"/>
              </a:buClr>
            </a:pPr>
            <a:endParaRPr lang="en-US" sz="20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527405"/>
            <a:ext cx="9144000" cy="588473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66000">
                <a:schemeClr val="bg1"/>
              </a:gs>
            </a:gsLst>
            <a:lin ang="0" scaled="1"/>
            <a:tileRect/>
          </a:gra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50000"/>
              </a:lnSpc>
              <a:buClr>
                <a:srgbClr val="740D18"/>
              </a:buClr>
            </a:pPr>
            <a:endParaRPr lang="en-US" sz="2000" b="1" dirty="0">
              <a:solidFill>
                <a:srgbClr val="3C3C3B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69296" r="25418" b="16310"/>
          <a:stretch/>
        </p:blipFill>
        <p:spPr>
          <a:xfrm>
            <a:off x="7938756" y="6428562"/>
            <a:ext cx="951660" cy="3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2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8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emf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8" y="2944906"/>
            <a:ext cx="1264024" cy="126402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123664" y="4284892"/>
            <a:ext cx="817460" cy="817460"/>
            <a:chOff x="4214489" y="4063235"/>
            <a:chExt cx="962528" cy="962528"/>
          </a:xfrm>
        </p:grpSpPr>
        <p:sp>
          <p:nvSpPr>
            <p:cNvPr id="22" name="Oval 21"/>
            <p:cNvSpPr/>
            <p:nvPr/>
          </p:nvSpPr>
          <p:spPr bwMode="auto">
            <a:xfrm>
              <a:off x="4214489" y="4063235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723" y="4214220"/>
              <a:ext cx="694664" cy="6946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247757" y="4284892"/>
            <a:ext cx="817460" cy="817460"/>
            <a:chOff x="5369520" y="4021984"/>
            <a:chExt cx="962528" cy="962528"/>
          </a:xfrm>
        </p:grpSpPr>
        <p:sp>
          <p:nvSpPr>
            <p:cNvPr id="25" name="Oval 24"/>
            <p:cNvSpPr/>
            <p:nvPr/>
          </p:nvSpPr>
          <p:spPr bwMode="auto">
            <a:xfrm>
              <a:off x="5369520" y="4021984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585" y="4158049"/>
              <a:ext cx="690398" cy="69039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371851" y="4284892"/>
            <a:ext cx="817460" cy="817460"/>
            <a:chOff x="6593304" y="4021984"/>
            <a:chExt cx="962528" cy="962528"/>
          </a:xfrm>
        </p:grpSpPr>
        <p:sp>
          <p:nvSpPr>
            <p:cNvPr id="28" name="Oval 27"/>
            <p:cNvSpPr/>
            <p:nvPr/>
          </p:nvSpPr>
          <p:spPr bwMode="auto">
            <a:xfrm>
              <a:off x="6593304" y="4021984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835" y="4163515"/>
              <a:ext cx="679466" cy="679466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60" y="943098"/>
            <a:ext cx="2974056" cy="121666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7" y="234182"/>
            <a:ext cx="2138240" cy="192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0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0" y="1"/>
            <a:ext cx="9144000" cy="641773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b="7160"/>
          <a:stretch/>
        </p:blipFill>
        <p:spPr>
          <a:xfrm>
            <a:off x="0" y="0"/>
            <a:ext cx="9144000" cy="6366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8" y="2944906"/>
            <a:ext cx="1264024" cy="1264024"/>
          </a:xfrm>
          <a:prstGeom prst="rect">
            <a:avLst/>
          </a:prstGeom>
        </p:spPr>
      </p:pic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498470" y="5278603"/>
            <a:ext cx="7933997" cy="86505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dirty="0">
                <a:latin typeface="+mj-lt"/>
              </a:rPr>
              <a:t>O Empreenda Fácil é uma iniciativa </a:t>
            </a:r>
            <a:r>
              <a:rPr lang="pt-BR" dirty="0" smtClean="0">
                <a:latin typeface="+mj-lt"/>
              </a:rPr>
              <a:t>que </a:t>
            </a:r>
            <a:r>
              <a:rPr lang="pt-BR" dirty="0">
                <a:latin typeface="+mj-lt"/>
              </a:rPr>
              <a:t>visa </a:t>
            </a:r>
            <a:r>
              <a:rPr lang="pt-BR" sz="2000" b="1" dirty="0">
                <a:solidFill>
                  <a:srgbClr val="0096D6"/>
                </a:solidFill>
                <a:latin typeface="+mj-lt"/>
              </a:rPr>
              <a:t>simplificar e acelerar os processos de </a:t>
            </a:r>
            <a:r>
              <a:rPr lang="pt-BR" sz="2000" b="1" dirty="0" smtClean="0">
                <a:solidFill>
                  <a:srgbClr val="0096D6"/>
                </a:solidFill>
                <a:latin typeface="+mj-lt"/>
              </a:rPr>
              <a:t>abertura, licenciamento e fechamento de empresas,</a:t>
            </a:r>
            <a:r>
              <a:rPr lang="pt-BR" b="1" dirty="0" smtClean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contribuindo </a:t>
            </a:r>
            <a:r>
              <a:rPr lang="pt-BR" dirty="0">
                <a:latin typeface="+mj-lt"/>
              </a:rPr>
              <a:t>para o objetivo </a:t>
            </a:r>
            <a:r>
              <a:rPr lang="pt-BR" dirty="0" smtClean="0">
                <a:latin typeface="+mj-lt"/>
              </a:rPr>
              <a:t>da </a:t>
            </a:r>
            <a:r>
              <a:rPr lang="pt-BR" dirty="0">
                <a:latin typeface="+mj-lt"/>
              </a:rPr>
              <a:t>nova gestão de </a:t>
            </a:r>
            <a:r>
              <a:rPr lang="pt-BR" sz="1800" b="1" dirty="0">
                <a:latin typeface="+mj-lt"/>
              </a:rPr>
              <a:t>transformar São Paulo na cidade amiga do </a:t>
            </a:r>
            <a:r>
              <a:rPr lang="pt-BR" sz="1800" b="1" dirty="0" smtClean="0">
                <a:latin typeface="+mj-lt"/>
              </a:rPr>
              <a:t>empreendedor. </a:t>
            </a:r>
            <a:endParaRPr lang="pt-BR" b="1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23664" y="4284892"/>
            <a:ext cx="817460" cy="817460"/>
            <a:chOff x="4214489" y="4063235"/>
            <a:chExt cx="962528" cy="962528"/>
          </a:xfrm>
        </p:grpSpPr>
        <p:sp>
          <p:nvSpPr>
            <p:cNvPr id="12" name="Oval 11"/>
            <p:cNvSpPr/>
            <p:nvPr/>
          </p:nvSpPr>
          <p:spPr bwMode="auto">
            <a:xfrm>
              <a:off x="4214489" y="4063235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723" y="4214220"/>
              <a:ext cx="694664" cy="69466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247757" y="4284892"/>
            <a:ext cx="817460" cy="817460"/>
            <a:chOff x="5369520" y="4021984"/>
            <a:chExt cx="962528" cy="962528"/>
          </a:xfrm>
        </p:grpSpPr>
        <p:sp>
          <p:nvSpPr>
            <p:cNvPr id="15" name="Oval 14"/>
            <p:cNvSpPr/>
            <p:nvPr/>
          </p:nvSpPr>
          <p:spPr bwMode="auto">
            <a:xfrm>
              <a:off x="5369520" y="4021984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585" y="4158049"/>
              <a:ext cx="690398" cy="69039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371851" y="4284892"/>
            <a:ext cx="817460" cy="817460"/>
            <a:chOff x="6593304" y="4021984"/>
            <a:chExt cx="962528" cy="962528"/>
          </a:xfrm>
        </p:grpSpPr>
        <p:sp>
          <p:nvSpPr>
            <p:cNvPr id="18" name="Oval 17"/>
            <p:cNvSpPr/>
            <p:nvPr/>
          </p:nvSpPr>
          <p:spPr bwMode="auto">
            <a:xfrm>
              <a:off x="6593304" y="4021984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835" y="4163515"/>
              <a:ext cx="679466" cy="679466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60" y="943098"/>
            <a:ext cx="2974056" cy="1216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2268" y="876924"/>
            <a:ext cx="3650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7200" b="1" dirty="0" smtClean="0">
                <a:solidFill>
                  <a:srgbClr val="0096D6"/>
                </a:solidFill>
                <a:latin typeface="+mj-lt"/>
                <a:cs typeface="Arial Narrow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1865074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584" r="4308" b="36329"/>
          <a:stretch/>
        </p:blipFill>
        <p:spPr>
          <a:xfrm flipH="1">
            <a:off x="0" y="0"/>
            <a:ext cx="9144000" cy="1926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9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65176" y="1489458"/>
            <a:ext cx="8604504" cy="0"/>
          </a:xfrm>
          <a:prstGeom prst="line">
            <a:avLst/>
          </a:prstGeom>
          <a:ln w="5715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0096D6"/>
                </a:solidFill>
                <a:latin typeface="Arial Narrow" panose="020B0606020202030204" pitchFamily="34" charset="0"/>
              </a:rPr>
              <a:t>Empreenda Fácil</a:t>
            </a:r>
            <a:endParaRPr lang="pt-BR" sz="2400" dirty="0">
              <a:solidFill>
                <a:srgbClr val="0096D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AutoShape 2" descr="https://www.ecommercebrasil.com.br/wp-content/uploads/2013/07/rihap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 dirty="0">
              <a:solidFill>
                <a:srgbClr val="3C3C3B"/>
              </a:solidFill>
            </a:endParaRP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0" y="1045738"/>
            <a:ext cx="9143999" cy="4606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800" b="1" dirty="0" smtClean="0">
                <a:solidFill>
                  <a:srgbClr val="000000"/>
                </a:solidFill>
                <a:latin typeface="+mj-lt"/>
              </a:rPr>
              <a:t>ABERTURA E LICENCIAMENTO DE EMPRESAS DE BAIXO RISCO</a:t>
            </a:r>
            <a:endParaRPr lang="pt-BR" sz="1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CaixaDeTexto 4"/>
          <p:cNvSpPr txBox="1"/>
          <p:nvPr/>
        </p:nvSpPr>
        <p:spPr>
          <a:xfrm>
            <a:off x="678066" y="2572539"/>
            <a:ext cx="6913222" cy="2667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51999" tIns="36000" rIns="180000" bIns="36000" rtlCol="0" anchor="t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600" b="1" kern="0" dirty="0" smtClean="0">
                <a:solidFill>
                  <a:srgbClr val="000000"/>
                </a:solidFill>
              </a:rPr>
              <a:t>BENEFÍCIOS</a:t>
            </a:r>
            <a:endParaRPr lang="pt-BR" sz="1600" b="1" kern="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b="1" kern="0" dirty="0" smtClean="0">
                <a:solidFill>
                  <a:srgbClr val="000000"/>
                </a:solidFill>
              </a:rPr>
              <a:t>Redução drástica dos prazos,</a:t>
            </a:r>
            <a:r>
              <a:rPr lang="pt-BR" sz="1700" kern="0" dirty="0" smtClean="0">
                <a:solidFill>
                  <a:srgbClr val="000000"/>
                </a:solidFill>
              </a:rPr>
              <a:t> de mais de 100 dias para até 7 dias</a:t>
            </a:r>
            <a:endParaRPr lang="pt-BR" sz="1700" kern="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kern="0" dirty="0" smtClean="0">
                <a:solidFill>
                  <a:srgbClr val="000000"/>
                </a:solidFill>
              </a:rPr>
              <a:t>Processo </a:t>
            </a:r>
            <a:r>
              <a:rPr lang="pt-BR" sz="1700" b="1" kern="0" dirty="0" smtClean="0">
                <a:solidFill>
                  <a:srgbClr val="000000"/>
                </a:solidFill>
              </a:rPr>
              <a:t>autodeclaratório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kern="0" dirty="0" smtClean="0">
                <a:solidFill>
                  <a:srgbClr val="000000"/>
                </a:solidFill>
              </a:rPr>
              <a:t>Integração dos </a:t>
            </a:r>
            <a:r>
              <a:rPr lang="pt-BR" sz="1700" b="1" kern="0" dirty="0" smtClean="0">
                <a:solidFill>
                  <a:srgbClr val="000000"/>
                </a:solidFill>
              </a:rPr>
              <a:t>sistemas</a:t>
            </a:r>
            <a:r>
              <a:rPr lang="pt-BR" sz="1700" kern="0" dirty="0" smtClean="0">
                <a:solidFill>
                  <a:srgbClr val="000000"/>
                </a:solidFill>
              </a:rPr>
              <a:t> </a:t>
            </a:r>
            <a:r>
              <a:rPr lang="pt-BR" sz="1700" b="1" kern="0" dirty="0" smtClean="0">
                <a:solidFill>
                  <a:srgbClr val="000000"/>
                </a:solidFill>
              </a:rPr>
              <a:t>federais, estaduais e municipais</a:t>
            </a:r>
            <a:endParaRPr lang="pt-BR" sz="1700" kern="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b="1" kern="0" dirty="0" smtClean="0">
                <a:solidFill>
                  <a:srgbClr val="000000"/>
                </a:solidFill>
              </a:rPr>
              <a:t>Cidade mais </a:t>
            </a:r>
            <a:r>
              <a:rPr lang="pt-BR" sz="1700" kern="0" dirty="0" smtClean="0">
                <a:solidFill>
                  <a:srgbClr val="000000"/>
                </a:solidFill>
              </a:rPr>
              <a:t>competitiva para o ambiente de negócios</a:t>
            </a:r>
            <a:endParaRPr lang="pt-BR" sz="1700" kern="0" dirty="0">
              <a:solidFill>
                <a:srgbClr val="000000"/>
              </a:solidFill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392808" y="4703493"/>
            <a:ext cx="285917" cy="285917"/>
            <a:chOff x="202662" y="4920534"/>
            <a:chExt cx="285917" cy="285917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02662" y="4920534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80" y="4984895"/>
              <a:ext cx="197426" cy="197426"/>
            </a:xfrm>
            <a:prstGeom prst="rect">
              <a:avLst/>
            </a:prstGeom>
          </p:spPr>
        </p:pic>
      </p:grpSp>
      <p:grpSp>
        <p:nvGrpSpPr>
          <p:cNvPr id="15" name="Agrupar 14"/>
          <p:cNvGrpSpPr/>
          <p:nvPr/>
        </p:nvGrpSpPr>
        <p:grpSpPr>
          <a:xfrm>
            <a:off x="394782" y="3709495"/>
            <a:ext cx="285917" cy="285917"/>
            <a:chOff x="202662" y="4399405"/>
            <a:chExt cx="285917" cy="285917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202662" y="4399405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98" y="4428059"/>
              <a:ext cx="194510" cy="19451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93466" y="4188761"/>
            <a:ext cx="285917" cy="285917"/>
            <a:chOff x="309898" y="3787049"/>
            <a:chExt cx="285917" cy="285917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309898" y="3787049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36" y="3835017"/>
              <a:ext cx="183590" cy="183590"/>
            </a:xfrm>
            <a:prstGeom prst="rect">
              <a:avLst/>
            </a:prstGeom>
          </p:spPr>
        </p:pic>
      </p:grpSp>
      <p:sp>
        <p:nvSpPr>
          <p:cNvPr id="37" name="CaixaDeTexto 36"/>
          <p:cNvSpPr txBox="1"/>
          <p:nvPr/>
        </p:nvSpPr>
        <p:spPr>
          <a:xfrm>
            <a:off x="537741" y="6521398"/>
            <a:ext cx="2910704" cy="252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808080">
                  <a:lumMod val="75000"/>
                </a:srgbClr>
              </a:buClr>
              <a:defRPr/>
            </a:pPr>
            <a:r>
              <a:rPr lang="pt-BR" sz="1100" kern="0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r>
              <a:rPr lang="pt-BR" sz="11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Fonte: SP Parcerias para empresas de baixo risco </a:t>
            </a:r>
            <a:endParaRPr lang="pt-BR" sz="11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382937" y="3111343"/>
            <a:ext cx="285917" cy="285917"/>
            <a:chOff x="198429" y="3785889"/>
            <a:chExt cx="285917" cy="285917"/>
          </a:xfrm>
        </p:grpSpPr>
        <p:sp>
          <p:nvSpPr>
            <p:cNvPr id="45" name="Rounded Rectangle 18"/>
            <p:cNvSpPr/>
            <p:nvPr/>
          </p:nvSpPr>
          <p:spPr bwMode="auto">
            <a:xfrm>
              <a:off x="198429" y="3785889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32" y="3829201"/>
              <a:ext cx="194400" cy="194400"/>
            </a:xfrm>
            <a:prstGeom prst="rect">
              <a:avLst/>
            </a:prstGeom>
          </p:spPr>
        </p:pic>
      </p:grpSp>
      <p:sp>
        <p:nvSpPr>
          <p:cNvPr id="47" name="CaixaDeTexto 4"/>
          <p:cNvSpPr txBox="1"/>
          <p:nvPr/>
        </p:nvSpPr>
        <p:spPr>
          <a:xfrm>
            <a:off x="6699070" y="4236729"/>
            <a:ext cx="1631573" cy="367850"/>
          </a:xfrm>
          <a:prstGeom prst="rect">
            <a:avLst/>
          </a:prstGeom>
          <a:solidFill>
            <a:schemeClr val="bg1"/>
          </a:solidFill>
        </p:spPr>
        <p:txBody>
          <a:bodyPr wrap="square" lIns="251999" tIns="36000" rIns="180000" bIns="36000" rtlCol="0" anchor="t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b="1" kern="0" dirty="0" smtClean="0">
                <a:solidFill>
                  <a:srgbClr val="0096D6"/>
                </a:solidFill>
              </a:rPr>
              <a:t>Lançada com sucesso em 8/maio!</a:t>
            </a:r>
            <a:endParaRPr lang="pt-BR" b="1" kern="0" dirty="0">
              <a:solidFill>
                <a:srgbClr val="0096D6"/>
              </a:solidFill>
            </a:endParaRPr>
          </a:p>
        </p:txBody>
      </p:sp>
      <p:pic>
        <p:nvPicPr>
          <p:cNvPr id="26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3"/>
          <a:stretch/>
        </p:blipFill>
        <p:spPr>
          <a:xfrm>
            <a:off x="6776241" y="2997466"/>
            <a:ext cx="1276078" cy="1216660"/>
          </a:xfrm>
          <a:prstGeom prst="rect">
            <a:avLst/>
          </a:prstGeom>
        </p:spPr>
      </p:pic>
      <p:sp>
        <p:nvSpPr>
          <p:cNvPr id="25" name="CaixaDeTexto 4"/>
          <p:cNvSpPr txBox="1"/>
          <p:nvPr/>
        </p:nvSpPr>
        <p:spPr>
          <a:xfrm>
            <a:off x="299680" y="1569142"/>
            <a:ext cx="8543230" cy="333019"/>
          </a:xfrm>
          <a:prstGeom prst="rect">
            <a:avLst/>
          </a:prstGeom>
          <a:solidFill>
            <a:srgbClr val="0096D6"/>
          </a:solidFill>
        </p:spPr>
        <p:txBody>
          <a:bodyPr wrap="square" lIns="72000" tIns="36000" rIns="72000" bIns="36000" rtlCol="0" anchor="ctr">
            <a:no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buClr>
                <a:srgbClr val="808080">
                  <a:lumMod val="75000"/>
                </a:srgbClr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</a:rPr>
              <a:t>Beneficiando aproximadamente 80% das atividades econômicas na cidade de São Paulo.</a:t>
            </a:r>
            <a:r>
              <a:rPr lang="pt-BR" sz="1400" b="1" kern="0" baseline="30000" dirty="0">
                <a:solidFill>
                  <a:schemeClr val="bg1"/>
                </a:solidFill>
              </a:rPr>
              <a:t>1</a:t>
            </a:r>
            <a:endParaRPr lang="pt-BR" sz="1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95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584" r="4308" b="36329"/>
          <a:stretch/>
        </p:blipFill>
        <p:spPr>
          <a:xfrm flipH="1">
            <a:off x="0" y="0"/>
            <a:ext cx="9144000" cy="1926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9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65176" y="1472206"/>
            <a:ext cx="8604504" cy="0"/>
          </a:xfrm>
          <a:prstGeom prst="line">
            <a:avLst/>
          </a:prstGeom>
          <a:ln w="5715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0096D6"/>
                </a:solidFill>
                <a:latin typeface="+mj-lt"/>
              </a:rPr>
              <a:t>Empreenda Fácil</a:t>
            </a:r>
            <a:endParaRPr lang="pt-BR" sz="2400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AutoShape 2" descr="https://www.ecommercebrasil.com.br/wp-content/uploads/2013/07/rihap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 dirty="0">
              <a:solidFill>
                <a:srgbClr val="3C3C3B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86491" y="1313503"/>
            <a:ext cx="0" cy="6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4"/>
          <p:cNvSpPr txBox="1"/>
          <p:nvPr/>
        </p:nvSpPr>
        <p:spPr>
          <a:xfrm>
            <a:off x="308162" y="1569120"/>
            <a:ext cx="8543230" cy="333019"/>
          </a:xfrm>
          <a:prstGeom prst="rect">
            <a:avLst/>
          </a:prstGeom>
          <a:solidFill>
            <a:srgbClr val="0096D6"/>
          </a:solidFill>
        </p:spPr>
        <p:txBody>
          <a:bodyPr wrap="square" lIns="72000" tIns="36000" rIns="72000" bIns="36000" rtlCol="0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808080">
                  <a:lumMod val="75000"/>
                </a:srgbClr>
              </a:buClr>
              <a:defRPr/>
            </a:pPr>
            <a:r>
              <a:rPr lang="pt-BR" sz="1500" b="1" dirty="0" smtClean="0">
                <a:solidFill>
                  <a:schemeClr val="bg1"/>
                </a:solidFill>
              </a:rPr>
              <a:t>ABERTURA </a:t>
            </a:r>
            <a:r>
              <a:rPr lang="pt-BR" sz="1500" b="1" dirty="0">
                <a:solidFill>
                  <a:schemeClr val="bg1"/>
                </a:solidFill>
              </a:rPr>
              <a:t>E LICENCIAMENTO DE EMPRESAS DE BAIXO </a:t>
            </a:r>
            <a:r>
              <a:rPr lang="pt-BR" sz="1500" b="1" dirty="0" smtClean="0">
                <a:solidFill>
                  <a:schemeClr val="bg1"/>
                </a:solidFill>
              </a:rPr>
              <a:t>RISCO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0" y="1062990"/>
            <a:ext cx="9143999" cy="4606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800" b="1" dirty="0" smtClean="0">
                <a:solidFill>
                  <a:srgbClr val="000000"/>
                </a:solidFill>
                <a:latin typeface="+mj-lt"/>
              </a:rPr>
              <a:t>PRINCIPAIS CONQUISTAS ATÉ O MOMENTO</a:t>
            </a:r>
            <a:endParaRPr lang="pt-BR" sz="1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Parallelogram 10"/>
          <p:cNvSpPr/>
          <p:nvPr/>
        </p:nvSpPr>
        <p:spPr>
          <a:xfrm>
            <a:off x="308164" y="2017681"/>
            <a:ext cx="4122000" cy="811568"/>
          </a:xfrm>
          <a:prstGeom prst="parallelogram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55600" lvl="0">
              <a:defRPr/>
            </a:pPr>
            <a:r>
              <a:rPr lang="en-GB" sz="16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ANTES</a:t>
            </a:r>
            <a:endParaRPr lang="en-GB" sz="1600" b="1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854481" y="2091513"/>
            <a:ext cx="0" cy="6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73" y="2804919"/>
            <a:ext cx="360000" cy="360000"/>
          </a:xfrm>
          <a:prstGeom prst="rect">
            <a:avLst/>
          </a:prstGeom>
        </p:spPr>
      </p:pic>
      <p:sp>
        <p:nvSpPr>
          <p:cNvPr id="34" name="CaixaDeTexto 4"/>
          <p:cNvSpPr txBox="1"/>
          <p:nvPr/>
        </p:nvSpPr>
        <p:spPr>
          <a:xfrm>
            <a:off x="4887117" y="2874388"/>
            <a:ext cx="4044173" cy="2253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51999" tIns="36000" rIns="180000" bIns="36000" rtlCol="0" anchor="t">
            <a:noAutofit/>
          </a:bodyPr>
          <a:lstStyle/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Processo célere: </a:t>
            </a:r>
            <a:r>
              <a:rPr lang="pt-BR" sz="1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é possível abrir uma empresa em até 7 dias em São Paulo!</a:t>
            </a: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endParaRPr lang="pt-BR" sz="6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7 interações eletrônicas.</a:t>
            </a:r>
            <a:endParaRPr lang="pt-BR" sz="14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6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Operação integrando </a:t>
            </a:r>
            <a:r>
              <a:rPr lang="pt-BR" sz="14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sistemas </a:t>
            </a:r>
            <a:r>
              <a:rPr lang="pt-BR" sz="140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municipais, estaduais e </a:t>
            </a:r>
            <a:r>
              <a:rPr lang="pt-BR" sz="1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federais funcionando </a:t>
            </a: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sem travas ou desconexões.</a:t>
            </a:r>
            <a:endParaRPr lang="pt-BR" sz="14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endParaRPr lang="pt-BR" sz="6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Portal Empreenda Fácil e Canal 156 </a:t>
            </a:r>
            <a:r>
              <a:rPr lang="pt-BR" sz="1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apoiando com materiais e suporte aos empreendedores.</a:t>
            </a:r>
          </a:p>
          <a:p>
            <a:pPr marL="285750" lvl="0" indent="-285750">
              <a:buClr>
                <a:srgbClr val="0096D6"/>
              </a:buClr>
              <a:buFont typeface="Wingdings" panose="05000000000000000000" pitchFamily="2" charset="2"/>
              <a:buChar char="§"/>
              <a:defRPr/>
            </a:pPr>
            <a:endParaRPr lang="pt-BR" sz="12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Font typeface="Wingdings" panose="05000000000000000000" pitchFamily="2" charset="2"/>
              <a:buChar char="§"/>
              <a:defRPr/>
            </a:pPr>
            <a:endParaRPr lang="pt-BR" sz="12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12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1200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0096D6"/>
              </a:buClr>
              <a:buFont typeface="Wingdings" panose="05000000000000000000" pitchFamily="2" charset="2"/>
              <a:buChar char="§"/>
              <a:defRPr/>
            </a:pPr>
            <a:endParaRPr lang="pt-BR" sz="1200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Parallelogram 10"/>
          <p:cNvSpPr/>
          <p:nvPr/>
        </p:nvSpPr>
        <p:spPr>
          <a:xfrm>
            <a:off x="4873750" y="2017681"/>
            <a:ext cx="4122000" cy="811568"/>
          </a:xfrm>
          <a:prstGeom prst="parallelogram">
            <a:avLst>
              <a:gd name="adj" fmla="val 0"/>
            </a:avLst>
          </a:prstGeom>
          <a:solidFill>
            <a:srgbClr val="0096D6"/>
          </a:solidFill>
        </p:spPr>
        <p:txBody>
          <a:bodyPr wrap="square" lIns="72000" tIns="36000" rIns="72000" bIns="36000" rtlCol="0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808080">
                  <a:lumMod val="75000"/>
                </a:srgbClr>
              </a:buClr>
            </a:pPr>
            <a:endParaRPr lang="en-GB" sz="14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5230539" y="2277541"/>
            <a:ext cx="391346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lnSpc>
                <a:spcPts val="1600"/>
              </a:lnSpc>
              <a:defRPr/>
            </a:pPr>
            <a:r>
              <a:rPr lang="en-GB" sz="1600" b="1" kern="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DEPOIS</a:t>
            </a:r>
            <a:endParaRPr lang="en-US" sz="1600" b="1" kern="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34" y="2241563"/>
            <a:ext cx="360000" cy="360000"/>
          </a:xfrm>
          <a:prstGeom prst="rect">
            <a:avLst/>
          </a:prstGeom>
        </p:spPr>
      </p:pic>
      <p:cxnSp>
        <p:nvCxnSpPr>
          <p:cNvPr id="38" name="Conector reto 37"/>
          <p:cNvCxnSpPr/>
          <p:nvPr/>
        </p:nvCxnSpPr>
        <p:spPr>
          <a:xfrm>
            <a:off x="5469698" y="2091513"/>
            <a:ext cx="0" cy="6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4"/>
          <p:cNvSpPr txBox="1"/>
          <p:nvPr/>
        </p:nvSpPr>
        <p:spPr>
          <a:xfrm>
            <a:off x="362267" y="2874388"/>
            <a:ext cx="4044173" cy="2253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51999" tIns="36000" rIns="180000" bIns="36000" rtlCol="0" anchor="t">
            <a:noAutofit/>
          </a:bodyPr>
          <a:lstStyle/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Mais de 100 dias para abertura de empresas.</a:t>
            </a:r>
          </a:p>
          <a:p>
            <a:pPr lvl="0">
              <a:buClr>
                <a:srgbClr val="0096D6"/>
              </a:buClr>
              <a:defRPr/>
            </a:pPr>
            <a:endParaRPr lang="pt-BR" sz="14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endParaRPr lang="pt-BR" sz="6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5 deslocamentos presenciais e 2 interações eletrônicas.</a:t>
            </a:r>
          </a:p>
          <a:p>
            <a:pPr lvl="0">
              <a:buClr>
                <a:srgbClr val="0096D6"/>
              </a:buClr>
              <a:defRPr/>
            </a:pPr>
            <a:endParaRPr lang="pt-BR" sz="14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endParaRPr lang="pt-BR" sz="6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r>
              <a:rPr lang="pt-BR" sz="1400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Interlocução do empreendedor com </a:t>
            </a:r>
            <a:r>
              <a:rPr lang="pt-BR" sz="1400" b="1" kern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diversos órgãos dos três níveis.</a:t>
            </a:r>
          </a:p>
          <a:p>
            <a:pPr marL="285750" lvl="0" indent="-285750">
              <a:buClr>
                <a:srgbClr val="0096D6"/>
              </a:buClr>
              <a:buBlip>
                <a:blip r:embed="rId5"/>
              </a:buBlip>
              <a:defRPr/>
            </a:pPr>
            <a:endParaRPr lang="pt-BR" sz="6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Font typeface="Wingdings" panose="05000000000000000000" pitchFamily="2" charset="2"/>
              <a:buChar char="§"/>
              <a:defRPr/>
            </a:pPr>
            <a:endParaRPr lang="pt-BR" sz="12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Clr>
                <a:srgbClr val="0096D6"/>
              </a:buClr>
              <a:buFont typeface="Wingdings" panose="05000000000000000000" pitchFamily="2" charset="2"/>
              <a:buChar char="§"/>
              <a:defRPr/>
            </a:pPr>
            <a:endParaRPr lang="pt-BR" sz="1200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80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1200" b="1" kern="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Clr>
                <a:srgbClr val="0096D6"/>
              </a:buClr>
              <a:defRPr/>
            </a:pPr>
            <a:endParaRPr lang="pt-BR" sz="1200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0096D6"/>
              </a:buClr>
              <a:buFont typeface="Wingdings" panose="05000000000000000000" pitchFamily="2" charset="2"/>
              <a:buChar char="§"/>
              <a:defRPr/>
            </a:pPr>
            <a:endParaRPr lang="pt-BR" sz="1200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620233" y="5549672"/>
            <a:ext cx="4095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96D6"/>
              </a:buClr>
              <a:defRPr/>
            </a:pPr>
            <a:r>
              <a:rPr lang="pt-BR" b="1" kern="0" dirty="0" smtClean="0">
                <a:solidFill>
                  <a:srgbClr val="0096D6"/>
                </a:solidFill>
                <a:latin typeface="Arial Narrow" panose="020B0606020202030204" pitchFamily="34" charset="0"/>
              </a:rPr>
              <a:t>+66.000 Análises de Viabilidade solicitadas </a:t>
            </a:r>
          </a:p>
          <a:p>
            <a:pPr algn="ctr">
              <a:buClr>
                <a:srgbClr val="0096D6"/>
              </a:buClr>
              <a:defRPr/>
            </a:pPr>
            <a:r>
              <a:rPr lang="pt-BR" b="1" kern="0" dirty="0" smtClean="0">
                <a:solidFill>
                  <a:srgbClr val="0096D6"/>
                </a:solidFill>
                <a:latin typeface="Arial Narrow" panose="020B0606020202030204" pitchFamily="34" charset="0"/>
              </a:rPr>
              <a:t>+17.000 empresas registradas</a:t>
            </a: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7" y="2241563"/>
            <a:ext cx="360000" cy="360000"/>
          </a:xfrm>
          <a:prstGeom prst="rect">
            <a:avLst/>
          </a:prstGeom>
        </p:spPr>
      </p:pic>
      <p:pic>
        <p:nvPicPr>
          <p:cNvPr id="44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6" y="5288640"/>
            <a:ext cx="2608054" cy="1066932"/>
          </a:xfrm>
          <a:prstGeom prst="rect">
            <a:avLst/>
          </a:prstGeom>
        </p:spPr>
      </p:pic>
      <p:sp>
        <p:nvSpPr>
          <p:cNvPr id="45" name="Retângulo 44"/>
          <p:cNvSpPr/>
          <p:nvPr/>
        </p:nvSpPr>
        <p:spPr bwMode="auto">
          <a:xfrm>
            <a:off x="1080326" y="5247696"/>
            <a:ext cx="6562422" cy="1141796"/>
          </a:xfrm>
          <a:prstGeom prst="rect">
            <a:avLst/>
          </a:prstGeom>
          <a:noFill/>
          <a:ln>
            <a:solidFill>
              <a:srgbClr val="0096D6"/>
            </a:solidFill>
            <a:prstDash val="dashDot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63151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584" r="4308" b="36329"/>
          <a:stretch/>
        </p:blipFill>
        <p:spPr>
          <a:xfrm flipH="1">
            <a:off x="0" y="0"/>
            <a:ext cx="9144000" cy="1926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9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65176" y="1472206"/>
            <a:ext cx="8604504" cy="0"/>
          </a:xfrm>
          <a:prstGeom prst="line">
            <a:avLst/>
          </a:prstGeom>
          <a:ln w="5715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0096D6"/>
                </a:solidFill>
                <a:latin typeface="+mj-lt"/>
              </a:rPr>
              <a:t>Empreenda Fácil</a:t>
            </a:r>
            <a:endParaRPr lang="pt-BR" sz="2400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AutoShape 2" descr="https://www.ecommercebrasil.com.br/wp-content/uploads/2013/07/rihap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 dirty="0">
              <a:solidFill>
                <a:srgbClr val="3C3C3B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86491" y="1563657"/>
            <a:ext cx="0" cy="6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4"/>
          <p:cNvSpPr txBox="1"/>
          <p:nvPr/>
        </p:nvSpPr>
        <p:spPr>
          <a:xfrm>
            <a:off x="308162" y="1569120"/>
            <a:ext cx="8543230" cy="333019"/>
          </a:xfrm>
          <a:prstGeom prst="rect">
            <a:avLst/>
          </a:prstGeom>
          <a:solidFill>
            <a:srgbClr val="0096D6"/>
          </a:solidFill>
        </p:spPr>
        <p:txBody>
          <a:bodyPr wrap="square" lIns="72000" tIns="36000" rIns="72000" bIns="36000" rtlCol="0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808080">
                  <a:lumMod val="75000"/>
                </a:srgbClr>
              </a:buClr>
              <a:defRPr/>
            </a:pPr>
            <a:r>
              <a:rPr lang="pt-BR" sz="1500" b="1" dirty="0" smtClean="0">
                <a:solidFill>
                  <a:schemeClr val="bg1"/>
                </a:solidFill>
                <a:latin typeface="+mj-lt"/>
              </a:rPr>
              <a:t>TEMPO MÉDIO DE ABERTURA (TEMPO DE ANÁLISE DOS ÓRGÃOS PÚBLICOS)</a:t>
            </a:r>
            <a:endParaRPr lang="pt-BR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aixaDeTexto 4"/>
          <p:cNvSpPr txBox="1"/>
          <p:nvPr/>
        </p:nvSpPr>
        <p:spPr>
          <a:xfrm>
            <a:off x="1344098" y="2971136"/>
            <a:ext cx="6913222" cy="2667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51999" tIns="36000" rIns="180000" bIns="36000" rtlCol="0" anchor="t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600" b="1" kern="0" dirty="0" smtClean="0">
                <a:solidFill>
                  <a:srgbClr val="000000"/>
                </a:solidFill>
              </a:rPr>
              <a:t>AINDA MAIS FUNCIONALIDADES: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kern="0" dirty="0">
                <a:solidFill>
                  <a:srgbClr val="000000"/>
                </a:solidFill>
              </a:rPr>
              <a:t>Gestão eletrônica de </a:t>
            </a:r>
            <a:r>
              <a:rPr lang="pt-BR" sz="1700" b="1" kern="0" dirty="0">
                <a:solidFill>
                  <a:srgbClr val="000000"/>
                </a:solidFill>
              </a:rPr>
              <a:t>alteração e regularização de empresas </a:t>
            </a:r>
            <a:r>
              <a:rPr lang="pt-BR" sz="1700" b="1" kern="0" dirty="0" smtClean="0">
                <a:solidFill>
                  <a:srgbClr val="000000"/>
                </a:solidFill>
              </a:rPr>
              <a:t>existentes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b="1" kern="0" dirty="0">
                <a:solidFill>
                  <a:srgbClr val="000000"/>
                </a:solidFill>
              </a:rPr>
              <a:t>Licenciamento </a:t>
            </a:r>
            <a:r>
              <a:rPr lang="pt-BR" sz="1700" kern="0" dirty="0">
                <a:solidFill>
                  <a:srgbClr val="000000"/>
                </a:solidFill>
              </a:rPr>
              <a:t>para empresas de </a:t>
            </a:r>
            <a:r>
              <a:rPr lang="pt-BR" sz="1700" b="1" kern="0" dirty="0">
                <a:solidFill>
                  <a:srgbClr val="000000"/>
                </a:solidFill>
              </a:rPr>
              <a:t>alto risco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b="1" kern="0" dirty="0" smtClean="0">
                <a:solidFill>
                  <a:srgbClr val="000000"/>
                </a:solidFill>
              </a:rPr>
              <a:t>Facilitação </a:t>
            </a:r>
            <a:r>
              <a:rPr lang="pt-BR" dirty="0"/>
              <a:t>do processo de </a:t>
            </a:r>
            <a:r>
              <a:rPr lang="pt-BR" sz="1700" b="1" kern="0" dirty="0">
                <a:solidFill>
                  <a:srgbClr val="000000"/>
                </a:solidFill>
              </a:rPr>
              <a:t>fechamento de </a:t>
            </a:r>
            <a:r>
              <a:rPr lang="pt-BR" sz="1700" b="1" kern="0" dirty="0" smtClean="0">
                <a:solidFill>
                  <a:srgbClr val="000000"/>
                </a:solidFill>
              </a:rPr>
              <a:t>empresas</a:t>
            </a:r>
            <a:endParaRPr lang="pt-BR" sz="1700" b="1" kern="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600" kern="0" dirty="0" smtClean="0">
                <a:solidFill>
                  <a:srgbClr val="000000"/>
                </a:solidFill>
              </a:rPr>
              <a:t>Desenvolvimento </a:t>
            </a:r>
            <a:r>
              <a:rPr lang="pt-BR" sz="1600" kern="0" dirty="0">
                <a:solidFill>
                  <a:srgbClr val="000000"/>
                </a:solidFill>
              </a:rPr>
              <a:t>de módulo de </a:t>
            </a:r>
            <a:r>
              <a:rPr lang="pt-BR" sz="1600" b="1" kern="0" dirty="0">
                <a:solidFill>
                  <a:srgbClr val="000000"/>
                </a:solidFill>
              </a:rPr>
              <a:t>fiscalização integrado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endParaRPr lang="pt-BR" sz="1600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965264" y="5135602"/>
            <a:ext cx="285917" cy="285917"/>
            <a:chOff x="202662" y="4920534"/>
            <a:chExt cx="285917" cy="285917"/>
          </a:xfrm>
        </p:grpSpPr>
        <p:sp>
          <p:nvSpPr>
            <p:cNvPr id="19" name="Rounded Rectangle 19"/>
            <p:cNvSpPr/>
            <p:nvPr/>
          </p:nvSpPr>
          <p:spPr bwMode="auto">
            <a:xfrm>
              <a:off x="202662" y="4920534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0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80" y="4984895"/>
              <a:ext cx="197426" cy="197426"/>
            </a:xfrm>
            <a:prstGeom prst="rect">
              <a:avLst/>
            </a:prstGeom>
          </p:spPr>
        </p:pic>
      </p:grpSp>
      <p:grpSp>
        <p:nvGrpSpPr>
          <p:cNvPr id="21" name="Agrupar 20"/>
          <p:cNvGrpSpPr/>
          <p:nvPr/>
        </p:nvGrpSpPr>
        <p:grpSpPr>
          <a:xfrm>
            <a:off x="943532" y="4577241"/>
            <a:ext cx="285917" cy="285917"/>
            <a:chOff x="202662" y="4399405"/>
            <a:chExt cx="285917" cy="285917"/>
          </a:xfrm>
        </p:grpSpPr>
        <p:sp>
          <p:nvSpPr>
            <p:cNvPr id="22" name="Rounded Rectangle 18"/>
            <p:cNvSpPr/>
            <p:nvPr/>
          </p:nvSpPr>
          <p:spPr bwMode="auto">
            <a:xfrm>
              <a:off x="202662" y="4399405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3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98" y="4428059"/>
              <a:ext cx="194510" cy="194510"/>
            </a:xfrm>
            <a:prstGeom prst="rect">
              <a:avLst/>
            </a:prstGeom>
          </p:spPr>
        </p:pic>
      </p:grpSp>
      <p:grpSp>
        <p:nvGrpSpPr>
          <p:cNvPr id="24" name="Group 3"/>
          <p:cNvGrpSpPr/>
          <p:nvPr/>
        </p:nvGrpSpPr>
        <p:grpSpPr>
          <a:xfrm>
            <a:off x="943532" y="3551559"/>
            <a:ext cx="285917" cy="285917"/>
            <a:chOff x="309898" y="3787049"/>
            <a:chExt cx="285917" cy="285917"/>
          </a:xfrm>
        </p:grpSpPr>
        <p:sp>
          <p:nvSpPr>
            <p:cNvPr id="25" name="Rounded Rectangle 16"/>
            <p:cNvSpPr/>
            <p:nvPr/>
          </p:nvSpPr>
          <p:spPr bwMode="auto">
            <a:xfrm>
              <a:off x="309898" y="3787049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6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36" y="3835017"/>
              <a:ext cx="183590" cy="183590"/>
            </a:xfrm>
            <a:prstGeom prst="rect">
              <a:avLst/>
            </a:prstGeom>
          </p:spPr>
        </p:pic>
      </p:grpSp>
      <p:grpSp>
        <p:nvGrpSpPr>
          <p:cNvPr id="27" name="Agrupar 26"/>
          <p:cNvGrpSpPr/>
          <p:nvPr/>
        </p:nvGrpSpPr>
        <p:grpSpPr>
          <a:xfrm>
            <a:off x="943532" y="4018880"/>
            <a:ext cx="285917" cy="285917"/>
            <a:chOff x="198429" y="3785889"/>
            <a:chExt cx="285917" cy="285917"/>
          </a:xfrm>
        </p:grpSpPr>
        <p:sp>
          <p:nvSpPr>
            <p:cNvPr id="28" name="Rounded Rectangle 18"/>
            <p:cNvSpPr/>
            <p:nvPr/>
          </p:nvSpPr>
          <p:spPr bwMode="auto">
            <a:xfrm>
              <a:off x="198429" y="3785889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32" y="3829201"/>
              <a:ext cx="194400" cy="194400"/>
            </a:xfrm>
            <a:prstGeom prst="rect">
              <a:avLst/>
            </a:prstGeom>
          </p:spPr>
        </p:pic>
      </p:grpSp>
      <p:sp>
        <p:nvSpPr>
          <p:cNvPr id="31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0" y="1028486"/>
            <a:ext cx="9143999" cy="4606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800" b="1" dirty="0" smtClean="0">
                <a:solidFill>
                  <a:srgbClr val="000000"/>
                </a:solidFill>
                <a:latin typeface="+mn-lt"/>
              </a:rPr>
              <a:t>PRIMEIROS RESULTADOS (3 MESES)</a:t>
            </a:r>
            <a:endParaRPr lang="pt-BR" sz="18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3" y="1995246"/>
            <a:ext cx="8050829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667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584" r="4308" b="36329"/>
          <a:stretch/>
        </p:blipFill>
        <p:spPr>
          <a:xfrm flipH="1">
            <a:off x="0" y="0"/>
            <a:ext cx="9144000" cy="1926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9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65176" y="1463580"/>
            <a:ext cx="8604504" cy="0"/>
          </a:xfrm>
          <a:prstGeom prst="line">
            <a:avLst/>
          </a:prstGeom>
          <a:ln w="5715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0096D6"/>
                </a:solidFill>
                <a:latin typeface="+mj-lt"/>
              </a:rPr>
              <a:t>Empreenda Fácil</a:t>
            </a:r>
            <a:endParaRPr lang="pt-BR" sz="2400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AutoShape 2" descr="https://www.ecommercebrasil.com.br/wp-content/uploads/2013/07/rihap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 dirty="0">
              <a:solidFill>
                <a:srgbClr val="3C3C3B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86491" y="1555031"/>
            <a:ext cx="0" cy="6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4"/>
          <p:cNvSpPr txBox="1"/>
          <p:nvPr/>
        </p:nvSpPr>
        <p:spPr>
          <a:xfrm>
            <a:off x="308162" y="1560494"/>
            <a:ext cx="8543230" cy="333019"/>
          </a:xfrm>
          <a:prstGeom prst="rect">
            <a:avLst/>
          </a:prstGeom>
          <a:solidFill>
            <a:srgbClr val="0096D6"/>
          </a:solidFill>
        </p:spPr>
        <p:txBody>
          <a:bodyPr wrap="square" lIns="72000" tIns="36000" rIns="72000" bIns="36000" rtlCol="0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buClr>
                <a:srgbClr val="808080">
                  <a:lumMod val="75000"/>
                </a:srgbClr>
              </a:buClr>
              <a:defRPr/>
            </a:pPr>
            <a:r>
              <a:rPr lang="pt-BR" sz="1500" b="1" dirty="0">
                <a:solidFill>
                  <a:schemeClr val="bg1"/>
                </a:solidFill>
                <a:latin typeface="+mj-lt"/>
              </a:rPr>
              <a:t>ABERTURA, ALTERAÇÃO, FECHAMENTO E FISCALIZAÇÃO DE TODAS AS  EMPRESAS </a:t>
            </a:r>
          </a:p>
        </p:txBody>
      </p:sp>
      <p:sp>
        <p:nvSpPr>
          <p:cNvPr id="14" name="CaixaDeTexto 4"/>
          <p:cNvSpPr txBox="1"/>
          <p:nvPr/>
        </p:nvSpPr>
        <p:spPr>
          <a:xfrm>
            <a:off x="1344098" y="2401820"/>
            <a:ext cx="6913222" cy="2667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51999" tIns="36000" rIns="180000" bIns="36000" rtlCol="0" anchor="t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600" b="1" kern="0" dirty="0" smtClean="0">
                <a:solidFill>
                  <a:srgbClr val="000000"/>
                </a:solidFill>
              </a:rPr>
              <a:t>AINDA MAIS FUNCIONALIDADES: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kern="0" dirty="0">
                <a:solidFill>
                  <a:srgbClr val="000000"/>
                </a:solidFill>
              </a:rPr>
              <a:t>Gestão eletrônica de </a:t>
            </a:r>
            <a:r>
              <a:rPr lang="pt-BR" sz="1700" b="1" kern="0" dirty="0">
                <a:solidFill>
                  <a:srgbClr val="000000"/>
                </a:solidFill>
              </a:rPr>
              <a:t>alteração e regularização de empresas </a:t>
            </a:r>
            <a:r>
              <a:rPr lang="pt-BR" sz="1700" b="1" kern="0" dirty="0" smtClean="0">
                <a:solidFill>
                  <a:srgbClr val="000000"/>
                </a:solidFill>
              </a:rPr>
              <a:t>existentes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b="1" kern="0" dirty="0" smtClean="0">
                <a:solidFill>
                  <a:srgbClr val="000000"/>
                </a:solidFill>
              </a:rPr>
              <a:t>Interface para licenciamento </a:t>
            </a:r>
            <a:r>
              <a:rPr lang="pt-BR" sz="1700" kern="0" dirty="0" smtClean="0">
                <a:solidFill>
                  <a:srgbClr val="000000"/>
                </a:solidFill>
              </a:rPr>
              <a:t>de </a:t>
            </a:r>
            <a:r>
              <a:rPr lang="pt-BR" sz="1700" kern="0" dirty="0">
                <a:solidFill>
                  <a:srgbClr val="000000"/>
                </a:solidFill>
              </a:rPr>
              <a:t>empresas de </a:t>
            </a:r>
            <a:r>
              <a:rPr lang="pt-BR" sz="1700" b="1" kern="0" dirty="0">
                <a:solidFill>
                  <a:srgbClr val="000000"/>
                </a:solidFill>
              </a:rPr>
              <a:t>alto risco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700" b="1" kern="0" dirty="0" smtClean="0">
                <a:solidFill>
                  <a:srgbClr val="000000"/>
                </a:solidFill>
              </a:rPr>
              <a:t>Facilitação </a:t>
            </a:r>
            <a:r>
              <a:rPr lang="pt-BR" dirty="0"/>
              <a:t>do processo de </a:t>
            </a:r>
            <a:r>
              <a:rPr lang="pt-BR" sz="1700" b="1" kern="0" dirty="0">
                <a:solidFill>
                  <a:srgbClr val="000000"/>
                </a:solidFill>
              </a:rPr>
              <a:t>fechamento de </a:t>
            </a:r>
            <a:r>
              <a:rPr lang="pt-BR" sz="1700" b="1" kern="0" dirty="0" smtClean="0">
                <a:solidFill>
                  <a:srgbClr val="000000"/>
                </a:solidFill>
              </a:rPr>
              <a:t>empresas</a:t>
            </a:r>
            <a:endParaRPr lang="pt-BR" sz="1700" b="1" kern="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pt-BR" sz="1600" kern="0" dirty="0" smtClean="0">
                <a:solidFill>
                  <a:srgbClr val="000000"/>
                </a:solidFill>
              </a:rPr>
              <a:t>Desenvolvimento </a:t>
            </a:r>
            <a:r>
              <a:rPr lang="pt-BR" sz="1600" kern="0" dirty="0">
                <a:solidFill>
                  <a:srgbClr val="000000"/>
                </a:solidFill>
              </a:rPr>
              <a:t>de módulo de </a:t>
            </a:r>
            <a:r>
              <a:rPr lang="pt-BR" sz="1600" b="1" kern="0" dirty="0">
                <a:solidFill>
                  <a:srgbClr val="000000"/>
                </a:solidFill>
              </a:rPr>
              <a:t>fiscalização integrado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defRPr/>
            </a:pPr>
            <a:endParaRPr lang="pt-BR" sz="1600" b="1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965264" y="4566286"/>
            <a:ext cx="285917" cy="285917"/>
            <a:chOff x="202662" y="4920534"/>
            <a:chExt cx="285917" cy="285917"/>
          </a:xfrm>
        </p:grpSpPr>
        <p:sp>
          <p:nvSpPr>
            <p:cNvPr id="19" name="Rounded Rectangle 19"/>
            <p:cNvSpPr/>
            <p:nvPr/>
          </p:nvSpPr>
          <p:spPr bwMode="auto">
            <a:xfrm>
              <a:off x="202662" y="4920534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0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80" y="4984895"/>
              <a:ext cx="197426" cy="197426"/>
            </a:xfrm>
            <a:prstGeom prst="rect">
              <a:avLst/>
            </a:prstGeom>
          </p:spPr>
        </p:pic>
      </p:grpSp>
      <p:grpSp>
        <p:nvGrpSpPr>
          <p:cNvPr id="21" name="Agrupar 20"/>
          <p:cNvGrpSpPr/>
          <p:nvPr/>
        </p:nvGrpSpPr>
        <p:grpSpPr>
          <a:xfrm>
            <a:off x="943532" y="4007925"/>
            <a:ext cx="285917" cy="285917"/>
            <a:chOff x="202662" y="4399405"/>
            <a:chExt cx="285917" cy="285917"/>
          </a:xfrm>
        </p:grpSpPr>
        <p:sp>
          <p:nvSpPr>
            <p:cNvPr id="22" name="Rounded Rectangle 18"/>
            <p:cNvSpPr/>
            <p:nvPr/>
          </p:nvSpPr>
          <p:spPr bwMode="auto">
            <a:xfrm>
              <a:off x="202662" y="4399405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3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98" y="4428059"/>
              <a:ext cx="194510" cy="194510"/>
            </a:xfrm>
            <a:prstGeom prst="rect">
              <a:avLst/>
            </a:prstGeom>
          </p:spPr>
        </p:pic>
      </p:grpSp>
      <p:grpSp>
        <p:nvGrpSpPr>
          <p:cNvPr id="24" name="Group 3"/>
          <p:cNvGrpSpPr/>
          <p:nvPr/>
        </p:nvGrpSpPr>
        <p:grpSpPr>
          <a:xfrm>
            <a:off x="943532" y="2982243"/>
            <a:ext cx="285917" cy="285917"/>
            <a:chOff x="309898" y="3787049"/>
            <a:chExt cx="285917" cy="285917"/>
          </a:xfrm>
        </p:grpSpPr>
        <p:sp>
          <p:nvSpPr>
            <p:cNvPr id="25" name="Rounded Rectangle 16"/>
            <p:cNvSpPr/>
            <p:nvPr/>
          </p:nvSpPr>
          <p:spPr bwMode="auto">
            <a:xfrm>
              <a:off x="309898" y="3787049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6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36" y="3835017"/>
              <a:ext cx="183590" cy="183590"/>
            </a:xfrm>
            <a:prstGeom prst="rect">
              <a:avLst/>
            </a:prstGeom>
          </p:spPr>
        </p:pic>
      </p:grpSp>
      <p:grpSp>
        <p:nvGrpSpPr>
          <p:cNvPr id="27" name="Agrupar 26"/>
          <p:cNvGrpSpPr/>
          <p:nvPr/>
        </p:nvGrpSpPr>
        <p:grpSpPr>
          <a:xfrm>
            <a:off x="943532" y="3449564"/>
            <a:ext cx="285917" cy="285917"/>
            <a:chOff x="198429" y="3785889"/>
            <a:chExt cx="285917" cy="285917"/>
          </a:xfrm>
        </p:grpSpPr>
        <p:sp>
          <p:nvSpPr>
            <p:cNvPr id="28" name="Rounded Rectangle 18"/>
            <p:cNvSpPr/>
            <p:nvPr/>
          </p:nvSpPr>
          <p:spPr bwMode="auto">
            <a:xfrm>
              <a:off x="198429" y="3785889"/>
              <a:ext cx="285917" cy="285917"/>
            </a:xfrm>
            <a:prstGeom prst="roundRect">
              <a:avLst/>
            </a:prstGeom>
            <a:solidFill>
              <a:srgbClr val="00A7E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32" y="3829201"/>
              <a:ext cx="194400" cy="194400"/>
            </a:xfrm>
            <a:prstGeom prst="rect">
              <a:avLst/>
            </a:prstGeom>
          </p:spPr>
        </p:pic>
      </p:grpSp>
      <p:sp>
        <p:nvSpPr>
          <p:cNvPr id="31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0" y="1019860"/>
            <a:ext cx="9143999" cy="46064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800" b="1" dirty="0" smtClean="0">
                <a:solidFill>
                  <a:srgbClr val="000000"/>
                </a:solidFill>
                <a:latin typeface="+mn-lt"/>
              </a:rPr>
              <a:t>PRÓXIMOS PASSOS</a:t>
            </a:r>
            <a:endParaRPr lang="pt-BR" sz="18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7996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6857467" y="1897709"/>
          <a:ext cx="1978560" cy="139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4" imgW="8019842" imgH="5667050" progId="AcroExch.Document.11">
                  <p:embed/>
                </p:oleObj>
              </mc:Choice>
              <mc:Fallback>
                <p:oleObj name="Acrobat Document" r:id="rId4" imgW="8019842" imgH="566705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7467" y="1897709"/>
                        <a:ext cx="1978560" cy="1398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Imagem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431" y="1790092"/>
            <a:ext cx="2630788" cy="1903335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1488" y="3295860"/>
            <a:ext cx="1819118" cy="1819118"/>
          </a:xfrm>
          <a:prstGeom prst="rect">
            <a:avLst/>
          </a:prstGeom>
        </p:spPr>
      </p:pic>
      <p:pic>
        <p:nvPicPr>
          <p:cNvPr id="35" name="Picture 2" descr="logo_proda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0" y="5051847"/>
            <a:ext cx="2407888" cy="118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1107" y="5249253"/>
            <a:ext cx="1676319" cy="1080000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996" y="3601527"/>
            <a:ext cx="1256539" cy="1080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1488" y="5441740"/>
            <a:ext cx="1884738" cy="699754"/>
          </a:xfrm>
          <a:prstGeom prst="rect">
            <a:avLst/>
          </a:prstGeom>
        </p:spPr>
      </p:pic>
      <p:pic>
        <p:nvPicPr>
          <p:cNvPr id="39" name="Picture 2" descr="Resultado de imagem para prefeitura municipal de são paulo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5" y="2363174"/>
            <a:ext cx="2143132" cy="55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5584" r="4308" b="36329"/>
          <a:stretch/>
        </p:blipFill>
        <p:spPr>
          <a:xfrm flipH="1">
            <a:off x="0" y="0"/>
            <a:ext cx="9144000" cy="19262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930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65176" y="1929384"/>
            <a:ext cx="8604504" cy="0"/>
          </a:xfrm>
          <a:prstGeom prst="line">
            <a:avLst/>
          </a:prstGeom>
          <a:ln w="57150">
            <a:solidFill>
              <a:srgbClr val="009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ttps://www.ecommercebrasil.com.br/wp-content/uploads/2013/07/rihap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pt-BR" dirty="0">
              <a:solidFill>
                <a:srgbClr val="3C3C3B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86491" y="2020835"/>
            <a:ext cx="0" cy="64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3243135" y="696093"/>
            <a:ext cx="5434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1" dirty="0" smtClean="0">
                <a:latin typeface="+mj-lt"/>
              </a:rPr>
              <a:t>Alguns dos órgãos que participam do programa</a:t>
            </a:r>
            <a:endParaRPr lang="pt-BR" sz="2000" b="1" dirty="0">
              <a:latin typeface="+mj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7" y="686338"/>
            <a:ext cx="1264024" cy="1264024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1" y="1054101"/>
            <a:ext cx="884766" cy="88476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302" y="3852703"/>
            <a:ext cx="2262365" cy="6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/>
          <a:stretch/>
        </p:blipFill>
        <p:spPr>
          <a:xfrm>
            <a:off x="-8087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8" y="2944906"/>
            <a:ext cx="1264024" cy="1264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08" y="5473560"/>
            <a:ext cx="2263092" cy="9258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123664" y="4284892"/>
            <a:ext cx="817460" cy="817460"/>
            <a:chOff x="4214489" y="4063235"/>
            <a:chExt cx="962528" cy="962528"/>
          </a:xfrm>
        </p:grpSpPr>
        <p:sp>
          <p:nvSpPr>
            <p:cNvPr id="22" name="Oval 21"/>
            <p:cNvSpPr/>
            <p:nvPr/>
          </p:nvSpPr>
          <p:spPr bwMode="auto">
            <a:xfrm>
              <a:off x="4214489" y="4063235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723" y="4214220"/>
              <a:ext cx="694664" cy="69466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247757" y="4284892"/>
            <a:ext cx="817460" cy="817460"/>
            <a:chOff x="5369520" y="4021984"/>
            <a:chExt cx="962528" cy="962528"/>
          </a:xfrm>
        </p:grpSpPr>
        <p:sp>
          <p:nvSpPr>
            <p:cNvPr id="25" name="Oval 24"/>
            <p:cNvSpPr/>
            <p:nvPr/>
          </p:nvSpPr>
          <p:spPr bwMode="auto">
            <a:xfrm>
              <a:off x="5369520" y="4021984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585" y="4158049"/>
              <a:ext cx="690398" cy="69039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371851" y="4284892"/>
            <a:ext cx="817460" cy="817460"/>
            <a:chOff x="6593304" y="4021984"/>
            <a:chExt cx="962528" cy="962528"/>
          </a:xfrm>
        </p:grpSpPr>
        <p:sp>
          <p:nvSpPr>
            <p:cNvPr id="28" name="Oval 27"/>
            <p:cNvSpPr/>
            <p:nvPr/>
          </p:nvSpPr>
          <p:spPr bwMode="auto">
            <a:xfrm>
              <a:off x="6593304" y="4021984"/>
              <a:ext cx="962528" cy="962528"/>
            </a:xfrm>
            <a:prstGeom prst="ellipse">
              <a:avLst/>
            </a:prstGeom>
            <a:solidFill>
              <a:srgbClr val="0096D6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16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835" y="4163515"/>
              <a:ext cx="679466" cy="67946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06654" y="860760"/>
            <a:ext cx="3038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 smtClean="0">
                <a:solidFill>
                  <a:srgbClr val="0096D6"/>
                </a:solidFill>
                <a:latin typeface="+mj-lt"/>
                <a:cs typeface="Arial Narrow"/>
              </a:rPr>
              <a:t>Obrigada</a:t>
            </a:r>
            <a:r>
              <a:rPr lang="es-ES_tradnl" sz="5400" b="1" dirty="0" smtClean="0">
                <a:solidFill>
                  <a:srgbClr val="0096D6"/>
                </a:solidFill>
                <a:latin typeface="+mj-lt"/>
                <a:cs typeface="Arial Narrow"/>
              </a:rPr>
              <a:t>!</a:t>
            </a:r>
          </a:p>
        </p:txBody>
      </p:sp>
      <p:sp>
        <p:nvSpPr>
          <p:cNvPr id="18" name="Retângulo 1"/>
          <p:cNvSpPr>
            <a:spLocks noChangeArrowheads="1"/>
          </p:cNvSpPr>
          <p:nvPr/>
        </p:nvSpPr>
        <p:spPr bwMode="auto">
          <a:xfrm>
            <a:off x="242846" y="4734343"/>
            <a:ext cx="4997369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dirty="0" err="1" smtClean="0"/>
              <a:t>Marianna</a:t>
            </a:r>
            <a:r>
              <a:rPr lang="pt-BR" dirty="0" smtClean="0"/>
              <a:t> Sampaio</a:t>
            </a:r>
          </a:p>
          <a:p>
            <a:r>
              <a:rPr lang="pt-BR" dirty="0" smtClean="0"/>
              <a:t>Secretária-adjunta </a:t>
            </a:r>
            <a:br>
              <a:rPr lang="pt-BR" dirty="0" smtClean="0"/>
            </a:br>
            <a:r>
              <a:rPr lang="pt-BR" dirty="0" smtClean="0"/>
              <a:t>Secretaria Municipal de Inovação e Tecnologia</a:t>
            </a:r>
          </a:p>
          <a:p>
            <a:r>
              <a:rPr lang="pt-BR" dirty="0" smtClean="0"/>
              <a:t>mariannasampaio@prefeitura.sp.gov.br</a:t>
            </a:r>
          </a:p>
          <a:p>
            <a:r>
              <a:rPr lang="pt-BR" dirty="0" smtClean="0"/>
              <a:t>(11)  2075 72 66</a:t>
            </a:r>
          </a:p>
          <a:p>
            <a:endParaRPr lang="pt-BR" b="1" dirty="0"/>
          </a:p>
          <a:p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967595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e_oficial">
  <a:themeElements>
    <a:clrScheme name="Custom 22">
      <a:dk1>
        <a:srgbClr val="3C3C3B"/>
      </a:dk1>
      <a:lt1>
        <a:sysClr val="window" lastClr="FFFFFF"/>
      </a:lt1>
      <a:dk2>
        <a:srgbClr val="880E1B"/>
      </a:dk2>
      <a:lt2>
        <a:srgbClr val="808080"/>
      </a:lt2>
      <a:accent1>
        <a:srgbClr val="740D18"/>
      </a:accent1>
      <a:accent2>
        <a:srgbClr val="740D18"/>
      </a:accent2>
      <a:accent3>
        <a:srgbClr val="740D18"/>
      </a:accent3>
      <a:accent4>
        <a:srgbClr val="141313"/>
      </a:accent4>
      <a:accent5>
        <a:srgbClr val="D8D8D8"/>
      </a:accent5>
      <a:accent6>
        <a:srgbClr val="D0009A"/>
      </a:accent6>
      <a:hlink>
        <a:srgbClr val="B5B5B5"/>
      </a:hlink>
      <a:folHlink>
        <a:srgbClr val="A4212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0009A"/>
        </a:solidFill>
        <a:ln>
          <a:noFill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fontAlgn="base">
          <a:spcBef>
            <a:spcPct val="0"/>
          </a:spcBef>
          <a:spcAft>
            <a:spcPct val="0"/>
          </a:spcAft>
          <a:defRPr sz="1600" b="1" dirty="0">
            <a:solidFill>
              <a:schemeClr val="bg1"/>
            </a:solidFill>
            <a:latin typeface="Arial Narrow"/>
            <a:cs typeface="Arial Narrow"/>
          </a:defRPr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smtClean="0">
            <a:latin typeface="Arial Narrow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</TotalTime>
  <Words>546</Words>
  <Application>Microsoft Office PowerPoint</Application>
  <PresentationFormat>Apresentação na tela (4:3)</PresentationFormat>
  <Paragraphs>77</Paragraphs>
  <Slides>8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theme_oficial</vt:lpstr>
      <vt:lpstr>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Anna Venzon</dc:creator>
  <cp:lastModifiedBy>Marianna Sampaio</cp:lastModifiedBy>
  <cp:revision>145</cp:revision>
  <cp:lastPrinted>2017-03-06T13:01:27Z</cp:lastPrinted>
  <dcterms:created xsi:type="dcterms:W3CDTF">2017-03-03T16:35:10Z</dcterms:created>
  <dcterms:modified xsi:type="dcterms:W3CDTF">2017-09-12T21:54:06Z</dcterms:modified>
</cp:coreProperties>
</file>