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26"/>
  </p:notesMasterIdLst>
  <p:sldIdLst>
    <p:sldId id="399" r:id="rId3"/>
    <p:sldId id="370" r:id="rId4"/>
    <p:sldId id="402" r:id="rId5"/>
    <p:sldId id="377" r:id="rId6"/>
    <p:sldId id="372" r:id="rId7"/>
    <p:sldId id="404" r:id="rId8"/>
    <p:sldId id="406" r:id="rId9"/>
    <p:sldId id="405" r:id="rId10"/>
    <p:sldId id="418" r:id="rId11"/>
    <p:sldId id="407" r:id="rId12"/>
    <p:sldId id="378" r:id="rId13"/>
    <p:sldId id="401" r:id="rId14"/>
    <p:sldId id="257" r:id="rId15"/>
    <p:sldId id="419" r:id="rId16"/>
    <p:sldId id="420" r:id="rId17"/>
    <p:sldId id="388" r:id="rId18"/>
    <p:sldId id="371" r:id="rId19"/>
    <p:sldId id="423" r:id="rId20"/>
    <p:sldId id="421" r:id="rId21"/>
    <p:sldId id="422" r:id="rId22"/>
    <p:sldId id="396" r:id="rId23"/>
    <p:sldId id="397" r:id="rId24"/>
    <p:sldId id="408" r:id="rId25"/>
  </p:sldIdLst>
  <p:sldSz cx="9144000" cy="6858000" type="screen4x3"/>
  <p:notesSz cx="7099300" cy="10234613"/>
  <p:embeddedFontLst>
    <p:embeddedFont>
      <p:font typeface="Tempus Sans ITC" pitchFamily="82" charset="0"/>
      <p:regular r:id="rId27"/>
    </p:embeddedFont>
    <p:embeddedFont>
      <p:font typeface="Lucida Sans Unicode" pitchFamily="34" charset="0"/>
      <p:regular r:id="rId28"/>
    </p:embeddedFont>
    <p:embeddedFont>
      <p:font typeface="Trebuchet MS" pitchFamily="34" charset="0"/>
      <p:regular r:id="rId29"/>
      <p:bold r:id="rId30"/>
      <p:italic r:id="rId31"/>
      <p:boldItalic r:id="rId32"/>
    </p:embeddedFont>
    <p:embeddedFont>
      <p:font typeface="OCR A Extended" pitchFamily="50" charset="0"/>
      <p:regular r:id="rId33"/>
    </p:embeddedFont>
    <p:embeddedFont>
      <p:font typeface="PMingLiU" pitchFamily="18" charset="-120"/>
      <p:regular r:id="rId34"/>
    </p:embeddedFont>
    <p:embeddedFont>
      <p:font typeface="Tahoma" pitchFamily="34" charset="0"/>
      <p:regular r:id="rId35"/>
      <p:bold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7.fntdata"/><Relationship Id="rId38" Type="http://schemas.openxmlformats.org/officeDocument/2006/relationships/viewProps" Target="viewProps.xml"/><Relationship Id="rId239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6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B7932-EBDD-49D1-A971-EAABC83A54C4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96E854F8-12CB-4FC3-A258-4CF25DBBAA93}">
      <dgm:prSet custT="1"/>
      <dgm:spPr/>
      <dgm:t>
        <a:bodyPr/>
        <a:lstStyle/>
        <a:p>
          <a:pPr rtl="0"/>
          <a:r>
            <a:rPr lang="pt-BR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Caixa Econômica Federal </a:t>
          </a:r>
          <a:r>
            <a:rPr lang="pt-BR" sz="1600" i="1" dirty="0" smtClean="0">
              <a:solidFill>
                <a:schemeClr val="tx1">
                  <a:lumMod val="65000"/>
                  <a:lumOff val="35000"/>
                </a:schemeClr>
              </a:solidFill>
            </a:rPr>
            <a:t>Representando o Conselho Curador do FGTS</a:t>
          </a:r>
          <a:endParaRPr lang="pt-BR" sz="1600" i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C647F46-E3CE-4FB7-8006-B0F1AE169297}" type="parTrans" cxnId="{4F573DA5-F0BC-4F4F-A275-4B2B21E5BADC}">
      <dgm:prSet/>
      <dgm:spPr/>
      <dgm:t>
        <a:bodyPr/>
        <a:lstStyle/>
        <a:p>
          <a:endParaRPr lang="pt-BR"/>
        </a:p>
      </dgm:t>
    </dgm:pt>
    <dgm:pt modelId="{02E6BAA6-07FC-45C9-AD14-D03BE521438C}" type="sibTrans" cxnId="{4F573DA5-F0BC-4F4F-A275-4B2B21E5BADC}">
      <dgm:prSet/>
      <dgm:spPr/>
      <dgm:t>
        <a:bodyPr/>
        <a:lstStyle/>
        <a:p>
          <a:endParaRPr lang="pt-BR"/>
        </a:p>
      </dgm:t>
    </dgm:pt>
    <dgm:pt modelId="{10D80B64-5709-42AC-9365-BC994DE36560}">
      <dgm:prSet custT="1"/>
      <dgm:spPr/>
      <dgm:t>
        <a:bodyPr/>
        <a:lstStyle/>
        <a:p>
          <a:pPr rtl="0"/>
          <a:r>
            <a:rPr lang="pt-BR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Ministério do Trabalho</a:t>
          </a:r>
          <a:endParaRPr lang="pt-BR" sz="18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6A4EE96-ECEB-4AEA-AE40-BE236FDF6FE1}" type="parTrans" cxnId="{103DD390-EBA2-4888-93B6-905613B3368B}">
      <dgm:prSet/>
      <dgm:spPr/>
      <dgm:t>
        <a:bodyPr/>
        <a:lstStyle/>
        <a:p>
          <a:endParaRPr lang="pt-BR"/>
        </a:p>
      </dgm:t>
    </dgm:pt>
    <dgm:pt modelId="{CDC5E7E6-E13F-4B7D-8D77-1D34E8E052CC}" type="sibTrans" cxnId="{103DD390-EBA2-4888-93B6-905613B3368B}">
      <dgm:prSet/>
      <dgm:spPr/>
      <dgm:t>
        <a:bodyPr/>
        <a:lstStyle/>
        <a:p>
          <a:endParaRPr lang="pt-BR"/>
        </a:p>
      </dgm:t>
    </dgm:pt>
    <dgm:pt modelId="{15259974-CBCF-4926-9809-9DD49DCFAF3F}">
      <dgm:prSet custT="1"/>
      <dgm:spPr/>
      <dgm:t>
        <a:bodyPr/>
        <a:lstStyle/>
        <a:p>
          <a:pPr rtl="0"/>
          <a:r>
            <a:rPr lang="pt-BR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Instituto Nacional do Seguro Social - INSS</a:t>
          </a:r>
          <a:endParaRPr lang="pt-BR" sz="18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B237984-DE96-4BB0-81E1-D3DD601AC5CF}" type="parTrans" cxnId="{1B6E4AD8-1780-4CEE-87F4-7870BE6F8FCF}">
      <dgm:prSet/>
      <dgm:spPr/>
      <dgm:t>
        <a:bodyPr/>
        <a:lstStyle/>
        <a:p>
          <a:endParaRPr lang="pt-BR"/>
        </a:p>
      </dgm:t>
    </dgm:pt>
    <dgm:pt modelId="{66D565F0-9529-4CC8-B534-13DD8D6079BD}" type="sibTrans" cxnId="{1B6E4AD8-1780-4CEE-87F4-7870BE6F8FCF}">
      <dgm:prSet/>
      <dgm:spPr/>
      <dgm:t>
        <a:bodyPr/>
        <a:lstStyle/>
        <a:p>
          <a:endParaRPr lang="pt-BR"/>
        </a:p>
      </dgm:t>
    </dgm:pt>
    <dgm:pt modelId="{FDAD341A-DFB2-4C76-B23B-FF1AE13BAEEB}">
      <dgm:prSet custT="1"/>
      <dgm:spPr/>
      <dgm:t>
        <a:bodyPr/>
        <a:lstStyle/>
        <a:p>
          <a:pPr rtl="0"/>
          <a:r>
            <a:rPr lang="pt-BR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MINISTÉRIO DA FAZENDA</a:t>
          </a:r>
        </a:p>
        <a:p>
          <a:pPr rtl="0"/>
          <a:r>
            <a:rPr lang="pt-BR" sz="1800" dirty="0" smtClean="0">
              <a:solidFill>
                <a:schemeClr val="tx1">
                  <a:lumMod val="65000"/>
                  <a:lumOff val="35000"/>
                </a:schemeClr>
              </a:solidFill>
            </a:rPr>
            <a:t>1) Receita Federal do Brasil – RFB e 2) Previdência Social</a:t>
          </a:r>
        </a:p>
      </dgm:t>
    </dgm:pt>
    <dgm:pt modelId="{A98137E0-FED5-4343-A082-DA64E7A50D0F}" type="parTrans" cxnId="{76C4F1C8-E423-4240-86D2-A33D9743036D}">
      <dgm:prSet/>
      <dgm:spPr/>
      <dgm:t>
        <a:bodyPr/>
        <a:lstStyle/>
        <a:p>
          <a:endParaRPr lang="pt-BR"/>
        </a:p>
      </dgm:t>
    </dgm:pt>
    <dgm:pt modelId="{0A271D36-04ED-4705-A1A4-F00738F31A2E}" type="sibTrans" cxnId="{76C4F1C8-E423-4240-86D2-A33D9743036D}">
      <dgm:prSet/>
      <dgm:spPr/>
      <dgm:t>
        <a:bodyPr/>
        <a:lstStyle/>
        <a:p>
          <a:endParaRPr lang="pt-BR"/>
        </a:p>
      </dgm:t>
    </dgm:pt>
    <dgm:pt modelId="{F44CE042-68E6-4C05-8E9A-B85B023161FE}">
      <dgm:prSet custT="1"/>
      <dgm:spPr/>
      <dgm:t>
        <a:bodyPr/>
        <a:lstStyle/>
        <a:p>
          <a:pPr rtl="0"/>
          <a:endParaRPr lang="pt-BR" sz="18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4E4CB11-3BA5-4211-A7B1-0991DFB2C82A}" type="sibTrans" cxnId="{7C21522B-AAB6-40B4-ACF3-4749ECD91C18}">
      <dgm:prSet/>
      <dgm:spPr/>
      <dgm:t>
        <a:bodyPr/>
        <a:lstStyle/>
        <a:p>
          <a:endParaRPr lang="pt-BR"/>
        </a:p>
      </dgm:t>
    </dgm:pt>
    <dgm:pt modelId="{BC5A423F-C4A3-442F-B798-41B3619E0508}" type="parTrans" cxnId="{7C21522B-AAB6-40B4-ACF3-4749ECD91C18}">
      <dgm:prSet/>
      <dgm:spPr/>
      <dgm:t>
        <a:bodyPr/>
        <a:lstStyle/>
        <a:p>
          <a:endParaRPr lang="pt-BR"/>
        </a:p>
      </dgm:t>
    </dgm:pt>
    <dgm:pt modelId="{AAEF43E9-90CA-464E-9F56-3BAA7E2BE4DA}" type="pres">
      <dgm:prSet presAssocID="{101B7932-EBDD-49D1-A971-EAABC83A54C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EA09ED4-EC74-4B27-B20A-09C5529F6F25}" type="pres">
      <dgm:prSet presAssocID="{96E854F8-12CB-4FC3-A258-4CF25DBBAA93}" presName="circ1" presStyleLbl="vennNode1" presStyleIdx="0" presStyleCnt="5" custLinFactNeighborY="-11063"/>
      <dgm:spPr/>
      <dgm:t>
        <a:bodyPr/>
        <a:lstStyle/>
        <a:p>
          <a:endParaRPr lang="pt-BR"/>
        </a:p>
      </dgm:t>
    </dgm:pt>
    <dgm:pt modelId="{64183BD5-E5C3-405A-A602-F53948613D98}" type="pres">
      <dgm:prSet presAssocID="{96E854F8-12CB-4FC3-A258-4CF25DBBAA93}" presName="circ1Tx" presStyleLbl="revTx" presStyleIdx="0" presStyleCnt="0" custScaleX="140241" custLinFactY="125532" custLinFactNeighborX="7843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BE8CC3-3BA7-4C4B-B7EF-4FB52CB1EE94}" type="pres">
      <dgm:prSet presAssocID="{10D80B64-5709-42AC-9365-BC994DE36560}" presName="circ2" presStyleLbl="vennNode1" presStyleIdx="1" presStyleCnt="5" custLinFactNeighborY="-10297"/>
      <dgm:spPr/>
      <dgm:t>
        <a:bodyPr/>
        <a:lstStyle/>
        <a:p>
          <a:endParaRPr lang="pt-BR"/>
        </a:p>
      </dgm:t>
    </dgm:pt>
    <dgm:pt modelId="{949FF9F2-E547-4C97-BAC6-8762857C7CBC}" type="pres">
      <dgm:prSet presAssocID="{10D80B64-5709-42AC-9365-BC994DE36560}" presName="circ2Tx" presStyleLbl="revTx" presStyleIdx="0" presStyleCnt="0" custScaleX="124172" custLinFactX="-41034" custLinFactY="-28064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52227F-EE98-48D9-92DC-7EE0DE21C55F}" type="pres">
      <dgm:prSet presAssocID="{F44CE042-68E6-4C05-8E9A-B85B023161FE}" presName="circ3" presStyleLbl="vennNode1" presStyleIdx="2" presStyleCnt="5" custLinFactX="46829" custLinFactY="-53802" custLinFactNeighborX="100000" custLinFactNeighborY="-100000"/>
      <dgm:spPr>
        <a:solidFill>
          <a:schemeClr val="bg1"/>
        </a:solidFill>
      </dgm:spPr>
      <dgm:t>
        <a:bodyPr/>
        <a:lstStyle/>
        <a:p>
          <a:endParaRPr lang="pt-BR"/>
        </a:p>
      </dgm:t>
    </dgm:pt>
    <dgm:pt modelId="{240A5BED-7220-4540-8EC5-C50501412B18}" type="pres">
      <dgm:prSet presAssocID="{F44CE042-68E6-4C05-8E9A-B85B023161FE}" presName="circ3Tx" presStyleLbl="revTx" presStyleIdx="0" presStyleCnt="0" custScaleX="135891" custLinFactNeighborX="-8421" custLinFactNeighborY="-258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F16D7F-B8F2-47D3-A44B-7640169D2839}" type="pres">
      <dgm:prSet presAssocID="{15259974-CBCF-4926-9809-9DD49DCFAF3F}" presName="circ4" presStyleLbl="vennNode1" presStyleIdx="3" presStyleCnt="5" custLinFactNeighborX="31711" custLinFactNeighborY="-30758"/>
      <dgm:spPr/>
    </dgm:pt>
    <dgm:pt modelId="{8F7B8AD9-B7E2-4480-B78C-57E6AA156FA3}" type="pres">
      <dgm:prSet presAssocID="{15259974-CBCF-4926-9809-9DD49DCFAF3F}" presName="circ4Tx" presStyleLbl="revTx" presStyleIdx="0" presStyleCnt="0" custScaleX="126563" custLinFactX="100000" custLinFactY="-36267" custLinFactNeighborX="17716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2840FF-7496-49E0-9D7C-065869668FFF}" type="pres">
      <dgm:prSet presAssocID="{FDAD341A-DFB2-4C76-B23B-FF1AE13BAEEB}" presName="circ5" presStyleLbl="vennNode1" presStyleIdx="4" presStyleCnt="5" custLinFactNeighborY="-5565"/>
      <dgm:spPr/>
    </dgm:pt>
    <dgm:pt modelId="{4CA1BFC8-185A-4F05-863D-9AA273A68D30}" type="pres">
      <dgm:prSet presAssocID="{FDAD341A-DFB2-4C76-B23B-FF1AE13BAEEB}" presName="circ5Tx" presStyleLbl="revTx" presStyleIdx="0" presStyleCnt="0" custScaleX="116851" custScaleY="125982" custLinFactNeighborY="343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C21522B-AAB6-40B4-ACF3-4749ECD91C18}" srcId="{101B7932-EBDD-49D1-A971-EAABC83A54C4}" destId="{F44CE042-68E6-4C05-8E9A-B85B023161FE}" srcOrd="2" destOrd="0" parTransId="{BC5A423F-C4A3-442F-B798-41B3619E0508}" sibTransId="{64E4CB11-3BA5-4211-A7B1-0991DFB2C82A}"/>
    <dgm:cxn modelId="{CFD8ACE8-727A-417E-81DD-A5106E25468F}" type="presOf" srcId="{96E854F8-12CB-4FC3-A258-4CF25DBBAA93}" destId="{64183BD5-E5C3-405A-A602-F53948613D98}" srcOrd="0" destOrd="0" presId="urn:microsoft.com/office/officeart/2005/8/layout/venn1"/>
    <dgm:cxn modelId="{DD3A963A-312D-4AA1-84B3-40425E452F8B}" type="presOf" srcId="{101B7932-EBDD-49D1-A971-EAABC83A54C4}" destId="{AAEF43E9-90CA-464E-9F56-3BAA7E2BE4DA}" srcOrd="0" destOrd="0" presId="urn:microsoft.com/office/officeart/2005/8/layout/venn1"/>
    <dgm:cxn modelId="{E3744B3C-1775-483F-9561-105F62B95A6A}" type="presOf" srcId="{FDAD341A-DFB2-4C76-B23B-FF1AE13BAEEB}" destId="{4CA1BFC8-185A-4F05-863D-9AA273A68D30}" srcOrd="0" destOrd="0" presId="urn:microsoft.com/office/officeart/2005/8/layout/venn1"/>
    <dgm:cxn modelId="{08FD538C-C9DA-4577-B441-3E01AD539441}" type="presOf" srcId="{15259974-CBCF-4926-9809-9DD49DCFAF3F}" destId="{8F7B8AD9-B7E2-4480-B78C-57E6AA156FA3}" srcOrd="0" destOrd="0" presId="urn:microsoft.com/office/officeart/2005/8/layout/venn1"/>
    <dgm:cxn modelId="{76C4F1C8-E423-4240-86D2-A33D9743036D}" srcId="{101B7932-EBDD-49D1-A971-EAABC83A54C4}" destId="{FDAD341A-DFB2-4C76-B23B-FF1AE13BAEEB}" srcOrd="4" destOrd="0" parTransId="{A98137E0-FED5-4343-A082-DA64E7A50D0F}" sibTransId="{0A271D36-04ED-4705-A1A4-F00738F31A2E}"/>
    <dgm:cxn modelId="{103DD390-EBA2-4888-93B6-905613B3368B}" srcId="{101B7932-EBDD-49D1-A971-EAABC83A54C4}" destId="{10D80B64-5709-42AC-9365-BC994DE36560}" srcOrd="1" destOrd="0" parTransId="{F6A4EE96-ECEB-4AEA-AE40-BE236FDF6FE1}" sibTransId="{CDC5E7E6-E13F-4B7D-8D77-1D34E8E052CC}"/>
    <dgm:cxn modelId="{A4DA009D-EEB8-4831-9802-14FF2A3952A9}" type="presOf" srcId="{10D80B64-5709-42AC-9365-BC994DE36560}" destId="{949FF9F2-E547-4C97-BAC6-8762857C7CBC}" srcOrd="0" destOrd="0" presId="urn:microsoft.com/office/officeart/2005/8/layout/venn1"/>
    <dgm:cxn modelId="{1B6E4AD8-1780-4CEE-87F4-7870BE6F8FCF}" srcId="{101B7932-EBDD-49D1-A971-EAABC83A54C4}" destId="{15259974-CBCF-4926-9809-9DD49DCFAF3F}" srcOrd="3" destOrd="0" parTransId="{8B237984-DE96-4BB0-81E1-D3DD601AC5CF}" sibTransId="{66D565F0-9529-4CC8-B534-13DD8D6079BD}"/>
    <dgm:cxn modelId="{4F573DA5-F0BC-4F4F-A275-4B2B21E5BADC}" srcId="{101B7932-EBDD-49D1-A971-EAABC83A54C4}" destId="{96E854F8-12CB-4FC3-A258-4CF25DBBAA93}" srcOrd="0" destOrd="0" parTransId="{5C647F46-E3CE-4FB7-8006-B0F1AE169297}" sibTransId="{02E6BAA6-07FC-45C9-AD14-D03BE521438C}"/>
    <dgm:cxn modelId="{3920DC12-22FB-4F68-BC3B-8717CA1AF79B}" type="presOf" srcId="{F44CE042-68E6-4C05-8E9A-B85B023161FE}" destId="{240A5BED-7220-4540-8EC5-C50501412B18}" srcOrd="0" destOrd="0" presId="urn:microsoft.com/office/officeart/2005/8/layout/venn1"/>
    <dgm:cxn modelId="{D470B85D-4381-4445-A2B3-21DD3CE36DF4}" type="presParOf" srcId="{AAEF43E9-90CA-464E-9F56-3BAA7E2BE4DA}" destId="{EEA09ED4-EC74-4B27-B20A-09C5529F6F25}" srcOrd="0" destOrd="0" presId="urn:microsoft.com/office/officeart/2005/8/layout/venn1"/>
    <dgm:cxn modelId="{C2C81734-A5DE-4B2D-AE88-0678BFF16351}" type="presParOf" srcId="{AAEF43E9-90CA-464E-9F56-3BAA7E2BE4DA}" destId="{64183BD5-E5C3-405A-A602-F53948613D98}" srcOrd="1" destOrd="0" presId="urn:microsoft.com/office/officeart/2005/8/layout/venn1"/>
    <dgm:cxn modelId="{65D12B5D-0588-4837-BEB2-1C70F19AD39D}" type="presParOf" srcId="{AAEF43E9-90CA-464E-9F56-3BAA7E2BE4DA}" destId="{C1BE8CC3-3BA7-4C4B-B7EF-4FB52CB1EE94}" srcOrd="2" destOrd="0" presId="urn:microsoft.com/office/officeart/2005/8/layout/venn1"/>
    <dgm:cxn modelId="{48B2D528-D41A-4639-9F10-C00E0B1D66A5}" type="presParOf" srcId="{AAEF43E9-90CA-464E-9F56-3BAA7E2BE4DA}" destId="{949FF9F2-E547-4C97-BAC6-8762857C7CBC}" srcOrd="3" destOrd="0" presId="urn:microsoft.com/office/officeart/2005/8/layout/venn1"/>
    <dgm:cxn modelId="{D8A0371F-09FA-4EB7-BE44-C72A36B5271C}" type="presParOf" srcId="{AAEF43E9-90CA-464E-9F56-3BAA7E2BE4DA}" destId="{B852227F-EE98-48D9-92DC-7EE0DE21C55F}" srcOrd="4" destOrd="0" presId="urn:microsoft.com/office/officeart/2005/8/layout/venn1"/>
    <dgm:cxn modelId="{07B48FCE-EE34-4984-B246-A31A5B89F7B0}" type="presParOf" srcId="{AAEF43E9-90CA-464E-9F56-3BAA7E2BE4DA}" destId="{240A5BED-7220-4540-8EC5-C50501412B18}" srcOrd="5" destOrd="0" presId="urn:microsoft.com/office/officeart/2005/8/layout/venn1"/>
    <dgm:cxn modelId="{57914A8A-F7F9-4A66-9A28-2CE0DD699674}" type="presParOf" srcId="{AAEF43E9-90CA-464E-9F56-3BAA7E2BE4DA}" destId="{8FF16D7F-B8F2-47D3-A44B-7640169D2839}" srcOrd="6" destOrd="0" presId="urn:microsoft.com/office/officeart/2005/8/layout/venn1"/>
    <dgm:cxn modelId="{1D41E3F7-CEBA-4086-B20A-DC26D9423E8D}" type="presParOf" srcId="{AAEF43E9-90CA-464E-9F56-3BAA7E2BE4DA}" destId="{8F7B8AD9-B7E2-4480-B78C-57E6AA156FA3}" srcOrd="7" destOrd="0" presId="urn:microsoft.com/office/officeart/2005/8/layout/venn1"/>
    <dgm:cxn modelId="{5B0CF9E6-0A5F-4376-8455-260AFC5B3342}" type="presParOf" srcId="{AAEF43E9-90CA-464E-9F56-3BAA7E2BE4DA}" destId="{142840FF-7496-49E0-9D7C-065869668FFF}" srcOrd="8" destOrd="0" presId="urn:microsoft.com/office/officeart/2005/8/layout/venn1"/>
    <dgm:cxn modelId="{4580C9AB-83BE-4331-AA17-7F03723D783C}" type="presParOf" srcId="{AAEF43E9-90CA-464E-9F56-3BAA7E2BE4DA}" destId="{4CA1BFC8-185A-4F05-863D-9AA273A68D30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7A25C2-8977-439B-99E3-890AFE92604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13438CF-DA4F-49EF-8616-6B98E240B98D}">
      <dgm:prSet phldrT="[Texto]" custT="1"/>
      <dgm:spPr/>
      <dgm:t>
        <a:bodyPr/>
        <a:lstStyle/>
        <a:p>
          <a:r>
            <a:rPr lang="pt-BR" sz="1200" dirty="0" smtClean="0"/>
            <a:t>DP / RH</a:t>
          </a:r>
          <a:endParaRPr lang="pt-BR" sz="1200" dirty="0"/>
        </a:p>
      </dgm:t>
    </dgm:pt>
    <dgm:pt modelId="{59578EBE-2FBC-46D1-AD1D-A15BB3179D4D}" type="parTrans" cxnId="{CD712C0D-C818-461A-9ED1-8A7C8447EAFC}">
      <dgm:prSet/>
      <dgm:spPr/>
      <dgm:t>
        <a:bodyPr/>
        <a:lstStyle/>
        <a:p>
          <a:endParaRPr lang="pt-BR"/>
        </a:p>
      </dgm:t>
    </dgm:pt>
    <dgm:pt modelId="{22A77C46-93D2-4B0E-B35F-D99E8945BE0B}" type="sibTrans" cxnId="{CD712C0D-C818-461A-9ED1-8A7C8447EAFC}">
      <dgm:prSet/>
      <dgm:spPr/>
      <dgm:t>
        <a:bodyPr/>
        <a:lstStyle/>
        <a:p>
          <a:endParaRPr lang="pt-BR"/>
        </a:p>
      </dgm:t>
    </dgm:pt>
    <dgm:pt modelId="{A6760664-82B0-4CDC-95CF-0BA4E26A89A4}">
      <dgm:prSet phldrT="[Texto]" custT="1"/>
      <dgm:spPr/>
      <dgm:t>
        <a:bodyPr/>
        <a:lstStyle/>
        <a:p>
          <a:r>
            <a:rPr lang="pt-BR" sz="1200" dirty="0" smtClean="0"/>
            <a:t>Contratos</a:t>
          </a:r>
          <a:endParaRPr lang="pt-BR" sz="1200" dirty="0"/>
        </a:p>
      </dgm:t>
    </dgm:pt>
    <dgm:pt modelId="{4F2ABB2B-2476-4EC4-898A-9302291F3E40}" type="parTrans" cxnId="{469D4094-1DF4-4CCB-A753-9329AEFEE051}">
      <dgm:prSet/>
      <dgm:spPr/>
      <dgm:t>
        <a:bodyPr/>
        <a:lstStyle/>
        <a:p>
          <a:endParaRPr lang="pt-BR"/>
        </a:p>
      </dgm:t>
    </dgm:pt>
    <dgm:pt modelId="{84DFCC41-F9C4-49F0-8FB2-C71FF280E28C}" type="sibTrans" cxnId="{469D4094-1DF4-4CCB-A753-9329AEFEE051}">
      <dgm:prSet/>
      <dgm:spPr/>
      <dgm:t>
        <a:bodyPr/>
        <a:lstStyle/>
        <a:p>
          <a:endParaRPr lang="pt-BR"/>
        </a:p>
      </dgm:t>
    </dgm:pt>
    <dgm:pt modelId="{C2A77BE0-62EE-4495-8A3F-8320E7E7AA39}">
      <dgm:prSet phldrT="[Texto]" custT="1"/>
      <dgm:spPr/>
      <dgm:t>
        <a:bodyPr/>
        <a:lstStyle/>
        <a:p>
          <a:r>
            <a:rPr lang="pt-BR" sz="1200" dirty="0" smtClean="0"/>
            <a:t>Contábil/ fiscal</a:t>
          </a:r>
          <a:endParaRPr lang="pt-BR" sz="1200" dirty="0"/>
        </a:p>
      </dgm:t>
    </dgm:pt>
    <dgm:pt modelId="{C006C590-2D87-4DD7-9171-10C714EEA29C}" type="parTrans" cxnId="{95F842F1-9F2B-468E-9DA2-C09944B2B9DA}">
      <dgm:prSet/>
      <dgm:spPr/>
      <dgm:t>
        <a:bodyPr/>
        <a:lstStyle/>
        <a:p>
          <a:endParaRPr lang="pt-BR"/>
        </a:p>
      </dgm:t>
    </dgm:pt>
    <dgm:pt modelId="{03B47E3D-1848-402A-AFD4-6C051AD3D9B0}" type="sibTrans" cxnId="{95F842F1-9F2B-468E-9DA2-C09944B2B9DA}">
      <dgm:prSet/>
      <dgm:spPr/>
      <dgm:t>
        <a:bodyPr/>
        <a:lstStyle/>
        <a:p>
          <a:endParaRPr lang="pt-BR"/>
        </a:p>
      </dgm:t>
    </dgm:pt>
    <dgm:pt modelId="{8BED865D-277B-4DF4-8115-B571B940A3ED}">
      <dgm:prSet phldrT="[Texto]" custT="1"/>
      <dgm:spPr/>
      <dgm:t>
        <a:bodyPr/>
        <a:lstStyle/>
        <a:p>
          <a:r>
            <a:rPr lang="pt-BR" sz="1200" dirty="0" smtClean="0"/>
            <a:t>Jurídico</a:t>
          </a:r>
          <a:endParaRPr lang="pt-BR" sz="1200" dirty="0"/>
        </a:p>
      </dgm:t>
    </dgm:pt>
    <dgm:pt modelId="{EB3EE101-F331-4938-A6BA-EE7ADCF01512}" type="parTrans" cxnId="{E1B640B9-1EE2-4E0A-A811-F33716F21571}">
      <dgm:prSet/>
      <dgm:spPr/>
      <dgm:t>
        <a:bodyPr/>
        <a:lstStyle/>
        <a:p>
          <a:endParaRPr lang="pt-BR"/>
        </a:p>
      </dgm:t>
    </dgm:pt>
    <dgm:pt modelId="{892D97F0-D034-47B1-A022-DC5E2DE4DB2D}" type="sibTrans" cxnId="{E1B640B9-1EE2-4E0A-A811-F33716F21571}">
      <dgm:prSet/>
      <dgm:spPr/>
      <dgm:t>
        <a:bodyPr/>
        <a:lstStyle/>
        <a:p>
          <a:endParaRPr lang="pt-BR"/>
        </a:p>
      </dgm:t>
    </dgm:pt>
    <dgm:pt modelId="{5DF77632-A6C2-4772-A632-5C9673EFC8E8}">
      <dgm:prSet phldrT="[Texto]" custT="1"/>
      <dgm:spPr/>
      <dgm:t>
        <a:bodyPr/>
        <a:lstStyle/>
        <a:p>
          <a:r>
            <a:rPr lang="pt-BR" sz="1200" dirty="0" smtClean="0"/>
            <a:t>Gestores</a:t>
          </a:r>
          <a:endParaRPr lang="pt-BR" sz="1200" dirty="0"/>
        </a:p>
      </dgm:t>
    </dgm:pt>
    <dgm:pt modelId="{17319DC9-71EA-4E6F-8F45-BCCE29B05977}" type="parTrans" cxnId="{66300436-709B-4E72-A044-ACAF33DB097C}">
      <dgm:prSet/>
      <dgm:spPr/>
      <dgm:t>
        <a:bodyPr/>
        <a:lstStyle/>
        <a:p>
          <a:endParaRPr lang="pt-BR"/>
        </a:p>
      </dgm:t>
    </dgm:pt>
    <dgm:pt modelId="{B0FA9E62-74DB-456A-8FBD-726E4B63E6CB}" type="sibTrans" cxnId="{66300436-709B-4E72-A044-ACAF33DB097C}">
      <dgm:prSet/>
      <dgm:spPr/>
      <dgm:t>
        <a:bodyPr/>
        <a:lstStyle/>
        <a:p>
          <a:endParaRPr lang="pt-BR"/>
        </a:p>
      </dgm:t>
    </dgm:pt>
    <dgm:pt modelId="{93FBFAA5-74EF-46D8-90DA-04CE913BA6FE}">
      <dgm:prSet phldrT="[Texto]" custT="1"/>
      <dgm:spPr/>
      <dgm:t>
        <a:bodyPr/>
        <a:lstStyle/>
        <a:p>
          <a:r>
            <a:rPr lang="pt-BR" sz="1200" dirty="0" smtClean="0"/>
            <a:t>SST</a:t>
          </a:r>
          <a:endParaRPr lang="pt-BR" sz="1200" dirty="0"/>
        </a:p>
      </dgm:t>
    </dgm:pt>
    <dgm:pt modelId="{BA117CA5-4B62-43CE-8C79-FED12508D897}" type="parTrans" cxnId="{8CEFB67E-E476-443B-9E0F-D8EBAE09C22A}">
      <dgm:prSet/>
      <dgm:spPr/>
      <dgm:t>
        <a:bodyPr/>
        <a:lstStyle/>
        <a:p>
          <a:endParaRPr lang="pt-BR"/>
        </a:p>
      </dgm:t>
    </dgm:pt>
    <dgm:pt modelId="{3DAA2214-50B6-441B-802E-EB47E7EDB8CE}" type="sibTrans" cxnId="{8CEFB67E-E476-443B-9E0F-D8EBAE09C22A}">
      <dgm:prSet/>
      <dgm:spPr/>
      <dgm:t>
        <a:bodyPr/>
        <a:lstStyle/>
        <a:p>
          <a:endParaRPr lang="pt-BR"/>
        </a:p>
      </dgm:t>
    </dgm:pt>
    <dgm:pt modelId="{03723E95-2E46-4387-AA8C-AFBA0478A3C2}">
      <dgm:prSet phldrT="[Texto]" custT="1"/>
      <dgm:spPr/>
      <dgm:t>
        <a:bodyPr/>
        <a:lstStyle/>
        <a:p>
          <a:r>
            <a:rPr lang="pt-BR" sz="1200" dirty="0" smtClean="0"/>
            <a:t>TI</a:t>
          </a:r>
          <a:endParaRPr lang="pt-BR" sz="1200" dirty="0"/>
        </a:p>
      </dgm:t>
    </dgm:pt>
    <dgm:pt modelId="{C195FF39-4734-498A-8BF6-F8C8F79D1297}" type="parTrans" cxnId="{F2941993-B267-44AA-9BB5-E7F2D52080B1}">
      <dgm:prSet/>
      <dgm:spPr/>
      <dgm:t>
        <a:bodyPr/>
        <a:lstStyle/>
        <a:p>
          <a:endParaRPr lang="pt-BR"/>
        </a:p>
      </dgm:t>
    </dgm:pt>
    <dgm:pt modelId="{84601EBE-F3C8-4276-B4D9-6625D1E55AFC}" type="sibTrans" cxnId="{F2941993-B267-44AA-9BB5-E7F2D52080B1}">
      <dgm:prSet/>
      <dgm:spPr/>
      <dgm:t>
        <a:bodyPr/>
        <a:lstStyle/>
        <a:p>
          <a:endParaRPr lang="pt-BR"/>
        </a:p>
      </dgm:t>
    </dgm:pt>
    <dgm:pt modelId="{08E63FA6-0BD0-41FF-A3AB-B7D312DF70E9}" type="pres">
      <dgm:prSet presAssocID="{647A25C2-8977-439B-99E3-890AFE9260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1146C7D-4CC3-489E-89E2-98C61CB9F0AE}" type="pres">
      <dgm:prSet presAssocID="{713438CF-DA4F-49EF-8616-6B98E240B98D}" presName="dummy" presStyleCnt="0"/>
      <dgm:spPr/>
    </dgm:pt>
    <dgm:pt modelId="{28C51E54-746D-4EAE-99CD-30EB92781837}" type="pres">
      <dgm:prSet presAssocID="{713438CF-DA4F-49EF-8616-6B98E240B98D}" presName="node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302E10-8B12-434B-84C1-BF1697EF4FCB}" type="pres">
      <dgm:prSet presAssocID="{22A77C46-93D2-4B0E-B35F-D99E8945BE0B}" presName="sibTrans" presStyleLbl="node1" presStyleIdx="0" presStyleCnt="7"/>
      <dgm:spPr/>
      <dgm:t>
        <a:bodyPr/>
        <a:lstStyle/>
        <a:p>
          <a:endParaRPr lang="pt-BR"/>
        </a:p>
      </dgm:t>
    </dgm:pt>
    <dgm:pt modelId="{7D971C42-A47B-4810-AFB7-9CC204E62499}" type="pres">
      <dgm:prSet presAssocID="{93FBFAA5-74EF-46D8-90DA-04CE913BA6FE}" presName="dummy" presStyleCnt="0"/>
      <dgm:spPr/>
    </dgm:pt>
    <dgm:pt modelId="{E7A774D0-72A4-4609-BCC9-052883C1703E}" type="pres">
      <dgm:prSet presAssocID="{93FBFAA5-74EF-46D8-90DA-04CE913BA6FE}" presName="node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CA145B-DD40-49AA-AB93-0C8FA6D825C6}" type="pres">
      <dgm:prSet presAssocID="{3DAA2214-50B6-441B-802E-EB47E7EDB8CE}" presName="sibTrans" presStyleLbl="node1" presStyleIdx="1" presStyleCnt="7"/>
      <dgm:spPr/>
      <dgm:t>
        <a:bodyPr/>
        <a:lstStyle/>
        <a:p>
          <a:endParaRPr lang="pt-BR"/>
        </a:p>
      </dgm:t>
    </dgm:pt>
    <dgm:pt modelId="{B4FA9921-5AF6-4F4B-9B61-8BB1559106EF}" type="pres">
      <dgm:prSet presAssocID="{A6760664-82B0-4CDC-95CF-0BA4E26A89A4}" presName="dummy" presStyleCnt="0"/>
      <dgm:spPr/>
    </dgm:pt>
    <dgm:pt modelId="{4850DE1A-AF88-4A6F-87B9-6B18D558BB39}" type="pres">
      <dgm:prSet presAssocID="{A6760664-82B0-4CDC-95CF-0BA4E26A89A4}" presName="node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67C542-57A1-44C3-A863-160FA6D8E072}" type="pres">
      <dgm:prSet presAssocID="{84DFCC41-F9C4-49F0-8FB2-C71FF280E28C}" presName="sibTrans" presStyleLbl="node1" presStyleIdx="2" presStyleCnt="7"/>
      <dgm:spPr/>
      <dgm:t>
        <a:bodyPr/>
        <a:lstStyle/>
        <a:p>
          <a:endParaRPr lang="pt-BR"/>
        </a:p>
      </dgm:t>
    </dgm:pt>
    <dgm:pt modelId="{C2777922-DC50-44F9-82C4-A16A2524B46C}" type="pres">
      <dgm:prSet presAssocID="{C2A77BE0-62EE-4495-8A3F-8320E7E7AA39}" presName="dummy" presStyleCnt="0"/>
      <dgm:spPr/>
    </dgm:pt>
    <dgm:pt modelId="{D6912D49-CDB2-4F7D-8AD1-74E0B4068367}" type="pres">
      <dgm:prSet presAssocID="{C2A77BE0-62EE-4495-8A3F-8320E7E7AA39}" presName="node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4474A9-5E5F-446D-92FF-74FB78741E4B}" type="pres">
      <dgm:prSet presAssocID="{03B47E3D-1848-402A-AFD4-6C051AD3D9B0}" presName="sibTrans" presStyleLbl="node1" presStyleIdx="3" presStyleCnt="7"/>
      <dgm:spPr/>
      <dgm:t>
        <a:bodyPr/>
        <a:lstStyle/>
        <a:p>
          <a:endParaRPr lang="pt-BR"/>
        </a:p>
      </dgm:t>
    </dgm:pt>
    <dgm:pt modelId="{765EE004-AE1F-491C-A0F4-6230ECC628E1}" type="pres">
      <dgm:prSet presAssocID="{8BED865D-277B-4DF4-8115-B571B940A3ED}" presName="dummy" presStyleCnt="0"/>
      <dgm:spPr/>
    </dgm:pt>
    <dgm:pt modelId="{79F0D0C8-A733-4619-A76B-2F9AB7B6CCBF}" type="pres">
      <dgm:prSet presAssocID="{8BED865D-277B-4DF4-8115-B571B940A3ED}" presName="node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51C42A-61A1-409D-9B0F-96FBDAC752C1}" type="pres">
      <dgm:prSet presAssocID="{892D97F0-D034-47B1-A022-DC5E2DE4DB2D}" presName="sibTrans" presStyleLbl="node1" presStyleIdx="4" presStyleCnt="7"/>
      <dgm:spPr/>
      <dgm:t>
        <a:bodyPr/>
        <a:lstStyle/>
        <a:p>
          <a:endParaRPr lang="pt-BR"/>
        </a:p>
      </dgm:t>
    </dgm:pt>
    <dgm:pt modelId="{CFC18C6B-874E-4B43-B5F9-1C0ABA906EA1}" type="pres">
      <dgm:prSet presAssocID="{03723E95-2E46-4387-AA8C-AFBA0478A3C2}" presName="dummy" presStyleCnt="0"/>
      <dgm:spPr/>
    </dgm:pt>
    <dgm:pt modelId="{69E4A868-ADC2-4C5B-8456-055019274C21}" type="pres">
      <dgm:prSet presAssocID="{03723E95-2E46-4387-AA8C-AFBA0478A3C2}" presName="node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68660E-0DCF-4022-9113-384D88A1C0EE}" type="pres">
      <dgm:prSet presAssocID="{84601EBE-F3C8-4276-B4D9-6625D1E55AFC}" presName="sibTrans" presStyleLbl="node1" presStyleIdx="5" presStyleCnt="7"/>
      <dgm:spPr/>
      <dgm:t>
        <a:bodyPr/>
        <a:lstStyle/>
        <a:p>
          <a:endParaRPr lang="pt-BR"/>
        </a:p>
      </dgm:t>
    </dgm:pt>
    <dgm:pt modelId="{6FA9C22A-1CAE-480B-A560-86254EC60579}" type="pres">
      <dgm:prSet presAssocID="{5DF77632-A6C2-4772-A632-5C9673EFC8E8}" presName="dummy" presStyleCnt="0"/>
      <dgm:spPr/>
    </dgm:pt>
    <dgm:pt modelId="{4A4E5B7C-7BD6-4063-8EDF-BFD5B94B663E}" type="pres">
      <dgm:prSet presAssocID="{5DF77632-A6C2-4772-A632-5C9673EFC8E8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E8C985-871C-425A-8A43-D22035D5F981}" type="pres">
      <dgm:prSet presAssocID="{B0FA9E62-74DB-456A-8FBD-726E4B63E6CB}" presName="sibTrans" presStyleLbl="node1" presStyleIdx="6" presStyleCnt="7"/>
      <dgm:spPr/>
      <dgm:t>
        <a:bodyPr/>
        <a:lstStyle/>
        <a:p>
          <a:endParaRPr lang="pt-BR"/>
        </a:p>
      </dgm:t>
    </dgm:pt>
  </dgm:ptLst>
  <dgm:cxnLst>
    <dgm:cxn modelId="{996B1AEE-10DF-4D63-B94C-98419EE272B9}" type="presOf" srcId="{C2A77BE0-62EE-4495-8A3F-8320E7E7AA39}" destId="{D6912D49-CDB2-4F7D-8AD1-74E0B4068367}" srcOrd="0" destOrd="0" presId="urn:microsoft.com/office/officeart/2005/8/layout/cycle1"/>
    <dgm:cxn modelId="{5B21DCA2-ABE0-4EF7-92A3-9A09D5222BE9}" type="presOf" srcId="{3DAA2214-50B6-441B-802E-EB47E7EDB8CE}" destId="{9FCA145B-DD40-49AA-AB93-0C8FA6D825C6}" srcOrd="0" destOrd="0" presId="urn:microsoft.com/office/officeart/2005/8/layout/cycle1"/>
    <dgm:cxn modelId="{21E3BFA2-6651-488E-842A-C6520EC6EE13}" type="presOf" srcId="{A6760664-82B0-4CDC-95CF-0BA4E26A89A4}" destId="{4850DE1A-AF88-4A6F-87B9-6B18D558BB39}" srcOrd="0" destOrd="0" presId="urn:microsoft.com/office/officeart/2005/8/layout/cycle1"/>
    <dgm:cxn modelId="{469D4094-1DF4-4CCB-A753-9329AEFEE051}" srcId="{647A25C2-8977-439B-99E3-890AFE926045}" destId="{A6760664-82B0-4CDC-95CF-0BA4E26A89A4}" srcOrd="2" destOrd="0" parTransId="{4F2ABB2B-2476-4EC4-898A-9302291F3E40}" sibTransId="{84DFCC41-F9C4-49F0-8FB2-C71FF280E28C}"/>
    <dgm:cxn modelId="{95F842F1-9F2B-468E-9DA2-C09944B2B9DA}" srcId="{647A25C2-8977-439B-99E3-890AFE926045}" destId="{C2A77BE0-62EE-4495-8A3F-8320E7E7AA39}" srcOrd="3" destOrd="0" parTransId="{C006C590-2D87-4DD7-9171-10C714EEA29C}" sibTransId="{03B47E3D-1848-402A-AFD4-6C051AD3D9B0}"/>
    <dgm:cxn modelId="{E1B640B9-1EE2-4E0A-A811-F33716F21571}" srcId="{647A25C2-8977-439B-99E3-890AFE926045}" destId="{8BED865D-277B-4DF4-8115-B571B940A3ED}" srcOrd="4" destOrd="0" parTransId="{EB3EE101-F331-4938-A6BA-EE7ADCF01512}" sibTransId="{892D97F0-D034-47B1-A022-DC5E2DE4DB2D}"/>
    <dgm:cxn modelId="{66300436-709B-4E72-A044-ACAF33DB097C}" srcId="{647A25C2-8977-439B-99E3-890AFE926045}" destId="{5DF77632-A6C2-4772-A632-5C9673EFC8E8}" srcOrd="6" destOrd="0" parTransId="{17319DC9-71EA-4E6F-8F45-BCCE29B05977}" sibTransId="{B0FA9E62-74DB-456A-8FBD-726E4B63E6CB}"/>
    <dgm:cxn modelId="{8CEFB67E-E476-443B-9E0F-D8EBAE09C22A}" srcId="{647A25C2-8977-439B-99E3-890AFE926045}" destId="{93FBFAA5-74EF-46D8-90DA-04CE913BA6FE}" srcOrd="1" destOrd="0" parTransId="{BA117CA5-4B62-43CE-8C79-FED12508D897}" sibTransId="{3DAA2214-50B6-441B-802E-EB47E7EDB8CE}"/>
    <dgm:cxn modelId="{7E69D3B6-50F6-468C-A87F-9D1429042EAC}" type="presOf" srcId="{22A77C46-93D2-4B0E-B35F-D99E8945BE0B}" destId="{F2302E10-8B12-434B-84C1-BF1697EF4FCB}" srcOrd="0" destOrd="0" presId="urn:microsoft.com/office/officeart/2005/8/layout/cycle1"/>
    <dgm:cxn modelId="{FF8B962C-265D-4D6A-BF7A-A704EBB29427}" type="presOf" srcId="{8BED865D-277B-4DF4-8115-B571B940A3ED}" destId="{79F0D0C8-A733-4619-A76B-2F9AB7B6CCBF}" srcOrd="0" destOrd="0" presId="urn:microsoft.com/office/officeart/2005/8/layout/cycle1"/>
    <dgm:cxn modelId="{2FF3F786-0748-45C2-9093-F34071E646AD}" type="presOf" srcId="{713438CF-DA4F-49EF-8616-6B98E240B98D}" destId="{28C51E54-746D-4EAE-99CD-30EB92781837}" srcOrd="0" destOrd="0" presId="urn:microsoft.com/office/officeart/2005/8/layout/cycle1"/>
    <dgm:cxn modelId="{4A1E8788-04AF-4C03-9D71-505F8E08C210}" type="presOf" srcId="{93FBFAA5-74EF-46D8-90DA-04CE913BA6FE}" destId="{E7A774D0-72A4-4609-BCC9-052883C1703E}" srcOrd="0" destOrd="0" presId="urn:microsoft.com/office/officeart/2005/8/layout/cycle1"/>
    <dgm:cxn modelId="{1899FA41-210D-470B-8261-88630B647A49}" type="presOf" srcId="{03B47E3D-1848-402A-AFD4-6C051AD3D9B0}" destId="{184474A9-5E5F-446D-92FF-74FB78741E4B}" srcOrd="0" destOrd="0" presId="urn:microsoft.com/office/officeart/2005/8/layout/cycle1"/>
    <dgm:cxn modelId="{69186D56-0611-4449-AC9C-AD783241B205}" type="presOf" srcId="{B0FA9E62-74DB-456A-8FBD-726E4B63E6CB}" destId="{85E8C985-871C-425A-8A43-D22035D5F981}" srcOrd="0" destOrd="0" presId="urn:microsoft.com/office/officeart/2005/8/layout/cycle1"/>
    <dgm:cxn modelId="{ACF49227-9D59-40D9-8DBC-88B5153E4E45}" type="presOf" srcId="{03723E95-2E46-4387-AA8C-AFBA0478A3C2}" destId="{69E4A868-ADC2-4C5B-8456-055019274C21}" srcOrd="0" destOrd="0" presId="urn:microsoft.com/office/officeart/2005/8/layout/cycle1"/>
    <dgm:cxn modelId="{DC968F59-8D88-42C0-99D5-08C4E1249D23}" type="presOf" srcId="{84DFCC41-F9C4-49F0-8FB2-C71FF280E28C}" destId="{FC67C542-57A1-44C3-A863-160FA6D8E072}" srcOrd="0" destOrd="0" presId="urn:microsoft.com/office/officeart/2005/8/layout/cycle1"/>
    <dgm:cxn modelId="{ED564A73-BB4F-47EF-BE0B-82C3C3755EF3}" type="presOf" srcId="{647A25C2-8977-439B-99E3-890AFE926045}" destId="{08E63FA6-0BD0-41FF-A3AB-B7D312DF70E9}" srcOrd="0" destOrd="0" presId="urn:microsoft.com/office/officeart/2005/8/layout/cycle1"/>
    <dgm:cxn modelId="{C12C233E-9454-48AC-9043-4B02A1E7833A}" type="presOf" srcId="{5DF77632-A6C2-4772-A632-5C9673EFC8E8}" destId="{4A4E5B7C-7BD6-4063-8EDF-BFD5B94B663E}" srcOrd="0" destOrd="0" presId="urn:microsoft.com/office/officeart/2005/8/layout/cycle1"/>
    <dgm:cxn modelId="{77972748-CDF2-4C97-8D50-AE5BAABD7DD5}" type="presOf" srcId="{892D97F0-D034-47B1-A022-DC5E2DE4DB2D}" destId="{FD51C42A-61A1-409D-9B0F-96FBDAC752C1}" srcOrd="0" destOrd="0" presId="urn:microsoft.com/office/officeart/2005/8/layout/cycle1"/>
    <dgm:cxn modelId="{CD712C0D-C818-461A-9ED1-8A7C8447EAFC}" srcId="{647A25C2-8977-439B-99E3-890AFE926045}" destId="{713438CF-DA4F-49EF-8616-6B98E240B98D}" srcOrd="0" destOrd="0" parTransId="{59578EBE-2FBC-46D1-AD1D-A15BB3179D4D}" sibTransId="{22A77C46-93D2-4B0E-B35F-D99E8945BE0B}"/>
    <dgm:cxn modelId="{F2941993-B267-44AA-9BB5-E7F2D52080B1}" srcId="{647A25C2-8977-439B-99E3-890AFE926045}" destId="{03723E95-2E46-4387-AA8C-AFBA0478A3C2}" srcOrd="5" destOrd="0" parTransId="{C195FF39-4734-498A-8BF6-F8C8F79D1297}" sibTransId="{84601EBE-F3C8-4276-B4D9-6625D1E55AFC}"/>
    <dgm:cxn modelId="{240AA481-872A-4740-8B85-9313B4325F79}" type="presOf" srcId="{84601EBE-F3C8-4276-B4D9-6625D1E55AFC}" destId="{C668660E-0DCF-4022-9113-384D88A1C0EE}" srcOrd="0" destOrd="0" presId="urn:microsoft.com/office/officeart/2005/8/layout/cycle1"/>
    <dgm:cxn modelId="{7326847F-FEEC-4235-9B49-D2B9E6071701}" type="presParOf" srcId="{08E63FA6-0BD0-41FF-A3AB-B7D312DF70E9}" destId="{21146C7D-4CC3-489E-89E2-98C61CB9F0AE}" srcOrd="0" destOrd="0" presId="urn:microsoft.com/office/officeart/2005/8/layout/cycle1"/>
    <dgm:cxn modelId="{5893EB0A-4DC9-4C8B-B24C-66A01AB3C2DC}" type="presParOf" srcId="{08E63FA6-0BD0-41FF-A3AB-B7D312DF70E9}" destId="{28C51E54-746D-4EAE-99CD-30EB92781837}" srcOrd="1" destOrd="0" presId="urn:microsoft.com/office/officeart/2005/8/layout/cycle1"/>
    <dgm:cxn modelId="{B342E983-0E8C-4AE6-83C1-E2BB06125560}" type="presParOf" srcId="{08E63FA6-0BD0-41FF-A3AB-B7D312DF70E9}" destId="{F2302E10-8B12-434B-84C1-BF1697EF4FCB}" srcOrd="2" destOrd="0" presId="urn:microsoft.com/office/officeart/2005/8/layout/cycle1"/>
    <dgm:cxn modelId="{FBBD7284-DA6D-471F-A7F7-9BF4EF6A23FE}" type="presParOf" srcId="{08E63FA6-0BD0-41FF-A3AB-B7D312DF70E9}" destId="{7D971C42-A47B-4810-AFB7-9CC204E62499}" srcOrd="3" destOrd="0" presId="urn:microsoft.com/office/officeart/2005/8/layout/cycle1"/>
    <dgm:cxn modelId="{D2168432-8E81-406E-98D5-6A20E5AEE49F}" type="presParOf" srcId="{08E63FA6-0BD0-41FF-A3AB-B7D312DF70E9}" destId="{E7A774D0-72A4-4609-BCC9-052883C1703E}" srcOrd="4" destOrd="0" presId="urn:microsoft.com/office/officeart/2005/8/layout/cycle1"/>
    <dgm:cxn modelId="{B55F55CE-C030-48A3-88B9-EBE66F426CC8}" type="presParOf" srcId="{08E63FA6-0BD0-41FF-A3AB-B7D312DF70E9}" destId="{9FCA145B-DD40-49AA-AB93-0C8FA6D825C6}" srcOrd="5" destOrd="0" presId="urn:microsoft.com/office/officeart/2005/8/layout/cycle1"/>
    <dgm:cxn modelId="{8DAB37CA-E779-45B9-8DC1-45D32BCA79BC}" type="presParOf" srcId="{08E63FA6-0BD0-41FF-A3AB-B7D312DF70E9}" destId="{B4FA9921-5AF6-4F4B-9B61-8BB1559106EF}" srcOrd="6" destOrd="0" presId="urn:microsoft.com/office/officeart/2005/8/layout/cycle1"/>
    <dgm:cxn modelId="{7B4B317A-5AFB-4024-8C8E-FC90610C4D1A}" type="presParOf" srcId="{08E63FA6-0BD0-41FF-A3AB-B7D312DF70E9}" destId="{4850DE1A-AF88-4A6F-87B9-6B18D558BB39}" srcOrd="7" destOrd="0" presId="urn:microsoft.com/office/officeart/2005/8/layout/cycle1"/>
    <dgm:cxn modelId="{B9965005-5FA3-4815-8163-6DE32018EACB}" type="presParOf" srcId="{08E63FA6-0BD0-41FF-A3AB-B7D312DF70E9}" destId="{FC67C542-57A1-44C3-A863-160FA6D8E072}" srcOrd="8" destOrd="0" presId="urn:microsoft.com/office/officeart/2005/8/layout/cycle1"/>
    <dgm:cxn modelId="{3A26C2DE-D444-47BD-B337-00272D31D83D}" type="presParOf" srcId="{08E63FA6-0BD0-41FF-A3AB-B7D312DF70E9}" destId="{C2777922-DC50-44F9-82C4-A16A2524B46C}" srcOrd="9" destOrd="0" presId="urn:microsoft.com/office/officeart/2005/8/layout/cycle1"/>
    <dgm:cxn modelId="{6D46AF8E-8F2E-4EF2-A8A1-13B5F15E4A2C}" type="presParOf" srcId="{08E63FA6-0BD0-41FF-A3AB-B7D312DF70E9}" destId="{D6912D49-CDB2-4F7D-8AD1-74E0B4068367}" srcOrd="10" destOrd="0" presId="urn:microsoft.com/office/officeart/2005/8/layout/cycle1"/>
    <dgm:cxn modelId="{CE6EBE1B-F682-439C-97D7-BC4076F67BC0}" type="presParOf" srcId="{08E63FA6-0BD0-41FF-A3AB-B7D312DF70E9}" destId="{184474A9-5E5F-446D-92FF-74FB78741E4B}" srcOrd="11" destOrd="0" presId="urn:microsoft.com/office/officeart/2005/8/layout/cycle1"/>
    <dgm:cxn modelId="{440C24B9-2DB6-4CEA-A62E-148933C662DA}" type="presParOf" srcId="{08E63FA6-0BD0-41FF-A3AB-B7D312DF70E9}" destId="{765EE004-AE1F-491C-A0F4-6230ECC628E1}" srcOrd="12" destOrd="0" presId="urn:microsoft.com/office/officeart/2005/8/layout/cycle1"/>
    <dgm:cxn modelId="{B5D3CF7B-C800-4E8B-B5E6-B0EC4D4ECE77}" type="presParOf" srcId="{08E63FA6-0BD0-41FF-A3AB-B7D312DF70E9}" destId="{79F0D0C8-A733-4619-A76B-2F9AB7B6CCBF}" srcOrd="13" destOrd="0" presId="urn:microsoft.com/office/officeart/2005/8/layout/cycle1"/>
    <dgm:cxn modelId="{D7E272F8-2987-428D-AF70-EB41012B5107}" type="presParOf" srcId="{08E63FA6-0BD0-41FF-A3AB-B7D312DF70E9}" destId="{FD51C42A-61A1-409D-9B0F-96FBDAC752C1}" srcOrd="14" destOrd="0" presId="urn:microsoft.com/office/officeart/2005/8/layout/cycle1"/>
    <dgm:cxn modelId="{1AB0FCF9-1E45-497F-BAE3-64467D74BFE5}" type="presParOf" srcId="{08E63FA6-0BD0-41FF-A3AB-B7D312DF70E9}" destId="{CFC18C6B-874E-4B43-B5F9-1C0ABA906EA1}" srcOrd="15" destOrd="0" presId="urn:microsoft.com/office/officeart/2005/8/layout/cycle1"/>
    <dgm:cxn modelId="{A9ACA2E0-AD8B-4560-8FFB-E58EC3270919}" type="presParOf" srcId="{08E63FA6-0BD0-41FF-A3AB-B7D312DF70E9}" destId="{69E4A868-ADC2-4C5B-8456-055019274C21}" srcOrd="16" destOrd="0" presId="urn:microsoft.com/office/officeart/2005/8/layout/cycle1"/>
    <dgm:cxn modelId="{1DD6C4C7-E6C6-4236-AC41-F4F45521E5C4}" type="presParOf" srcId="{08E63FA6-0BD0-41FF-A3AB-B7D312DF70E9}" destId="{C668660E-0DCF-4022-9113-384D88A1C0EE}" srcOrd="17" destOrd="0" presId="urn:microsoft.com/office/officeart/2005/8/layout/cycle1"/>
    <dgm:cxn modelId="{587DE0F1-E2D3-4750-A6B2-A36857999438}" type="presParOf" srcId="{08E63FA6-0BD0-41FF-A3AB-B7D312DF70E9}" destId="{6FA9C22A-1CAE-480B-A560-86254EC60579}" srcOrd="18" destOrd="0" presId="urn:microsoft.com/office/officeart/2005/8/layout/cycle1"/>
    <dgm:cxn modelId="{E59D19D1-A1EC-4F84-BD9C-6BC609C808A8}" type="presParOf" srcId="{08E63FA6-0BD0-41FF-A3AB-B7D312DF70E9}" destId="{4A4E5B7C-7BD6-4063-8EDF-BFD5B94B663E}" srcOrd="19" destOrd="0" presId="urn:microsoft.com/office/officeart/2005/8/layout/cycle1"/>
    <dgm:cxn modelId="{EA9A4430-30BB-4FA7-84F3-27DB18DB19FA}" type="presParOf" srcId="{08E63FA6-0BD0-41FF-A3AB-B7D312DF70E9}" destId="{85E8C985-871C-425A-8A43-D22035D5F981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A09ED4-EC74-4B27-B20A-09C5529F6F25}">
      <dsp:nvSpPr>
        <dsp:cNvPr id="0" name=""/>
        <dsp:cNvSpPr/>
      </dsp:nvSpPr>
      <dsp:spPr>
        <a:xfrm>
          <a:off x="3153586" y="1070683"/>
          <a:ext cx="1521600" cy="152160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4183BD5-E5C3-405A-A602-F53948613D98}">
      <dsp:nvSpPr>
        <dsp:cNvPr id="0" name=""/>
        <dsp:cNvSpPr/>
      </dsp:nvSpPr>
      <dsp:spPr>
        <a:xfrm>
          <a:off x="2815153" y="3325784"/>
          <a:ext cx="2475333" cy="102164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Caixa Econômica Federal </a:t>
          </a:r>
          <a:r>
            <a:rPr lang="pt-BR" sz="1600" i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Representando o Conselho Curador do FGTS</a:t>
          </a:r>
          <a:endParaRPr lang="pt-BR" sz="1600" i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815153" y="3325784"/>
        <a:ext cx="2475333" cy="1021646"/>
      </dsp:txXfrm>
    </dsp:sp>
    <dsp:sp modelId="{C1BE8CC3-3BA7-4C4B-B7EF-4FB52CB1EE94}">
      <dsp:nvSpPr>
        <dsp:cNvPr id="0" name=""/>
        <dsp:cNvSpPr/>
      </dsp:nvSpPr>
      <dsp:spPr>
        <a:xfrm>
          <a:off x="3732403" y="1502735"/>
          <a:ext cx="1521600" cy="152160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1285709"/>
                <a:satOff val="2937"/>
                <a:lumOff val="-81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1285709"/>
                <a:satOff val="2937"/>
                <a:lumOff val="-81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49FF9F2-E547-4C97-BAC6-8762857C7CBC}">
      <dsp:nvSpPr>
        <dsp:cNvPr id="0" name=""/>
        <dsp:cNvSpPr/>
      </dsp:nvSpPr>
      <dsp:spPr>
        <a:xfrm>
          <a:off x="2952053" y="0"/>
          <a:ext cx="1964978" cy="11085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Ministério do Trabalho</a:t>
          </a:r>
          <a:endParaRPr lang="pt-BR" sz="18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952053" y="0"/>
        <a:ext cx="1964978" cy="1108594"/>
      </dsp:txXfrm>
    </dsp:sp>
    <dsp:sp modelId="{B852227F-EE98-48D9-92DC-7EE0DE21C55F}">
      <dsp:nvSpPr>
        <dsp:cNvPr id="0" name=""/>
        <dsp:cNvSpPr/>
      </dsp:nvSpPr>
      <dsp:spPr>
        <a:xfrm>
          <a:off x="5745618" y="0"/>
          <a:ext cx="1521600" cy="1521600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0A5BED-7220-4540-8EC5-C50501412B18}">
      <dsp:nvSpPr>
        <dsp:cNvPr id="0" name=""/>
        <dsp:cNvSpPr/>
      </dsp:nvSpPr>
      <dsp:spPr>
        <a:xfrm>
          <a:off x="4714427" y="2952330"/>
          <a:ext cx="2150427" cy="11085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8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14427" y="2952330"/>
        <a:ext cx="2150427" cy="1108594"/>
      </dsp:txXfrm>
    </dsp:sp>
    <dsp:sp modelId="{8FF16D7F-B8F2-47D3-A44B-7640169D2839}">
      <dsp:nvSpPr>
        <dsp:cNvPr id="0" name=""/>
        <dsp:cNvSpPr/>
      </dsp:nvSpPr>
      <dsp:spPr>
        <a:xfrm>
          <a:off x="3278220" y="1872208"/>
          <a:ext cx="1521600" cy="152160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3857127"/>
                <a:satOff val="8811"/>
                <a:lumOff val="-2441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3857127"/>
                <a:satOff val="8811"/>
                <a:lumOff val="-2441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F7B8AD9-B7E2-4480-B78C-57E6AA156FA3}">
      <dsp:nvSpPr>
        <dsp:cNvPr id="0" name=""/>
        <dsp:cNvSpPr/>
      </dsp:nvSpPr>
      <dsp:spPr>
        <a:xfrm>
          <a:off x="5290489" y="1728187"/>
          <a:ext cx="2002815" cy="11085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Instituto Nacional do Seguro Social - INSS</a:t>
          </a:r>
          <a:endParaRPr lang="pt-BR" sz="18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5290489" y="1728187"/>
        <a:ext cx="2002815" cy="1108594"/>
      </dsp:txXfrm>
    </dsp:sp>
    <dsp:sp modelId="{142840FF-7496-49E0-9D7C-065869668FFF}">
      <dsp:nvSpPr>
        <dsp:cNvPr id="0" name=""/>
        <dsp:cNvSpPr/>
      </dsp:nvSpPr>
      <dsp:spPr>
        <a:xfrm>
          <a:off x="2574769" y="1574737"/>
          <a:ext cx="1521600" cy="152160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5142836"/>
                <a:satOff val="11748"/>
                <a:lumOff val="-3254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5142836"/>
                <a:satOff val="11748"/>
                <a:lumOff val="-3254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A1BFC8-185A-4F05-863D-9AA273A68D30}">
      <dsp:nvSpPr>
        <dsp:cNvPr id="0" name=""/>
        <dsp:cNvSpPr/>
      </dsp:nvSpPr>
      <dsp:spPr>
        <a:xfrm>
          <a:off x="737854" y="1584177"/>
          <a:ext cx="1849126" cy="13966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MINISTÉRIO DA FAZENDA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1) Receita Federal do Brasil – RFB e 2) Previdência Social</a:t>
          </a:r>
        </a:p>
      </dsp:txBody>
      <dsp:txXfrm>
        <a:off x="737854" y="1584177"/>
        <a:ext cx="1849126" cy="13966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C51E54-746D-4EAE-99CD-30EB92781837}">
      <dsp:nvSpPr>
        <dsp:cNvPr id="0" name=""/>
        <dsp:cNvSpPr/>
      </dsp:nvSpPr>
      <dsp:spPr>
        <a:xfrm>
          <a:off x="3870753" y="63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DP / RH</a:t>
          </a:r>
          <a:endParaRPr lang="pt-BR" sz="1200" kern="1200" dirty="0"/>
        </a:p>
      </dsp:txBody>
      <dsp:txXfrm>
        <a:off x="3870753" y="63"/>
        <a:ext cx="724861" cy="724861"/>
      </dsp:txXfrm>
    </dsp:sp>
    <dsp:sp modelId="{F2302E10-8B12-434B-84C1-BF1697EF4FCB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19827091"/>
            <a:gd name="adj4" fmla="val 18605449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774D0-72A4-4609-BCC9-052883C1703E}">
      <dsp:nvSpPr>
        <dsp:cNvPr id="0" name=""/>
        <dsp:cNvSpPr/>
      </dsp:nvSpPr>
      <dsp:spPr>
        <a:xfrm>
          <a:off x="4803999" y="1170316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SST</a:t>
          </a:r>
          <a:endParaRPr lang="pt-BR" sz="1200" kern="1200" dirty="0"/>
        </a:p>
      </dsp:txBody>
      <dsp:txXfrm>
        <a:off x="4803999" y="1170316"/>
        <a:ext cx="724861" cy="724861"/>
      </dsp:txXfrm>
    </dsp:sp>
    <dsp:sp modelId="{9FCA145B-DD40-49AA-AB93-0C8FA6D825C6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1230210"/>
            <a:gd name="adj4" fmla="val 21557358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0DE1A-AF88-4A6F-87B9-6B18D558BB39}">
      <dsp:nvSpPr>
        <dsp:cNvPr id="0" name=""/>
        <dsp:cNvSpPr/>
      </dsp:nvSpPr>
      <dsp:spPr>
        <a:xfrm>
          <a:off x="4470927" y="2629598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Contratos</a:t>
          </a:r>
          <a:endParaRPr lang="pt-BR" sz="1200" kern="1200" dirty="0"/>
        </a:p>
      </dsp:txBody>
      <dsp:txXfrm>
        <a:off x="4470927" y="2629598"/>
        <a:ext cx="724861" cy="724861"/>
      </dsp:txXfrm>
    </dsp:sp>
    <dsp:sp modelId="{FC67C542-57A1-44C3-A863-160FA6D8E072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4437444"/>
            <a:gd name="adj4" fmla="val 3307809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12D49-CDB2-4F7D-8AD1-74E0B4068367}">
      <dsp:nvSpPr>
        <dsp:cNvPr id="0" name=""/>
        <dsp:cNvSpPr/>
      </dsp:nvSpPr>
      <dsp:spPr>
        <a:xfrm>
          <a:off x="3122348" y="3279039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Contábil/ fiscal</a:t>
          </a:r>
          <a:endParaRPr lang="pt-BR" sz="1200" kern="1200" dirty="0"/>
        </a:p>
      </dsp:txBody>
      <dsp:txXfrm>
        <a:off x="3122348" y="3279039"/>
        <a:ext cx="724861" cy="724861"/>
      </dsp:txXfrm>
    </dsp:sp>
    <dsp:sp modelId="{184474A9-5E5F-446D-92FF-74FB78741E4B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7257388"/>
            <a:gd name="adj4" fmla="val 6127753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F0D0C8-A733-4619-A76B-2F9AB7B6CCBF}">
      <dsp:nvSpPr>
        <dsp:cNvPr id="0" name=""/>
        <dsp:cNvSpPr/>
      </dsp:nvSpPr>
      <dsp:spPr>
        <a:xfrm>
          <a:off x="1773769" y="2629598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Jurídico</a:t>
          </a:r>
          <a:endParaRPr lang="pt-BR" sz="1200" kern="1200" dirty="0"/>
        </a:p>
      </dsp:txBody>
      <dsp:txXfrm>
        <a:off x="1773769" y="2629598"/>
        <a:ext cx="724861" cy="724861"/>
      </dsp:txXfrm>
    </dsp:sp>
    <dsp:sp modelId="{FD51C42A-61A1-409D-9B0F-96FBDAC752C1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10607839"/>
            <a:gd name="adj4" fmla="val 9334988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4A868-ADC2-4C5B-8456-055019274C21}">
      <dsp:nvSpPr>
        <dsp:cNvPr id="0" name=""/>
        <dsp:cNvSpPr/>
      </dsp:nvSpPr>
      <dsp:spPr>
        <a:xfrm>
          <a:off x="1440697" y="1170316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TI</a:t>
          </a:r>
          <a:endParaRPr lang="pt-BR" sz="1200" kern="1200" dirty="0"/>
        </a:p>
      </dsp:txBody>
      <dsp:txXfrm>
        <a:off x="1440697" y="1170316"/>
        <a:ext cx="724861" cy="724861"/>
      </dsp:txXfrm>
    </dsp:sp>
    <dsp:sp modelId="{C668660E-0DCF-4022-9113-384D88A1C0EE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13559749"/>
            <a:gd name="adj4" fmla="val 12338106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E5B7C-7BD6-4063-8EDF-BFD5B94B663E}">
      <dsp:nvSpPr>
        <dsp:cNvPr id="0" name=""/>
        <dsp:cNvSpPr/>
      </dsp:nvSpPr>
      <dsp:spPr>
        <a:xfrm>
          <a:off x="2373943" y="63"/>
          <a:ext cx="724861" cy="724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Gestores</a:t>
          </a:r>
          <a:endParaRPr lang="pt-BR" sz="1200" kern="1200" dirty="0"/>
        </a:p>
      </dsp:txBody>
      <dsp:txXfrm>
        <a:off x="2373943" y="63"/>
        <a:ext cx="724861" cy="724861"/>
      </dsp:txXfrm>
    </dsp:sp>
    <dsp:sp modelId="{85E8C985-871C-425A-8A43-D22035D5F981}">
      <dsp:nvSpPr>
        <dsp:cNvPr id="0" name=""/>
        <dsp:cNvSpPr/>
      </dsp:nvSpPr>
      <dsp:spPr>
        <a:xfrm>
          <a:off x="1606754" y="38548"/>
          <a:ext cx="3756048" cy="3756048"/>
        </a:xfrm>
        <a:prstGeom prst="circularArrow">
          <a:avLst>
            <a:gd name="adj1" fmla="val 3763"/>
            <a:gd name="adj2" fmla="val 234803"/>
            <a:gd name="adj3" fmla="val 16741019"/>
            <a:gd name="adj4" fmla="val 15424179"/>
            <a:gd name="adj5" fmla="val 439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7099300" cy="10234612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9025" tIns="49500" rIns="99025" bIns="495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7099300" cy="10234612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9025" tIns="49500" rIns="99025" bIns="495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3399" cy="50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2" marR="0" lvl="1" indent="-284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2" marR="0" lvl="2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2" marR="0" lvl="3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1" marR="0" lvl="4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3012" marR="0" lvl="5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7412" marR="0" lvl="6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799012" marR="0" lvl="7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7811" marR="0" lvl="8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dt" idx="10"/>
          </p:nvPr>
        </p:nvSpPr>
        <p:spPr>
          <a:xfrm>
            <a:off x="4022725" y="0"/>
            <a:ext cx="3073399" cy="50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2" marR="0" lvl="1" indent="-284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2" marR="0" lvl="2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2" marR="0" lvl="3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1" marR="0" lvl="4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3012" marR="0" lvl="5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7412" marR="0" lvl="6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799012" marR="0" lvl="7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7811" marR="0" lvl="8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Shape 7"/>
          <p:cNvSpPr>
            <a:spLocks noGrp="1" noRot="1" noChangeAspect="1"/>
          </p:cNvSpPr>
          <p:nvPr>
            <p:ph type="sldImg" idx="3"/>
          </p:nvPr>
        </p:nvSpPr>
        <p:spPr>
          <a:xfrm>
            <a:off x="992187" y="768350"/>
            <a:ext cx="5111750" cy="383381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3824" cy="4602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0" y="9723436"/>
            <a:ext cx="3073399" cy="50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2" marR="0" lvl="1" indent="-2841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2" marR="0" lvl="2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2" marR="0" lvl="3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1" marR="0" lvl="4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3012" marR="0" lvl="5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427412" marR="0" lvl="6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799012" marR="0" lvl="7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627811" marR="0" lvl="8" indent="-2270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4022725" y="9723436"/>
            <a:ext cx="3073399" cy="508000"/>
          </a:xfrm>
          <a:prstGeom prst="rect">
            <a:avLst/>
          </a:prstGeom>
          <a:noFill/>
          <a:ln>
            <a:noFill/>
          </a:ln>
        </p:spPr>
        <p:txBody>
          <a:bodyPr lIns="97475" tIns="50675" rIns="97475" bIns="50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300" b="0" i="0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t>‹nº›</a:t>
            </a:fld>
            <a:endParaRPr lang="en-US" sz="1300" b="0" i="0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1750" cy="3833813"/>
          </a:xfrm>
          <a:ln/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t-BR" alt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89DF91-4F31-48AD-8DBD-AE4127A733BB}" type="slidenum">
              <a:rPr lang="pt-BR" altLang="pt-BR" smtClean="0">
                <a:latin typeface="Times New Roman" pitchFamily="18" charset="0"/>
              </a:rPr>
              <a:pPr/>
              <a:t>1</a:t>
            </a:fld>
            <a:endParaRPr lang="pt-BR" alt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4164013" y="10883900"/>
            <a:ext cx="31813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5599" tIns="54912" rIns="105599" bIns="54912" anchor="b"/>
          <a:lstStyle/>
          <a:p>
            <a:pPr defTabSz="484188">
              <a:tabLst>
                <a:tab pos="0" algn="l"/>
                <a:tab pos="484188" algn="l"/>
                <a:tab pos="971550" algn="l"/>
                <a:tab pos="1458913" algn="l"/>
                <a:tab pos="1944688" algn="l"/>
                <a:tab pos="2432050" algn="l"/>
                <a:tab pos="2917825" algn="l"/>
                <a:tab pos="3405188" algn="l"/>
                <a:tab pos="3890963" algn="l"/>
                <a:tab pos="4378325" algn="l"/>
                <a:tab pos="4864100" algn="l"/>
                <a:tab pos="5351463" algn="l"/>
                <a:tab pos="5837238" algn="l"/>
                <a:tab pos="6324600" algn="l"/>
                <a:tab pos="6811963" algn="l"/>
                <a:tab pos="7297738" algn="l"/>
                <a:tab pos="7785100" algn="l"/>
                <a:tab pos="8270875" algn="l"/>
                <a:tab pos="8758238" algn="l"/>
                <a:tab pos="9244013" algn="l"/>
                <a:tab pos="9731375" algn="l"/>
              </a:tabLst>
            </a:pPr>
            <a:fld id="{63C237AF-E044-4191-A8ED-A18CDE7999FE}" type="slidenum">
              <a:rPr lang="pt-BR" altLang="pt-BR" sz="1400" u="sng">
                <a:solidFill>
                  <a:srgbClr val="000000"/>
                </a:solidFill>
              </a:rPr>
              <a:pPr defTabSz="484188">
                <a:tabLst>
                  <a:tab pos="0" algn="l"/>
                  <a:tab pos="484188" algn="l"/>
                  <a:tab pos="971550" algn="l"/>
                  <a:tab pos="1458913" algn="l"/>
                  <a:tab pos="1944688" algn="l"/>
                  <a:tab pos="2432050" algn="l"/>
                  <a:tab pos="2917825" algn="l"/>
                  <a:tab pos="3405188" algn="l"/>
                  <a:tab pos="3890963" algn="l"/>
                  <a:tab pos="4378325" algn="l"/>
                  <a:tab pos="4864100" algn="l"/>
                  <a:tab pos="5351463" algn="l"/>
                  <a:tab pos="5837238" algn="l"/>
                  <a:tab pos="6324600" algn="l"/>
                  <a:tab pos="6811963" algn="l"/>
                  <a:tab pos="7297738" algn="l"/>
                  <a:tab pos="7785100" algn="l"/>
                  <a:tab pos="8270875" algn="l"/>
                  <a:tab pos="8758238" algn="l"/>
                  <a:tab pos="9244013" algn="l"/>
                  <a:tab pos="9731375" algn="l"/>
                </a:tabLst>
              </a:pPr>
              <a:t>12</a:t>
            </a:fld>
            <a:endParaRPr lang="pt-BR" altLang="pt-BR" sz="1400" u="sng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1750" cy="3833813"/>
          </a:xfrm>
          <a:noFill/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6063" indent="-246063" eaLnBrk="1" hangingPunct="1">
              <a:spcBef>
                <a:spcPct val="0"/>
              </a:spcBef>
            </a:pPr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3824" cy="46021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1750" cy="38338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3824" cy="46021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1750" cy="38338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3824" cy="46021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1750" cy="38338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3824" cy="46021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1750" cy="38338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 rot="5400000">
            <a:off x="4732337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4419600" y="6172200"/>
            <a:ext cx="2133599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40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40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36" tIns="45719" rIns="91436" bIns="4571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341313" algn="l" rtl="0">
              <a:spcBef>
                <a:spcPts val="800"/>
              </a:spcBef>
              <a:spcAft>
                <a:spcPts val="0"/>
              </a:spcAft>
              <a:buNone/>
              <a:defRPr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1363" marR="0" lvl="1" indent="-284163" algn="l" rtl="0">
              <a:spcBef>
                <a:spcPts val="70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1413" marR="0" lvl="2" indent="-227012" algn="l" rtl="0">
              <a:spcBef>
                <a:spcPts val="60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598613" marR="0" lvl="3" indent="-227012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5813" marR="0" lvl="4" indent="-227013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l" rtl="0">
              <a:spcBef>
                <a:spcPts val="50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504" marR="0" lvl="5" indent="-241204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686" marR="0" lvl="6" indent="-241186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8869" marR="0" lvl="7" indent="-241169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051" marR="0" lvl="8" indent="-241151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181" marR="0" lvl="1" indent="-12681" algn="l" rtl="0"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365" marR="0" lvl="2" indent="-12665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547" marR="0" lvl="3" indent="-1264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729" marR="0" lvl="4" indent="-1262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5913" marR="0" lvl="5" indent="-1261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095" marR="0" lvl="6" indent="-1259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277" marR="0" lvl="7" indent="-1257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460" marR="0" lvl="8" indent="-1256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3336" y="28575"/>
            <a:ext cx="9075736" cy="680084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/>
        </p:nvSpPr>
        <p:spPr>
          <a:xfrm>
            <a:off x="-228600" y="304800"/>
            <a:ext cx="9372600" cy="341311"/>
          </a:xfrm>
          <a:prstGeom prst="rect">
            <a:avLst/>
          </a:prstGeom>
          <a:noFill/>
          <a:ln>
            <a:noFill/>
          </a:ln>
        </p:spPr>
        <p:txBody>
          <a:bodyPr lIns="89975" tIns="46775" rIns="89975" bIns="46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EB25C"/>
              </a:buClr>
              <a:buSzPct val="25000"/>
              <a:buFont typeface="Tahoma"/>
              <a:buNone/>
            </a:pPr>
            <a:r>
              <a:rPr lang="en-US" sz="1600" b="0" i="0" u="none">
                <a:solidFill>
                  <a:srgbClr val="3EB25C"/>
                </a:solidFill>
                <a:latin typeface="Tahoma"/>
                <a:ea typeface="Tahoma"/>
                <a:cs typeface="Tahoma"/>
                <a:sym typeface="Tahoma"/>
              </a:rPr>
              <a:t>                                   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uma nova era nas relações entre 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Empregadores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Empregados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 e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 Governo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28600" y="228600"/>
            <a:ext cx="1800225" cy="5143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6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Shape 5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336" y="28575"/>
            <a:ext cx="9075736" cy="680084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 txBox="1"/>
          <p:nvPr/>
        </p:nvSpPr>
        <p:spPr>
          <a:xfrm>
            <a:off x="-228600" y="304800"/>
            <a:ext cx="9372600" cy="341311"/>
          </a:xfrm>
          <a:prstGeom prst="rect">
            <a:avLst/>
          </a:prstGeom>
          <a:noFill/>
          <a:ln>
            <a:noFill/>
          </a:ln>
        </p:spPr>
        <p:txBody>
          <a:bodyPr lIns="89975" tIns="46775" rIns="89975" bIns="46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EB25C"/>
              </a:buClr>
              <a:buSzPct val="25000"/>
              <a:buFont typeface="Tahoma"/>
              <a:buNone/>
            </a:pPr>
            <a:r>
              <a:rPr lang="en-US" sz="1600" b="0" i="0" u="none">
                <a:solidFill>
                  <a:srgbClr val="3EB25C"/>
                </a:solidFill>
                <a:latin typeface="Tahoma"/>
                <a:ea typeface="Tahoma"/>
                <a:cs typeface="Tahoma"/>
                <a:sym typeface="Tahoma"/>
              </a:rPr>
              <a:t>                                   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uma nova era nas relações entre 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Empregadores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Empregados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 e</a:t>
            </a:r>
            <a:r>
              <a:rPr lang="en-US" sz="1600" b="1" i="0" u="none">
                <a:solidFill>
                  <a:srgbClr val="CAC616"/>
                </a:solidFill>
                <a:latin typeface="Trebuchet MS"/>
                <a:ea typeface="Trebuchet MS"/>
                <a:cs typeface="Trebuchet MS"/>
                <a:sym typeface="Trebuchet MS"/>
              </a:rPr>
              <a:t> Governo</a:t>
            </a:r>
            <a:r>
              <a:rPr lang="en-US" sz="1600" b="1" i="0" u="none">
                <a:solidFill>
                  <a:srgbClr val="3EB25C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8600" y="228600"/>
            <a:ext cx="1800225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4419600" y="6172200"/>
            <a:ext cx="2133599" cy="36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40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Times New Roman"/>
                <a:buNone/>
              </a:pPr>
              <a:t>‹nº›</a:t>
            </a:fld>
            <a:endParaRPr lang="en-US" sz="40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3" r:id="rId2"/>
    <p:sldLayoutId id="2147483664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4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8.pn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8.jpeg"/><Relationship Id="rId11" Type="http://schemas.openxmlformats.org/officeDocument/2006/relationships/image" Target="../media/image23.png"/><Relationship Id="rId5" Type="http://schemas.openxmlformats.org/officeDocument/2006/relationships/image" Target="../media/image17.jpeg"/><Relationship Id="rId15" Type="http://schemas.openxmlformats.org/officeDocument/2006/relationships/image" Target="../media/image10.jpeg"/><Relationship Id="rId10" Type="http://schemas.openxmlformats.org/officeDocument/2006/relationships/image" Target="../media/image22.png"/><Relationship Id="rId4" Type="http://schemas.openxmlformats.org/officeDocument/2006/relationships/image" Target="../media/image16.jpeg"/><Relationship Id="rId9" Type="http://schemas.openxmlformats.org/officeDocument/2006/relationships/image" Target="../media/image21.png"/><Relationship Id="rId1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4.png"/><Relationship Id="rId5" Type="http://schemas.openxmlformats.org/officeDocument/2006/relationships/image" Target="../media/image39.pn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4.png"/><Relationship Id="rId5" Type="http://schemas.openxmlformats.org/officeDocument/2006/relationships/image" Target="../media/image39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4.png"/><Relationship Id="rId5" Type="http://schemas.openxmlformats.org/officeDocument/2006/relationships/image" Target="../media/image39.png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1.xml"/><Relationship Id="rId5" Type="http://schemas.openxmlformats.org/officeDocument/2006/relationships/image" Target="../media/image6.jpeg"/><Relationship Id="rId10" Type="http://schemas.microsoft.com/office/2007/relationships/diagramDrawing" Target="../diagrams/drawing1.xml"/><Relationship Id="rId4" Type="http://schemas.openxmlformats.org/officeDocument/2006/relationships/image" Target="../media/image13.jpe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8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6" Type="http://schemas.openxmlformats.org/officeDocument/2006/relationships/diagramData" Target="../diagrams/data2.xml"/><Relationship Id="rId5" Type="http://schemas.openxmlformats.org/officeDocument/2006/relationships/image" Target="../media/image10.jpeg"/><Relationship Id="rId10" Type="http://schemas.microsoft.com/office/2007/relationships/diagramDrawing" Target="../diagrams/drawing2.xml"/><Relationship Id="rId4" Type="http://schemas.openxmlformats.org/officeDocument/2006/relationships/image" Target="../media/image9.jpeg"/><Relationship Id="rId9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6013450"/>
            <a:ext cx="187325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6083300"/>
            <a:ext cx="152082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Imagem 1"/>
          <p:cNvPicPr>
            <a:picLocks noChangeAspect="1"/>
          </p:cNvPicPr>
          <p:nvPr/>
        </p:nvPicPr>
        <p:blipFill>
          <a:blip r:embed="rId5"/>
          <a:srcRect t="23209" r="571" b="21594"/>
          <a:stretch>
            <a:fillRect/>
          </a:stretch>
        </p:blipFill>
        <p:spPr bwMode="auto">
          <a:xfrm>
            <a:off x="2773363" y="6042025"/>
            <a:ext cx="15113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Imagem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3538" y="6083300"/>
            <a:ext cx="176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tângulo 7"/>
          <p:cNvSpPr>
            <a:spLocks noChangeArrowheads="1"/>
          </p:cNvSpPr>
          <p:nvPr/>
        </p:nvSpPr>
        <p:spPr bwMode="auto">
          <a:xfrm>
            <a:off x="539749" y="783488"/>
            <a:ext cx="802235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b="1" dirty="0" smtClean="0">
                <a:solidFill>
                  <a:schemeClr val="tx1"/>
                </a:solidFill>
                <a:latin typeface="Tempus Sans ITC" pitchFamily="82" charset="0"/>
              </a:rPr>
              <a:t/>
            </a:r>
            <a:br>
              <a:rPr lang="pt-BR" altLang="pt-BR" b="1" dirty="0" smtClean="0">
                <a:solidFill>
                  <a:schemeClr val="tx1"/>
                </a:solidFill>
                <a:latin typeface="Tempus Sans ITC" pitchFamily="82" charset="0"/>
              </a:rPr>
            </a:br>
            <a:r>
              <a:rPr lang="pt-BR" altLang="pt-BR" sz="40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Workshop </a:t>
            </a:r>
          </a:p>
          <a:p>
            <a:pPr algn="ctr" eaLnBrk="1" hangingPunct="1">
              <a:defRPr/>
            </a:pPr>
            <a:r>
              <a:rPr lang="pt-BR" altLang="pt-BR" sz="40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M</a:t>
            </a:r>
            <a:r>
              <a:rPr lang="pt-BR" altLang="pt-BR" sz="40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elhoria </a:t>
            </a:r>
            <a:r>
              <a:rPr lang="pt-BR" altLang="pt-BR" sz="40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do Ambiente de Negócios 2017</a:t>
            </a:r>
            <a:endParaRPr lang="pt-BR" altLang="pt-BR" sz="4000" dirty="0" smtClean="0">
              <a:solidFill>
                <a:schemeClr val="accent6">
                  <a:lumMod val="50000"/>
                </a:schemeClr>
              </a:solidFill>
              <a:latin typeface="Tempus Sans ITC" pitchFamily="82" charset="0"/>
            </a:endParaRPr>
          </a:p>
          <a:p>
            <a:pPr algn="ctr" eaLnBrk="1" hangingPunct="1">
              <a:defRPr/>
            </a:pPr>
            <a:endParaRPr lang="pt-BR" altLang="pt-BR" sz="3200" dirty="0" smtClean="0">
              <a:solidFill>
                <a:schemeClr val="accent6">
                  <a:lumMod val="50000"/>
                </a:schemeClr>
              </a:solidFill>
              <a:latin typeface="Tempus Sans ITC" pitchFamily="82" charset="0"/>
            </a:endParaRPr>
          </a:p>
          <a:p>
            <a:pPr algn="ctr" eaLnBrk="1" hangingPunct="1">
              <a:defRPr/>
            </a:pPr>
            <a:r>
              <a:rPr lang="pt-BR" altLang="pt-BR" sz="32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eSocial </a:t>
            </a:r>
          </a:p>
          <a:p>
            <a:pPr algn="ctr" eaLnBrk="1" hangingPunct="1">
              <a:defRPr/>
            </a:pPr>
            <a:r>
              <a:rPr lang="pt-BR" altLang="pt-BR" sz="32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– </a:t>
            </a:r>
            <a:r>
              <a:rPr lang="pt-BR" altLang="pt-BR" sz="32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Unificação das Obrigações </a:t>
            </a:r>
            <a:r>
              <a:rPr lang="pt-BR" altLang="pt-BR" sz="32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Trabalhistas </a:t>
            </a:r>
            <a:r>
              <a:rPr lang="pt-BR" altLang="pt-BR" sz="3200" dirty="0" smtClean="0">
                <a:solidFill>
                  <a:schemeClr val="accent6">
                    <a:lumMod val="50000"/>
                  </a:schemeClr>
                </a:solidFill>
                <a:latin typeface="Tempus Sans ITC" pitchFamily="82" charset="0"/>
              </a:rPr>
              <a:t>–</a:t>
            </a:r>
            <a:endParaRPr lang="pt-BR" altLang="pt-BR" sz="3200" dirty="0" smtClean="0">
              <a:solidFill>
                <a:schemeClr val="accent6">
                  <a:lumMod val="50000"/>
                </a:schemeClr>
              </a:solidFill>
              <a:latin typeface="Tempus Sans ITC" pitchFamily="82" charset="0"/>
            </a:endParaRPr>
          </a:p>
          <a:p>
            <a:pPr eaLnBrk="1" hangingPunct="1">
              <a:defRPr/>
            </a:pPr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pt-BR" altLang="pt-BR" dirty="0" smtClean="0">
              <a:solidFill>
                <a:schemeClr val="tx1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56100" y="4076700"/>
            <a:ext cx="43942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9997" tIns="46798" rIns="89997" bIns="46798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 eaLnBrk="1" hangingPunct="1">
              <a:buClrTx/>
              <a:defRPr/>
            </a:pPr>
            <a:r>
              <a:rPr lang="pt-BR" altLang="pt-BR" b="1" dirty="0" smtClean="0">
                <a:solidFill>
                  <a:srgbClr val="004A94"/>
                </a:solidFill>
                <a:latin typeface="Trebuchet MS" pitchFamily="34" charset="0"/>
              </a:rPr>
              <a:t>                  </a:t>
            </a:r>
            <a:endParaRPr lang="pt-BR" altLang="pt-BR" sz="1600" b="1" dirty="0" smtClean="0">
              <a:solidFill>
                <a:srgbClr val="004A94"/>
              </a:solidFill>
              <a:latin typeface="Trebuchet MS" pitchFamily="34" charset="0"/>
            </a:endParaRPr>
          </a:p>
          <a:p>
            <a:pPr algn="r">
              <a:defRPr/>
            </a:pPr>
            <a:endParaRPr lang="pt-BR" altLang="pt-BR" sz="18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b="1" u="sng" dirty="0" smtClean="0">
                <a:solidFill>
                  <a:schemeClr val="accent6">
                    <a:lumMod val="50000"/>
                  </a:schemeClr>
                </a:solidFill>
              </a:rPr>
              <a:t>José Maia</a:t>
            </a:r>
            <a:endParaRPr lang="pt-BR" altLang="pt-BR" sz="18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dirty="0" smtClean="0">
                <a:solidFill>
                  <a:schemeClr val="accent6">
                    <a:lumMod val="50000"/>
                  </a:schemeClr>
                </a:solidFill>
              </a:rPr>
              <a:t>Auditor-fiscal do Trabalho</a:t>
            </a:r>
            <a:endParaRPr lang="pt-BR" altLang="pt-BR" sz="1800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dirty="0" smtClean="0">
                <a:solidFill>
                  <a:schemeClr val="accent6">
                    <a:lumMod val="50000"/>
                  </a:schemeClr>
                </a:solidFill>
              </a:rPr>
              <a:t>jose.maia@mte.gov.br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38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6305550"/>
            <a:ext cx="1087438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3025775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24" name="Shape 140"/>
          <p:cNvSpPr>
            <a:spLocks noChangeArrowheads="1"/>
          </p:cNvSpPr>
          <p:nvPr/>
        </p:nvSpPr>
        <p:spPr bwMode="auto">
          <a:xfrm>
            <a:off x="1258888" y="2214563"/>
            <a:ext cx="6337300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180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Elimina diversas obrigações:</a:t>
            </a:r>
          </a:p>
        </p:txBody>
      </p:sp>
      <p:sp>
        <p:nvSpPr>
          <p:cNvPr id="9225" name="Shape 139"/>
          <p:cNvSpPr>
            <a:spLocks noChangeArrowheads="1"/>
          </p:cNvSpPr>
          <p:nvPr/>
        </p:nvSpPr>
        <p:spPr bwMode="auto">
          <a:xfrm>
            <a:off x="1406525" y="2765425"/>
            <a:ext cx="7918450" cy="34718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6798" tIns="46798" rIns="46798" bIns="46798">
            <a:spAutoFit/>
          </a:bodyPr>
          <a:lstStyle/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</a:t>
            </a: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GFIP;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CAGED;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RAIS e RAIS-CT;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LRE – Livro de Registro de Empregados;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CAT – Comunicação de Acidente de Trabalho;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CD – Comunicação de Dispensa;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CTPS – Passará a ser “eletrônica”;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PPP – Perfil </a:t>
            </a:r>
            <a:r>
              <a:rPr lang="pt-BR" sz="1600" dirty="0" err="1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Profissiográfico</a:t>
            </a: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Previdenciário;</a:t>
            </a:r>
            <a:endParaRPr lang="pt-BR" sz="16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002774"/>
                </a:solidFill>
                <a:latin typeface="Prelo-Medium"/>
                <a:ea typeface="Prelo-Medium"/>
                <a:cs typeface="Prelo-Medium"/>
                <a:sym typeface="Prelo-Medium"/>
              </a:rPr>
              <a:t> </a:t>
            </a: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DIRF;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DCTF;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r>
              <a:rPr lang="pt-BR" sz="1600" dirty="0" err="1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Etc</a:t>
            </a: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, </a:t>
            </a:r>
            <a:r>
              <a:rPr lang="pt-BR" sz="1600" dirty="0" err="1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etc</a:t>
            </a:r>
            <a:r>
              <a:rPr lang="pt-BR" sz="16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, etc</a:t>
            </a: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...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6"/>
              </a:buBlip>
            </a:pPr>
            <a:endParaRPr lang="pt-BR" sz="1900" dirty="0">
              <a:solidFill>
                <a:srgbClr val="245488"/>
              </a:solidFill>
              <a:latin typeface="Prelo-Medium"/>
              <a:ea typeface="Prelo-Medium"/>
              <a:cs typeface="Prelo-Medium"/>
              <a:sym typeface="Prelo-Medium"/>
            </a:endParaRPr>
          </a:p>
        </p:txBody>
      </p:sp>
      <p:sp>
        <p:nvSpPr>
          <p:cNvPr id="10" name="Shape 140"/>
          <p:cNvSpPr>
            <a:spLocks noChangeArrowheads="1"/>
          </p:cNvSpPr>
          <p:nvPr/>
        </p:nvSpPr>
        <p:spPr bwMode="auto">
          <a:xfrm>
            <a:off x="628650" y="1217038"/>
            <a:ext cx="7886700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Impacto do </a:t>
            </a:r>
            <a:r>
              <a:rPr lang="pt-BR" sz="3200" dirty="0" err="1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572299" y="4280592"/>
            <a:ext cx="5620683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Como nasceu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 eSocial?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7" descr="Empregado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7763" y="3009900"/>
            <a:ext cx="1531937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4024782" y="4661216"/>
            <a:ext cx="1411314" cy="586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686843" y="2364985"/>
            <a:ext cx="2525117" cy="424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5364088" y="2348880"/>
            <a:ext cx="2235780" cy="512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297402" y="3869128"/>
            <a:ext cx="682310" cy="9207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2337169" y="4301176"/>
            <a:ext cx="866679" cy="7584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5818018" y="3503617"/>
            <a:ext cx="2244549" cy="5611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5499541" y="4409277"/>
            <a:ext cx="2926427" cy="7316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298" name="Imagem 13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106488" y="3159125"/>
            <a:ext cx="18145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Shape 169"/>
          <p:cNvSpPr>
            <a:spLocks noChangeArrowheads="1"/>
          </p:cNvSpPr>
          <p:nvPr/>
        </p:nvSpPr>
        <p:spPr bwMode="auto">
          <a:xfrm>
            <a:off x="468312" y="1341438"/>
            <a:ext cx="6597505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Cenário antes do </a:t>
            </a:r>
            <a:r>
              <a:rPr lang="pt-BR" sz="3200" dirty="0" err="1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12300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12301" name="image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68888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2302" name="image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2303" name="image.jpg"/>
          <p:cNvPicPr>
            <a:picLocks noChangeAspect="1"/>
          </p:cNvPicPr>
          <p:nvPr/>
        </p:nvPicPr>
        <p:blipFill>
          <a:blip r:embed="rId14"/>
          <a:srcRect t="23209" r="571" b="21594"/>
          <a:stretch>
            <a:fillRect/>
          </a:stretch>
        </p:blipFill>
        <p:spPr bwMode="auto">
          <a:xfrm>
            <a:off x="3025775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2304" name="image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7" name="Shape 169"/>
          <p:cNvSpPr>
            <a:spLocks noChangeArrowheads="1"/>
          </p:cNvSpPr>
          <p:nvPr/>
        </p:nvSpPr>
        <p:spPr bwMode="auto">
          <a:xfrm rot="19298804">
            <a:off x="-11583" y="2465504"/>
            <a:ext cx="1360503" cy="4358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OCR A Extended" pitchFamily="50" charset="0"/>
                <a:ea typeface="Prelo-Bold"/>
                <a:cs typeface="Prelo-Bold"/>
                <a:sym typeface="Prelo-Bold"/>
              </a:rPr>
              <a:t>Erros</a:t>
            </a:r>
            <a:endParaRPr lang="pt-BR" sz="2400" dirty="0">
              <a:solidFill>
                <a:schemeClr val="accent6">
                  <a:lumMod val="60000"/>
                  <a:lumOff val="40000"/>
                </a:schemeClr>
              </a:solidFill>
              <a:latin typeface="OCR A Extended" pitchFamily="50" charset="0"/>
              <a:ea typeface="Prelo-Bold"/>
              <a:cs typeface="Prelo-Bold"/>
              <a:sym typeface="Prelo-Bold"/>
            </a:endParaRPr>
          </a:p>
        </p:txBody>
      </p:sp>
      <p:sp>
        <p:nvSpPr>
          <p:cNvPr id="19" name="Shape 169"/>
          <p:cNvSpPr>
            <a:spLocks noChangeArrowheads="1"/>
          </p:cNvSpPr>
          <p:nvPr/>
        </p:nvSpPr>
        <p:spPr bwMode="auto">
          <a:xfrm rot="1804471">
            <a:off x="-356238" y="5287074"/>
            <a:ext cx="3429988" cy="4358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relo-Bold"/>
                <a:ea typeface="Prelo-Bold"/>
                <a:cs typeface="Prelo-Bold"/>
                <a:sym typeface="Prelo-Bold"/>
              </a:rPr>
              <a:t>Inconsistências</a:t>
            </a:r>
            <a:endParaRPr lang="pt-BR" sz="2400" dirty="0">
              <a:solidFill>
                <a:schemeClr val="accent6">
                  <a:lumMod val="60000"/>
                  <a:lumOff val="40000"/>
                </a:schemeClr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20" name="Shape 169"/>
          <p:cNvSpPr>
            <a:spLocks noChangeArrowheads="1"/>
          </p:cNvSpPr>
          <p:nvPr/>
        </p:nvSpPr>
        <p:spPr bwMode="auto">
          <a:xfrm rot="1804471">
            <a:off x="6709580" y="2003545"/>
            <a:ext cx="3429988" cy="4358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MingLiU" pitchFamily="18" charset="-120"/>
                <a:ea typeface="PMingLiU" pitchFamily="18" charset="-120"/>
                <a:cs typeface="Prelo-Bold"/>
                <a:sym typeface="Prelo-Bold"/>
              </a:rPr>
              <a:t>Intempestividade</a:t>
            </a:r>
            <a:endParaRPr lang="pt-BR" sz="2400" dirty="0">
              <a:solidFill>
                <a:schemeClr val="accent6">
                  <a:lumMod val="60000"/>
                  <a:lumOff val="40000"/>
                </a:schemeClr>
              </a:solidFill>
              <a:latin typeface="PMingLiU" pitchFamily="18" charset="-120"/>
              <a:ea typeface="PMingLiU" pitchFamily="18" charset="-120"/>
              <a:cs typeface="Prelo-Bold"/>
              <a:sym typeface="Prelo-Bold"/>
            </a:endParaRPr>
          </a:p>
        </p:txBody>
      </p:sp>
      <p:sp>
        <p:nvSpPr>
          <p:cNvPr id="21" name="Shape 169"/>
          <p:cNvSpPr>
            <a:spLocks noChangeArrowheads="1"/>
          </p:cNvSpPr>
          <p:nvPr/>
        </p:nvSpPr>
        <p:spPr bwMode="auto">
          <a:xfrm rot="20527782">
            <a:off x="6869693" y="5275861"/>
            <a:ext cx="2602734" cy="779316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relo-Bold"/>
                <a:ea typeface="Prelo-Bold"/>
                <a:cs typeface="Prelo-Bold"/>
                <a:sym typeface="Prelo-Bold"/>
              </a:rPr>
              <a:t>Insegurança na guarda</a:t>
            </a:r>
            <a:endParaRPr lang="pt-BR" sz="2400" dirty="0">
              <a:solidFill>
                <a:schemeClr val="accent6">
                  <a:lumMod val="60000"/>
                  <a:lumOff val="40000"/>
                </a:schemeClr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22" name="Shape 169"/>
          <p:cNvSpPr>
            <a:spLocks noChangeArrowheads="1"/>
          </p:cNvSpPr>
          <p:nvPr/>
        </p:nvSpPr>
        <p:spPr bwMode="auto">
          <a:xfrm>
            <a:off x="2442439" y="5592084"/>
            <a:ext cx="4180033" cy="4358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Prelo-Bold"/>
                <a:ea typeface="Prelo-Bold"/>
                <a:cs typeface="Prelo-Bold"/>
                <a:sym typeface="Prelo-Bold"/>
              </a:rPr>
              <a:t>Multiplicidade de informação</a:t>
            </a:r>
            <a:endParaRPr lang="pt-BR" sz="2400" dirty="0">
              <a:solidFill>
                <a:schemeClr val="accent6">
                  <a:lumMod val="60000"/>
                  <a:lumOff val="40000"/>
                </a:schemeClr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hape 74"/>
          <p:cNvCxnSpPr/>
          <p:nvPr/>
        </p:nvCxnSpPr>
        <p:spPr>
          <a:xfrm>
            <a:off x="38100" y="6118225"/>
            <a:ext cx="9067799" cy="0"/>
          </a:xfrm>
          <a:prstGeom prst="straightConnector1">
            <a:avLst/>
          </a:prstGeom>
          <a:noFill/>
          <a:ln w="25400" cap="flat" cmpd="sng">
            <a:solidFill>
              <a:srgbClr val="E9E8E9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75" name="Shape 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062" y="3084511"/>
            <a:ext cx="2428875" cy="1781175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sp>
        <p:nvSpPr>
          <p:cNvPr id="76" name="Shape 76"/>
          <p:cNvSpPr txBox="1"/>
          <p:nvPr/>
        </p:nvSpPr>
        <p:spPr>
          <a:xfrm>
            <a:off x="1168400" y="4949825"/>
            <a:ext cx="1243012" cy="758825"/>
          </a:xfrm>
          <a:prstGeom prst="rect">
            <a:avLst/>
          </a:prstGeom>
          <a:noFill/>
          <a:ln>
            <a:noFill/>
          </a:ln>
        </p:spPr>
        <p:txBody>
          <a:bodyPr lIns="46775" tIns="46775" rIns="46775" bIns="46775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1800" b="0" i="0" u="none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Empresas/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1800" b="0" i="0" u="none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Entes Públicos</a:t>
            </a:r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52875" y="3346450"/>
            <a:ext cx="1471612" cy="1257299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sp>
        <p:nvSpPr>
          <p:cNvPr id="78" name="Shape 78"/>
          <p:cNvSpPr txBox="1"/>
          <p:nvPr/>
        </p:nvSpPr>
        <p:spPr>
          <a:xfrm>
            <a:off x="4143375" y="4949825"/>
            <a:ext cx="1090612" cy="392112"/>
          </a:xfrm>
          <a:prstGeom prst="rect">
            <a:avLst/>
          </a:prstGeom>
          <a:noFill/>
          <a:ln>
            <a:noFill/>
          </a:ln>
        </p:spPr>
        <p:txBody>
          <a:bodyPr lIns="46775" tIns="46775" rIns="46775" bIns="46775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1800" b="0" i="0" u="none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eSocial</a:t>
            </a:r>
          </a:p>
        </p:txBody>
      </p:sp>
      <p:cxnSp>
        <p:nvCxnSpPr>
          <p:cNvPr id="79" name="Shape 79"/>
          <p:cNvCxnSpPr/>
          <p:nvPr/>
        </p:nvCxnSpPr>
        <p:spPr>
          <a:xfrm>
            <a:off x="3076575" y="4100512"/>
            <a:ext cx="727074" cy="0"/>
          </a:xfrm>
          <a:prstGeom prst="straightConnector1">
            <a:avLst/>
          </a:prstGeom>
          <a:noFill/>
          <a:ln w="63500" cap="flat" cmpd="sng">
            <a:solidFill>
              <a:srgbClr val="26935A"/>
            </a:solidFill>
            <a:prstDash val="solid"/>
            <a:miter/>
            <a:headEnd type="none" w="med" len="med"/>
            <a:tailEnd type="triangle" w="lg" len="lg"/>
          </a:ln>
        </p:spPr>
      </p:cxnSp>
      <p:sp>
        <p:nvSpPr>
          <p:cNvPr id="80" name="Shape 80"/>
          <p:cNvSpPr txBox="1"/>
          <p:nvPr/>
        </p:nvSpPr>
        <p:spPr>
          <a:xfrm>
            <a:off x="5827712" y="4865687"/>
            <a:ext cx="2994024" cy="433386"/>
          </a:xfrm>
          <a:prstGeom prst="rect">
            <a:avLst/>
          </a:prstGeom>
          <a:noFill/>
          <a:ln>
            <a:noFill/>
          </a:ln>
        </p:spPr>
        <p:txBody>
          <a:bodyPr lIns="46775" tIns="46775" rIns="46775" bIns="46775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1000" b="0" i="0" u="none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Os partícipes do Consórcio recebem as informações do eSocial e as tratam em seus ambientes.  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57580" y="2331625"/>
            <a:ext cx="7886700" cy="712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1312" marR="0" lvl="0" indent="-34131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lang="en-US" sz="2400" b="0" i="0" u="none" strike="noStrike" cap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Dinâmica</a:t>
            </a:r>
            <a:r>
              <a:rPr lang="en-US" sz="2400" b="0" i="0" u="none" strike="noStrike" cap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400" b="0" i="0" u="none" strike="noStrike" cap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eSocial</a:t>
            </a:r>
            <a:endParaRPr lang="en-US" sz="2400" b="0" i="0" u="none" strike="noStrike" cap="none" dirty="0">
              <a:solidFill>
                <a:srgbClr val="2454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27712" y="3146425"/>
            <a:ext cx="2790825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69"/>
          <p:cNvSpPr>
            <a:spLocks noChangeArrowheads="1"/>
          </p:cNvSpPr>
          <p:nvPr/>
        </p:nvSpPr>
        <p:spPr bwMode="auto">
          <a:xfrm>
            <a:off x="468312" y="1341438"/>
            <a:ext cx="6597505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Cenário </a:t>
            </a: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a</a:t>
            </a: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pós o </a:t>
            </a: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hape 88"/>
          <p:cNvCxnSpPr/>
          <p:nvPr/>
        </p:nvCxnSpPr>
        <p:spPr>
          <a:xfrm>
            <a:off x="38100" y="6118225"/>
            <a:ext cx="9067799" cy="0"/>
          </a:xfrm>
          <a:prstGeom prst="straightConnector1">
            <a:avLst/>
          </a:prstGeom>
          <a:noFill/>
          <a:ln w="25400" cap="flat" cmpd="sng">
            <a:solidFill>
              <a:srgbClr val="E9E8E9"/>
            </a:solidFill>
            <a:prstDash val="solid"/>
            <a:miter/>
            <a:headEnd type="none" w="med" len="med"/>
            <a:tailEnd type="none" w="med" len="med"/>
          </a:ln>
        </p:spPr>
      </p:cxnSp>
      <p:grpSp>
        <p:nvGrpSpPr>
          <p:cNvPr id="2" name="Shape 89"/>
          <p:cNvGrpSpPr/>
          <p:nvPr/>
        </p:nvGrpSpPr>
        <p:grpSpPr>
          <a:xfrm>
            <a:off x="525462" y="3132136"/>
            <a:ext cx="8047037" cy="630238"/>
            <a:chOff x="0" y="0"/>
            <a:chExt cx="2147483647" cy="2147483647"/>
          </a:xfrm>
        </p:grpSpPr>
        <p:sp>
          <p:nvSpPr>
            <p:cNvPr id="90" name="Shape 90"/>
            <p:cNvSpPr txBox="1"/>
            <p:nvPr/>
          </p:nvSpPr>
          <p:spPr>
            <a:xfrm>
              <a:off x="0" y="0"/>
              <a:ext cx="743784072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774"/>
                </a:buClr>
                <a:buSzPct val="25000"/>
                <a:buFont typeface="Trebuchet MS"/>
                <a:buNone/>
              </a:pPr>
              <a:r>
                <a:rPr lang="en-US" sz="1400" b="1" i="0" u="none">
                  <a:solidFill>
                    <a:srgbClr val="002774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 </a:t>
              </a:r>
              <a:r>
                <a:rPr lang="en-US" sz="1400" b="0" i="0" u="none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Registro da informação no momento de seu nascedouro</a:t>
              </a:r>
            </a:p>
          </p:txBody>
        </p:sp>
        <p:sp>
          <p:nvSpPr>
            <p:cNvPr id="91" name="Shape 91"/>
            <p:cNvSpPr txBox="1"/>
            <p:nvPr/>
          </p:nvSpPr>
          <p:spPr>
            <a:xfrm>
              <a:off x="777533768" y="0"/>
              <a:ext cx="636578772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774"/>
                </a:buClr>
                <a:buSzPct val="25000"/>
                <a:buFont typeface="Arial"/>
                <a:buNone/>
              </a:pPr>
              <a:r>
                <a:rPr lang="en-US" sz="1400" b="0" i="0" u="none">
                  <a:solidFill>
                    <a:srgbClr val="002774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Captura de informações consistidas</a:t>
              </a:r>
            </a:p>
          </p:txBody>
        </p:sp>
        <p:sp>
          <p:nvSpPr>
            <p:cNvPr id="92" name="Shape 92"/>
            <p:cNvSpPr txBox="1"/>
            <p:nvPr/>
          </p:nvSpPr>
          <p:spPr>
            <a:xfrm>
              <a:off x="1478467177" y="0"/>
              <a:ext cx="669016469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774"/>
                </a:buClr>
                <a:buSzPct val="25000"/>
                <a:buFont typeface="Arial"/>
                <a:buNone/>
              </a:pPr>
              <a:r>
                <a:rPr lang="en-US" sz="1400" b="0" i="0" u="none">
                  <a:solidFill>
                    <a:srgbClr val="002774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Segurança na guarda das informações</a:t>
              </a:r>
            </a:p>
          </p:txBody>
        </p:sp>
      </p:grpSp>
      <p:grpSp>
        <p:nvGrpSpPr>
          <p:cNvPr id="3" name="Shape 93"/>
          <p:cNvGrpSpPr/>
          <p:nvPr/>
        </p:nvGrpSpPr>
        <p:grpSpPr>
          <a:xfrm>
            <a:off x="342900" y="5256212"/>
            <a:ext cx="8169275" cy="803274"/>
            <a:chOff x="0" y="0"/>
            <a:chExt cx="2147483647" cy="2147483647"/>
          </a:xfrm>
        </p:grpSpPr>
        <p:sp>
          <p:nvSpPr>
            <p:cNvPr id="94" name="Shape 94"/>
            <p:cNvSpPr txBox="1"/>
            <p:nvPr/>
          </p:nvSpPr>
          <p:spPr>
            <a:xfrm>
              <a:off x="0" y="0"/>
              <a:ext cx="72996963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774"/>
                </a:buClr>
                <a:buSzPct val="25000"/>
                <a:buFont typeface="Arial"/>
                <a:buNone/>
              </a:pPr>
              <a:r>
                <a:rPr lang="en-US" sz="1400" b="0" i="0" u="none">
                  <a:solidFill>
                    <a:srgbClr val="002774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Disponibilização imediata das informações ao entes responsáveis</a:t>
              </a: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847829888" y="0"/>
              <a:ext cx="589091131" cy="879491214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45488"/>
                </a:buClr>
                <a:buSzPct val="25000"/>
                <a:buFont typeface="Arial"/>
                <a:buNone/>
              </a:pP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Integração</a:t>
              </a: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dos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processos</a:t>
              </a: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sp>
          <p:nvSpPr>
            <p:cNvPr id="96" name="Shape 96"/>
            <p:cNvSpPr txBox="1"/>
            <p:nvPr/>
          </p:nvSpPr>
          <p:spPr>
            <a:xfrm>
              <a:off x="1520381921" y="0"/>
              <a:ext cx="627101725" cy="1680596278"/>
            </a:xfrm>
            <a:prstGeom prst="rect">
              <a:avLst/>
            </a:prstGeom>
            <a:noFill/>
            <a:ln>
              <a:noFill/>
            </a:ln>
          </p:spPr>
          <p:txBody>
            <a:bodyPr lIns="45700" tIns="45700" rIns="45700" bIns="45700" anchor="t" anchorCtr="0">
              <a:no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774"/>
                </a:buClr>
                <a:buSzPct val="25000"/>
                <a:buFont typeface="Arial"/>
                <a:buNone/>
              </a:pPr>
              <a:r>
                <a:rPr lang="en-US" sz="1400" b="0" i="0" u="none" dirty="0">
                  <a:solidFill>
                    <a:srgbClr val="002774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Aumento</a:t>
              </a: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da</a:t>
              </a: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transparência</a:t>
              </a:r>
              <a:r>
                <a:rPr lang="en-US" sz="1400" b="0" i="0" u="none" dirty="0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 das </a:t>
              </a:r>
              <a:r>
                <a:rPr lang="en-US" sz="1400" b="0" i="0" u="none" dirty="0" err="1">
                  <a:solidFill>
                    <a:srgbClr val="245488"/>
                  </a:solidFill>
                  <a:latin typeface="Arial"/>
                  <a:ea typeface="Arial"/>
                  <a:cs typeface="Arial"/>
                  <a:sym typeface="Arial"/>
                </a:rPr>
                <a:t>informações</a:t>
              </a:r>
              <a:endParaRPr lang="en-US" sz="14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11287" y="1882775"/>
            <a:ext cx="692149" cy="1033462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98" name="Shape 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34211" y="4244975"/>
            <a:ext cx="692149" cy="690561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99" name="Shape 9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75475" y="2101850"/>
            <a:ext cx="727074" cy="806450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100" name="Shape 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33525" y="4191000"/>
            <a:ext cx="514350" cy="514350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101" name="Shape 10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06537" y="4865687"/>
            <a:ext cx="561975" cy="198436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102" name="Shape 10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1000" y="4265612"/>
            <a:ext cx="990599" cy="692149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  <p:pic>
        <p:nvPicPr>
          <p:cNvPr id="103" name="Shape 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203700" y="2068511"/>
            <a:ext cx="736599" cy="669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Shape 104"/>
          <p:cNvGrpSpPr/>
          <p:nvPr/>
        </p:nvGrpSpPr>
        <p:grpSpPr>
          <a:xfrm>
            <a:off x="8158161" y="-617537"/>
            <a:ext cx="1641474" cy="1655761"/>
            <a:chOff x="0" y="0"/>
            <a:chExt cx="2147483647" cy="2147483647"/>
          </a:xfrm>
        </p:grpSpPr>
        <p:pic>
          <p:nvPicPr>
            <p:cNvPr id="105" name="Shape 105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0" y="92653198"/>
              <a:ext cx="344760141" cy="459144456"/>
            </a:xfrm>
            <a:prstGeom prst="rect">
              <a:avLst/>
            </a:prstGeom>
            <a:noFill/>
            <a:ln>
              <a:noFill/>
            </a:ln>
            <a:effectLst>
              <a:outerShdw blurRad="38100" dist="20000" dir="5400000" rotWithShape="0">
                <a:srgbClr val="000000">
                  <a:alpha val="37647"/>
                </a:srgbClr>
              </a:outerShdw>
            </a:effectLst>
          </p:spPr>
        </p:pic>
        <p:pic>
          <p:nvPicPr>
            <p:cNvPr id="106" name="Shape 106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1568036781" y="0"/>
              <a:ext cx="579446865" cy="420025678"/>
            </a:xfrm>
            <a:prstGeom prst="rect">
              <a:avLst/>
            </a:prstGeom>
            <a:noFill/>
            <a:ln>
              <a:noFill/>
            </a:ln>
            <a:effectLst>
              <a:outerShdw blurRad="38100" dist="20000" dir="5400000" rotWithShape="0">
                <a:srgbClr val="000000">
                  <a:alpha val="37647"/>
                </a:srgbClr>
              </a:outerShdw>
            </a:effectLst>
          </p:spPr>
        </p:pic>
        <p:pic>
          <p:nvPicPr>
            <p:cNvPr id="107" name="Shape 107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1418501383" y="1795404099"/>
              <a:ext cx="355144895" cy="352079547"/>
            </a:xfrm>
            <a:prstGeom prst="rect">
              <a:avLst/>
            </a:prstGeom>
            <a:noFill/>
            <a:ln>
              <a:noFill/>
            </a:ln>
            <a:effectLst>
              <a:outerShdw blurRad="38100" dist="20000" dir="5400000" rotWithShape="0">
                <a:srgbClr val="000000">
                  <a:alpha val="37647"/>
                </a:srgbClr>
              </a:outerShdw>
            </a:effectLst>
          </p:spPr>
        </p:pic>
        <p:pic>
          <p:nvPicPr>
            <p:cNvPr id="108" name="Shape 108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606445991" y="121479213"/>
              <a:ext cx="361375762" cy="333550201"/>
            </a:xfrm>
            <a:prstGeom prst="rect">
              <a:avLst/>
            </a:prstGeom>
            <a:noFill/>
            <a:ln>
              <a:noFill/>
            </a:ln>
            <a:effectLst>
              <a:outerShdw blurRad="38100" dist="20000" dir="5400000" rotWithShape="0">
                <a:srgbClr val="000000">
                  <a:alpha val="37647"/>
                </a:srgbClr>
              </a:outerShdw>
            </a:effectLst>
          </p:spPr>
        </p:pic>
        <p:pic>
          <p:nvPicPr>
            <p:cNvPr id="109" name="Shape 109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1416425716" y="0"/>
              <a:ext cx="41537790" cy="420025678"/>
            </a:xfrm>
            <a:prstGeom prst="rect">
              <a:avLst/>
            </a:prstGeom>
            <a:noFill/>
            <a:ln>
              <a:noFill/>
            </a:ln>
            <a:effectLst>
              <a:outerShdw blurRad="38100" dist="20000" dir="5400000" rotWithShape="0">
                <a:srgbClr val="000000">
                  <a:alpha val="37647"/>
                </a:srgbClr>
              </a:outerShdw>
            </a:effectLst>
          </p:spPr>
        </p:pic>
      </p:grpSp>
      <p:sp>
        <p:nvSpPr>
          <p:cNvPr id="25" name="Shape 169"/>
          <p:cNvSpPr>
            <a:spLocks noChangeArrowheads="1"/>
          </p:cNvSpPr>
          <p:nvPr/>
        </p:nvSpPr>
        <p:spPr bwMode="auto">
          <a:xfrm>
            <a:off x="412892" y="1175178"/>
            <a:ext cx="6597505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Cenário </a:t>
            </a: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após o </a:t>
            </a: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281354" y="2202411"/>
            <a:ext cx="5064369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 que é o </a:t>
            </a:r>
            <a:r>
              <a:rPr lang="pt-BR" sz="3600" dirty="0" err="1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 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  <p:sp>
        <p:nvSpPr>
          <p:cNvPr id="11" name="Shape 167"/>
          <p:cNvSpPr txBox="1">
            <a:spLocks/>
          </p:cNvSpPr>
          <p:nvPr/>
        </p:nvSpPr>
        <p:spPr bwMode="auto">
          <a:xfrm>
            <a:off x="213014" y="3994200"/>
            <a:ext cx="8640763" cy="1223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245488"/>
                </a:solidFill>
                <a:effectLst/>
                <a:uLnTx/>
                <a:uFillTx/>
                <a:latin typeface="Prelo-SemiBold"/>
                <a:ea typeface="Prelo-SemiBold"/>
                <a:cs typeface="Prelo-SemiBold"/>
                <a:sym typeface="Prelo-SemiBold"/>
              </a:rPr>
              <a:t>eSocial</a:t>
            </a:r>
            <a:r>
              <a:rPr kumimoji="0" lang="pt-BR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245488"/>
                </a:solidFill>
                <a:effectLst/>
                <a:uLnTx/>
                <a:uFillTx/>
                <a:latin typeface="Prelo-SemiBold"/>
                <a:ea typeface="Prelo-SemiBold"/>
                <a:cs typeface="Prelo-SemiBold"/>
                <a:sym typeface="Prelo-SemiBold"/>
              </a:rPr>
              <a:t> – “Uma nova forma de registro de eventos trabalhistas.”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212082" y="4114338"/>
            <a:ext cx="7768136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Objetivos d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614582" y="1147763"/>
            <a:ext cx="4437063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Objetivos </a:t>
            </a: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do </a:t>
            </a: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3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25" name="Shape 176"/>
          <p:cNvSpPr>
            <a:spLocks noChangeArrowheads="1"/>
          </p:cNvSpPr>
          <p:nvPr/>
        </p:nvSpPr>
        <p:spPr bwMode="auto">
          <a:xfrm>
            <a:off x="5051720" y="2908039"/>
            <a:ext cx="1331913" cy="31610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6798" tIns="46798" rIns="46798" bIns="46798">
            <a:spAutoFit/>
          </a:bodyPr>
          <a:lstStyle/>
          <a:p>
            <a:pPr indent="6350">
              <a:lnSpc>
                <a:spcPct val="80000"/>
              </a:lnSpc>
            </a:pPr>
            <a:r>
              <a:rPr lang="pt-BR" sz="1800" dirty="0" smtClean="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Objetivos:</a:t>
            </a:r>
            <a:endParaRPr lang="pt-BR" sz="1800" dirty="0">
              <a:solidFill>
                <a:srgbClr val="245488"/>
              </a:solidFill>
              <a:latin typeface="Prelo-SemiBold"/>
              <a:ea typeface="Prelo-SemiBold"/>
              <a:cs typeface="Prelo-SemiBold"/>
              <a:sym typeface="Prelo-SemiBold"/>
            </a:endParaRPr>
          </a:p>
        </p:txBody>
      </p:sp>
      <p:pic>
        <p:nvPicPr>
          <p:cNvPr id="9226" name="pasted-image.pd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04391" y="2497736"/>
            <a:ext cx="2289175" cy="21177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27" name="Shape 178"/>
          <p:cNvSpPr>
            <a:spLocks noChangeArrowheads="1"/>
          </p:cNvSpPr>
          <p:nvPr/>
        </p:nvSpPr>
        <p:spPr bwMode="auto">
          <a:xfrm>
            <a:off x="4797570" y="3254546"/>
            <a:ext cx="3138487" cy="9826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Direitos Garantidos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Processos Simplificados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Informações Consistentes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</p:txBody>
      </p:sp>
      <p:pic>
        <p:nvPicPr>
          <p:cNvPr id="15" name="imag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55420" y="6322580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6" name="image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98108" y="6265430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212082" y="4114338"/>
            <a:ext cx="7768136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Resultados esperados d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614582" y="1147763"/>
            <a:ext cx="4437063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Resultados do </a:t>
            </a: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3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6" name="pasted-image.pd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04391" y="2497736"/>
            <a:ext cx="2289175" cy="21177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3" name="Shape 176"/>
          <p:cNvSpPr>
            <a:spLocks noChangeArrowheads="1"/>
          </p:cNvSpPr>
          <p:nvPr/>
        </p:nvSpPr>
        <p:spPr bwMode="auto">
          <a:xfrm>
            <a:off x="4677630" y="2450819"/>
            <a:ext cx="2623698" cy="31610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6798" tIns="46798" rIns="46798" bIns="46798">
            <a:spAutoFit/>
          </a:bodyPr>
          <a:lstStyle/>
          <a:p>
            <a:pPr indent="6350">
              <a:lnSpc>
                <a:spcPct val="80000"/>
              </a:lnSpc>
            </a:pPr>
            <a:r>
              <a:rPr lang="pt-BR" sz="1800" dirty="0" smtClean="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Resultados esperados:</a:t>
            </a:r>
            <a:endParaRPr lang="pt-BR" sz="1800" dirty="0">
              <a:solidFill>
                <a:srgbClr val="245488"/>
              </a:solidFill>
              <a:latin typeface="Prelo-SemiBold"/>
              <a:ea typeface="Prelo-SemiBold"/>
              <a:cs typeface="Prelo-SemiBold"/>
              <a:sym typeface="Prelo-SemiBold"/>
            </a:endParaRPr>
          </a:p>
        </p:txBody>
      </p:sp>
      <p:sp>
        <p:nvSpPr>
          <p:cNvPr id="14" name="Shape 178"/>
          <p:cNvSpPr>
            <a:spLocks noChangeArrowheads="1"/>
          </p:cNvSpPr>
          <p:nvPr/>
        </p:nvSpPr>
        <p:spPr bwMode="auto">
          <a:xfrm>
            <a:off x="4423480" y="2797326"/>
            <a:ext cx="4201148" cy="22252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sym typeface="Prelo-Medium"/>
              </a:rPr>
              <a:t>Diminuição da insegurança jurídica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da concorrência desleal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do Custo Brasil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da inadimplência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de erros e fraudes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de acidentes do trabalho</a:t>
            </a:r>
            <a:endParaRPr lang="pt-BR" sz="1800" dirty="0" smtClean="0">
              <a:solidFill>
                <a:srgbClr val="245488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Aumento da arrecadação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</p:txBody>
      </p:sp>
      <p:pic>
        <p:nvPicPr>
          <p:cNvPr id="15" name="imag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3130" y="6322580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6" name="image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25818" y="6265430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239785" y="2230139"/>
            <a:ext cx="5953197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Quem fa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z parte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 do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 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0" y="6048952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16739" y="2760541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614582" y="1147763"/>
            <a:ext cx="4437063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Resultados do </a:t>
            </a: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3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6" name="pasted-image.pd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04391" y="2497736"/>
            <a:ext cx="2289175" cy="21177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3" name="Shape 176"/>
          <p:cNvSpPr>
            <a:spLocks noChangeArrowheads="1"/>
          </p:cNvSpPr>
          <p:nvPr/>
        </p:nvSpPr>
        <p:spPr bwMode="auto">
          <a:xfrm>
            <a:off x="4677630" y="2450819"/>
            <a:ext cx="2623698" cy="31610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6798" tIns="46798" rIns="46798" bIns="46798">
            <a:spAutoFit/>
          </a:bodyPr>
          <a:lstStyle/>
          <a:p>
            <a:pPr indent="6350">
              <a:lnSpc>
                <a:spcPct val="80000"/>
              </a:lnSpc>
            </a:pPr>
            <a:r>
              <a:rPr lang="pt-BR" sz="1800" dirty="0" smtClean="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Resultados esperados:</a:t>
            </a:r>
            <a:endParaRPr lang="pt-BR" sz="1800" dirty="0">
              <a:solidFill>
                <a:srgbClr val="245488"/>
              </a:solidFill>
              <a:latin typeface="Prelo-SemiBold"/>
              <a:ea typeface="Prelo-SemiBold"/>
              <a:cs typeface="Prelo-SemiBold"/>
              <a:sym typeface="Prelo-SemiBold"/>
            </a:endParaRPr>
          </a:p>
        </p:txBody>
      </p:sp>
      <p:sp>
        <p:nvSpPr>
          <p:cNvPr id="14" name="Shape 178"/>
          <p:cNvSpPr>
            <a:spLocks noChangeArrowheads="1"/>
          </p:cNvSpPr>
          <p:nvPr/>
        </p:nvSpPr>
        <p:spPr bwMode="auto">
          <a:xfrm>
            <a:off x="4423480" y="2797326"/>
            <a:ext cx="4201148" cy="22252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sym typeface="Prelo-Medium"/>
              </a:rPr>
              <a:t>Diminuição da insegurança jurídica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da concorrência desleal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do Custo Brasil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da inadimplência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de erros e fraudes</a:t>
            </a: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Diminuição de acidentes do trabalho</a:t>
            </a:r>
            <a:endParaRPr lang="pt-BR" sz="1800" dirty="0" smtClean="0">
              <a:solidFill>
                <a:srgbClr val="245488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373063" indent="-373063">
              <a:lnSpc>
                <a:spcPct val="110000"/>
              </a:lnSpc>
              <a:buClr>
                <a:srgbClr val="002774"/>
              </a:buClr>
              <a:buFont typeface="Wingdings" pitchFamily="2" charset="2"/>
              <a:buBlip>
                <a:blip r:embed="rId6"/>
              </a:buBlip>
            </a:pPr>
            <a:r>
              <a:rPr lang="pt-BR" sz="1800" dirty="0" smtClean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Aumento da arrecadação</a:t>
            </a:r>
            <a:endParaRPr lang="pt-BR" sz="1600" b="1" dirty="0">
              <a:solidFill>
                <a:srgbClr val="002774"/>
              </a:solidFill>
              <a:latin typeface="Trebuchet MS" pitchFamily="34" charset="0"/>
              <a:sym typeface="Trebuchet MS" pitchFamily="34" charset="0"/>
            </a:endParaRPr>
          </a:p>
        </p:txBody>
      </p:sp>
      <p:pic>
        <p:nvPicPr>
          <p:cNvPr id="15" name="imag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3130" y="6322580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6" name="image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25818" y="6265430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7" name="Shape 169"/>
          <p:cNvSpPr>
            <a:spLocks noChangeArrowheads="1"/>
          </p:cNvSpPr>
          <p:nvPr/>
        </p:nvSpPr>
        <p:spPr bwMode="auto">
          <a:xfrm>
            <a:off x="559156" y="5234983"/>
            <a:ext cx="7725833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Melhoria do ambiente de negócio do país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5854980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263249" y="3587849"/>
            <a:ext cx="7380211" cy="11868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Quando teremos 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eSocial?</a:t>
            </a:r>
          </a:p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endParaRPr lang="pt-BR" sz="3600" dirty="0" smtClean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539750" y="1147762"/>
            <a:ext cx="7975600" cy="665161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447675" marR="0" lvl="0" indent="-44767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Cronograma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Implantação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Resolução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nº. 2 do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Comitê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Diretivo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eSocial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publicada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no DOU de 31 de </a:t>
            </a:r>
            <a:r>
              <a:rPr lang="en-US" sz="20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agosto</a:t>
            </a:r>
            <a:r>
              <a:rPr lang="en-US" sz="20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de 2016</a:t>
            </a:r>
          </a:p>
        </p:txBody>
      </p:sp>
      <p:cxnSp>
        <p:nvCxnSpPr>
          <p:cNvPr id="178" name="Shape 178"/>
          <p:cNvCxnSpPr/>
          <p:nvPr/>
        </p:nvCxnSpPr>
        <p:spPr>
          <a:xfrm>
            <a:off x="38100" y="6118225"/>
            <a:ext cx="9067799" cy="0"/>
          </a:xfrm>
          <a:prstGeom prst="straightConnector1">
            <a:avLst/>
          </a:prstGeom>
          <a:noFill/>
          <a:ln w="25400" cap="flat" cmpd="sng">
            <a:solidFill>
              <a:srgbClr val="E9E8E9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9" name="Shape 179"/>
          <p:cNvSpPr txBox="1"/>
          <p:nvPr/>
        </p:nvSpPr>
        <p:spPr>
          <a:xfrm>
            <a:off x="1362219" y="5285653"/>
            <a:ext cx="6846887" cy="741361"/>
          </a:xfrm>
          <a:prstGeom prst="rect">
            <a:avLst/>
          </a:prstGeom>
          <a:noFill/>
          <a:ln>
            <a:noFill/>
          </a:ln>
        </p:spPr>
        <p:txBody>
          <a:bodyPr lIns="46775" tIns="46775" rIns="46775" bIns="4677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5488"/>
              </a:buClr>
              <a:buSzPct val="25000"/>
              <a:buFont typeface="Arial"/>
              <a:buNone/>
            </a:pPr>
            <a:r>
              <a:rPr lang="en-US" sz="1800" b="0" i="0" u="none" dirty="0" err="1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Ambiente</a:t>
            </a:r>
            <a:r>
              <a:rPr lang="en-US" sz="1800" b="0" i="0" u="none" dirty="0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de testes </a:t>
            </a:r>
            <a:r>
              <a:rPr lang="en-US" sz="1800" b="0" i="0" u="none" dirty="0" err="1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disponível</a:t>
            </a:r>
            <a:r>
              <a:rPr lang="en-US" sz="1800" b="0" i="0" u="none" dirty="0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desde</a:t>
            </a:r>
            <a:r>
              <a:rPr lang="en-US" sz="1800" b="0" i="0" u="none" dirty="0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26/06/2017</a:t>
            </a:r>
            <a:endParaRPr lang="en-US" sz="1800" b="0" i="0" u="none" dirty="0">
              <a:solidFill>
                <a:srgbClr val="2454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179386" y="3357562"/>
            <a:ext cx="8639174" cy="1311275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285750" marR="0" lvl="0" indent="-28575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01/01/2018 -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Início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da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obrigatoriedade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para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empregadores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contribuintes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faturamento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superior a 78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milhões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reais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smtClean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2016</a:t>
            </a:r>
          </a:p>
          <a:p>
            <a:pPr marL="285750" marR="0" lvl="0" indent="-28575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endParaRPr lang="en-US" sz="1800" b="0" i="0" u="none" dirty="0">
              <a:solidFill>
                <a:srgbClr val="2454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01/07/2018 -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Início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da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obrigatoriedade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para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demais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contribuintes</a:t>
            </a:r>
            <a:r>
              <a:rPr lang="en-US" sz="1800" b="0" i="0" u="none" dirty="0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lang="en-US" sz="1800" b="0" i="0" u="none" dirty="0" err="1">
                <a:solidFill>
                  <a:srgbClr val="245488"/>
                </a:solidFill>
                <a:latin typeface="Arial"/>
                <a:ea typeface="Arial"/>
                <a:cs typeface="Arial"/>
                <a:sym typeface="Arial"/>
              </a:rPr>
              <a:t>empregadores</a:t>
            </a:r>
            <a:endParaRPr lang="en-US" sz="1800" b="0" i="0" u="none" dirty="0">
              <a:solidFill>
                <a:srgbClr val="2454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2725" y="1835150"/>
            <a:ext cx="1331912" cy="1358899"/>
          </a:xfrm>
          <a:prstGeom prst="rect">
            <a:avLst/>
          </a:prstGeom>
          <a:noFill/>
          <a:ln>
            <a:noFill/>
          </a:ln>
          <a:effectLst>
            <a:outerShdw blurRad="38100" dist="20000" dir="5400000" rotWithShape="0">
              <a:srgbClr val="000000">
                <a:alpha val="37647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" name="Shape 178"/>
          <p:cNvCxnSpPr/>
          <p:nvPr/>
        </p:nvCxnSpPr>
        <p:spPr>
          <a:xfrm>
            <a:off x="38100" y="6118225"/>
            <a:ext cx="9067799" cy="0"/>
          </a:xfrm>
          <a:prstGeom prst="straightConnector1">
            <a:avLst/>
          </a:prstGeom>
          <a:noFill/>
          <a:ln w="25400" cap="flat" cmpd="sng">
            <a:solidFill>
              <a:srgbClr val="E9E8E9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" name="Shape 169"/>
          <p:cNvSpPr>
            <a:spLocks noChangeArrowheads="1"/>
          </p:cNvSpPr>
          <p:nvPr/>
        </p:nvSpPr>
        <p:spPr bwMode="auto">
          <a:xfrm>
            <a:off x="2013182" y="2451793"/>
            <a:ext cx="2323292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Obrigado!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pic>
        <p:nvPicPr>
          <p:cNvPr id="413698" name="Picture 2" descr="Resultado de imagem para figura gratidã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6121" y="2939616"/>
            <a:ext cx="2466975" cy="1847851"/>
          </a:xfrm>
          <a:prstGeom prst="rect">
            <a:avLst/>
          </a:prstGeom>
          <a:noFill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29610" y="4104410"/>
            <a:ext cx="43942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9997" tIns="46798" rIns="89997" bIns="46798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 eaLnBrk="1" hangingPunct="1">
              <a:buClrTx/>
              <a:defRPr/>
            </a:pPr>
            <a:r>
              <a:rPr lang="pt-BR" altLang="pt-BR" b="1" dirty="0" smtClean="0">
                <a:solidFill>
                  <a:srgbClr val="004A94"/>
                </a:solidFill>
                <a:latin typeface="Trebuchet MS" pitchFamily="34" charset="0"/>
              </a:rPr>
              <a:t>                  </a:t>
            </a:r>
            <a:endParaRPr lang="pt-BR" altLang="pt-BR" sz="1600" b="1" dirty="0" smtClean="0">
              <a:solidFill>
                <a:srgbClr val="004A94"/>
              </a:solidFill>
              <a:latin typeface="Trebuchet MS" pitchFamily="34" charset="0"/>
            </a:endParaRPr>
          </a:p>
          <a:p>
            <a:pPr algn="r">
              <a:defRPr/>
            </a:pPr>
            <a:endParaRPr lang="pt-BR" altLang="pt-BR" sz="18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b="1" u="sng" dirty="0" smtClean="0">
                <a:solidFill>
                  <a:schemeClr val="accent6">
                    <a:lumMod val="50000"/>
                  </a:schemeClr>
                </a:solidFill>
              </a:rPr>
              <a:t>José Maia</a:t>
            </a:r>
            <a:endParaRPr lang="pt-BR" altLang="pt-BR" sz="1800" b="1" u="sng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dirty="0" smtClean="0">
                <a:solidFill>
                  <a:schemeClr val="accent6">
                    <a:lumMod val="50000"/>
                  </a:schemeClr>
                </a:solidFill>
              </a:rPr>
              <a:t>Auditor-fiscal do Trabalho</a:t>
            </a:r>
            <a:endParaRPr lang="pt-BR" altLang="pt-BR" sz="1800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pt-BR" altLang="pt-BR" sz="1800" dirty="0" smtClean="0">
                <a:solidFill>
                  <a:schemeClr val="accent6">
                    <a:lumMod val="50000"/>
                  </a:schemeClr>
                </a:solidFill>
              </a:rPr>
              <a:t>jose.maia@mte.gov.br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3350" y="6305550"/>
            <a:ext cx="108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Imagem 1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3097213" y="6351588"/>
            <a:ext cx="8985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Imagem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 bwMode="auto">
          <a:xfrm>
            <a:off x="0" y="6002784"/>
            <a:ext cx="9144000" cy="1440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defTabSz="449263">
              <a:defRPr/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28650" y="908050"/>
            <a:ext cx="7886700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914400" fontAlgn="auto"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Entes participantes</a:t>
            </a:r>
          </a:p>
        </p:txBody>
      </p:sp>
      <p:graphicFrame>
        <p:nvGraphicFramePr>
          <p:cNvPr id="10" name="Espaço Reservado para Conteúdo 5"/>
          <p:cNvGraphicFramePr>
            <a:graphicFrameLocks/>
          </p:cNvGraphicFramePr>
          <p:nvPr/>
        </p:nvGraphicFramePr>
        <p:xfrm>
          <a:off x="683568" y="1556792"/>
          <a:ext cx="7886700" cy="4347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586154" y="3213793"/>
            <a:ext cx="6299555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Gestão do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 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0917" y="890166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149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8195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6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7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8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9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2357438" y="4567238"/>
            <a:ext cx="1352550" cy="574675"/>
            <a:chOff x="0" y="0"/>
            <a:chExt cx="1351064" cy="574887"/>
          </a:xfrm>
        </p:grpSpPr>
        <p:sp>
          <p:nvSpPr>
            <p:cNvPr id="8227" name="Shape 97"/>
            <p:cNvSpPr>
              <a:spLocks noChangeArrowheads="1"/>
            </p:cNvSpPr>
            <p:nvPr/>
          </p:nvSpPr>
          <p:spPr bwMode="auto">
            <a:xfrm>
              <a:off x="0" y="0"/>
              <a:ext cx="1351065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28" name="Shape 98"/>
            <p:cNvSpPr>
              <a:spLocks noChangeArrowheads="1"/>
            </p:cNvSpPr>
            <p:nvPr/>
          </p:nvSpPr>
          <p:spPr bwMode="auto">
            <a:xfrm>
              <a:off x="111055" y="77562"/>
              <a:ext cx="1128955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Legislação</a:t>
              </a:r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3940175" y="4567238"/>
            <a:ext cx="1514475" cy="574675"/>
            <a:chOff x="0" y="0"/>
            <a:chExt cx="1513968" cy="574887"/>
          </a:xfrm>
        </p:grpSpPr>
        <p:sp>
          <p:nvSpPr>
            <p:cNvPr id="8225" name="Shape 100"/>
            <p:cNvSpPr>
              <a:spLocks noChangeArrowheads="1"/>
            </p:cNvSpPr>
            <p:nvPr/>
          </p:nvSpPr>
          <p:spPr bwMode="auto">
            <a:xfrm>
              <a:off x="0" y="0"/>
              <a:ext cx="1513969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26" name="Shape 101"/>
            <p:cNvSpPr>
              <a:spLocks noChangeArrowheads="1"/>
            </p:cNvSpPr>
            <p:nvPr/>
          </p:nvSpPr>
          <p:spPr bwMode="auto">
            <a:xfrm>
              <a:off x="53861" y="92498"/>
              <a:ext cx="1406247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Comunicação</a:t>
              </a:r>
            </a:p>
          </p:txBody>
        </p:sp>
      </p:grpSp>
      <p:grpSp>
        <p:nvGrpSpPr>
          <p:cNvPr id="4" name="Group 105"/>
          <p:cNvGrpSpPr>
            <a:grpSpLocks/>
          </p:cNvGrpSpPr>
          <p:nvPr/>
        </p:nvGrpSpPr>
        <p:grpSpPr bwMode="auto">
          <a:xfrm>
            <a:off x="5703888" y="4567238"/>
            <a:ext cx="588962" cy="574675"/>
            <a:chOff x="0" y="0"/>
            <a:chExt cx="588326" cy="574887"/>
          </a:xfrm>
        </p:grpSpPr>
        <p:sp>
          <p:nvSpPr>
            <p:cNvPr id="8223" name="Shape 103"/>
            <p:cNvSpPr>
              <a:spLocks noChangeArrowheads="1"/>
            </p:cNvSpPr>
            <p:nvPr/>
          </p:nvSpPr>
          <p:spPr bwMode="auto">
            <a:xfrm>
              <a:off x="0" y="0"/>
              <a:ext cx="588327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24" name="Shape 104"/>
            <p:cNvSpPr>
              <a:spLocks noChangeArrowheads="1"/>
            </p:cNvSpPr>
            <p:nvPr/>
          </p:nvSpPr>
          <p:spPr bwMode="auto">
            <a:xfrm>
              <a:off x="172576" y="92498"/>
              <a:ext cx="283592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TI</a:t>
              </a:r>
            </a:p>
          </p:txBody>
        </p:sp>
      </p:grpSp>
      <p:grpSp>
        <p:nvGrpSpPr>
          <p:cNvPr id="5" name="Group 108"/>
          <p:cNvGrpSpPr>
            <a:grpSpLocks/>
          </p:cNvGrpSpPr>
          <p:nvPr/>
        </p:nvGrpSpPr>
        <p:grpSpPr bwMode="auto">
          <a:xfrm>
            <a:off x="2581275" y="5353050"/>
            <a:ext cx="2246313" cy="574675"/>
            <a:chOff x="0" y="0"/>
            <a:chExt cx="2246569" cy="574887"/>
          </a:xfrm>
        </p:grpSpPr>
        <p:sp>
          <p:nvSpPr>
            <p:cNvPr id="8221" name="Shape 106"/>
            <p:cNvSpPr>
              <a:spLocks noChangeArrowheads="1"/>
            </p:cNvSpPr>
            <p:nvPr/>
          </p:nvSpPr>
          <p:spPr bwMode="auto">
            <a:xfrm>
              <a:off x="0" y="0"/>
              <a:ext cx="2246570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22" name="Shape 107"/>
            <p:cNvSpPr>
              <a:spLocks noChangeArrowheads="1"/>
            </p:cNvSpPr>
            <p:nvPr/>
          </p:nvSpPr>
          <p:spPr bwMode="auto">
            <a:xfrm>
              <a:off x="15310" y="92498"/>
              <a:ext cx="2215948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Ambiente Tecnológico</a:t>
              </a:r>
            </a:p>
          </p:txBody>
        </p:sp>
      </p:grpSp>
      <p:grpSp>
        <p:nvGrpSpPr>
          <p:cNvPr id="6" name="Group 111"/>
          <p:cNvGrpSpPr>
            <a:grpSpLocks/>
          </p:cNvGrpSpPr>
          <p:nvPr/>
        </p:nvGrpSpPr>
        <p:grpSpPr bwMode="auto">
          <a:xfrm>
            <a:off x="6542088" y="4567238"/>
            <a:ext cx="692150" cy="574675"/>
            <a:chOff x="0" y="0"/>
            <a:chExt cx="692291" cy="574887"/>
          </a:xfrm>
        </p:grpSpPr>
        <p:sp>
          <p:nvSpPr>
            <p:cNvPr id="8219" name="Shape 109"/>
            <p:cNvSpPr>
              <a:spLocks noChangeArrowheads="1"/>
            </p:cNvSpPr>
            <p:nvPr/>
          </p:nvSpPr>
          <p:spPr bwMode="auto">
            <a:xfrm>
              <a:off x="0" y="0"/>
              <a:ext cx="692292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20" name="Shape 110"/>
            <p:cNvSpPr>
              <a:spLocks noChangeArrowheads="1"/>
            </p:cNvSpPr>
            <p:nvPr/>
          </p:nvSpPr>
          <p:spPr bwMode="auto">
            <a:xfrm>
              <a:off x="100223" y="92498"/>
              <a:ext cx="491846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SST</a:t>
              </a:r>
            </a:p>
          </p:txBody>
        </p:sp>
      </p:grpSp>
      <p:grpSp>
        <p:nvGrpSpPr>
          <p:cNvPr id="7" name="Group 114"/>
          <p:cNvGrpSpPr>
            <a:grpSpLocks/>
          </p:cNvGrpSpPr>
          <p:nvPr/>
        </p:nvGrpSpPr>
        <p:grpSpPr bwMode="auto">
          <a:xfrm>
            <a:off x="5003800" y="5353050"/>
            <a:ext cx="2014538" cy="574675"/>
            <a:chOff x="0" y="0"/>
            <a:chExt cx="2013893" cy="574887"/>
          </a:xfrm>
        </p:grpSpPr>
        <p:sp>
          <p:nvSpPr>
            <p:cNvPr id="8217" name="Shape 112"/>
            <p:cNvSpPr>
              <a:spLocks noChangeArrowheads="1"/>
            </p:cNvSpPr>
            <p:nvPr/>
          </p:nvSpPr>
          <p:spPr bwMode="auto">
            <a:xfrm>
              <a:off x="0" y="0"/>
              <a:ext cx="2013894" cy="574888"/>
            </a:xfrm>
            <a:prstGeom prst="rect">
              <a:avLst/>
            </a:prstGeom>
            <a:solidFill>
              <a:srgbClr val="ECEEF2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18" name="Shape 113"/>
            <p:cNvSpPr>
              <a:spLocks noChangeArrowheads="1"/>
            </p:cNvSpPr>
            <p:nvPr/>
          </p:nvSpPr>
          <p:spPr bwMode="auto">
            <a:xfrm>
              <a:off x="44709" y="92499"/>
              <a:ext cx="1878534" cy="389890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Medium"/>
                  <a:ea typeface="Prelo-Medium"/>
                  <a:cs typeface="Prelo-Medium"/>
                  <a:sym typeface="Prelo-Medium"/>
                </a:rPr>
                <a:t>Outros Subgrupos</a:t>
              </a:r>
            </a:p>
          </p:txBody>
        </p:sp>
      </p:grpSp>
      <p:sp>
        <p:nvSpPr>
          <p:cNvPr id="8206" name="Shape 115"/>
          <p:cNvSpPr>
            <a:spLocks noChangeArrowheads="1"/>
          </p:cNvSpPr>
          <p:nvPr/>
        </p:nvSpPr>
        <p:spPr bwMode="auto">
          <a:xfrm>
            <a:off x="628650" y="1147763"/>
            <a:ext cx="6153150" cy="3381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>
              <a:lnSpc>
                <a:spcPct val="80000"/>
              </a:lnSpc>
            </a:pPr>
            <a:r>
              <a:rPr lang="pt-BR" sz="20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Estrutura de </a:t>
            </a:r>
            <a:r>
              <a:rPr lang="pt-BR" sz="20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Gestão do eSocial</a:t>
            </a:r>
            <a:endParaRPr lang="pt-BR" sz="20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grpSp>
        <p:nvGrpSpPr>
          <p:cNvPr id="8" name="Group 118"/>
          <p:cNvGrpSpPr>
            <a:grpSpLocks/>
          </p:cNvGrpSpPr>
          <p:nvPr/>
        </p:nvGrpSpPr>
        <p:grpSpPr bwMode="auto">
          <a:xfrm>
            <a:off x="3925888" y="1550988"/>
            <a:ext cx="1878012" cy="822325"/>
            <a:chOff x="0" y="0"/>
            <a:chExt cx="1878533" cy="821463"/>
          </a:xfrm>
        </p:grpSpPr>
        <p:sp>
          <p:nvSpPr>
            <p:cNvPr id="8215" name="Shape 116"/>
            <p:cNvSpPr>
              <a:spLocks noChangeArrowheads="1"/>
            </p:cNvSpPr>
            <p:nvPr/>
          </p:nvSpPr>
          <p:spPr bwMode="auto">
            <a:xfrm>
              <a:off x="0" y="0"/>
              <a:ext cx="1878534" cy="821464"/>
            </a:xfrm>
            <a:prstGeom prst="rect">
              <a:avLst/>
            </a:prstGeom>
            <a:solidFill>
              <a:srgbClr val="DCEAD6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16" name="Shape 117"/>
            <p:cNvSpPr>
              <a:spLocks noChangeArrowheads="1"/>
            </p:cNvSpPr>
            <p:nvPr/>
          </p:nvSpPr>
          <p:spPr bwMode="auto">
            <a:xfrm>
              <a:off x="143332" y="215786"/>
              <a:ext cx="1612443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Bold"/>
                  <a:ea typeface="Prelo-Bold"/>
                  <a:cs typeface="Prelo-Bold"/>
                  <a:sym typeface="Prelo-Bold"/>
                </a:rPr>
                <a:t>Comitê Diretivo</a:t>
              </a:r>
            </a:p>
          </p:txBody>
        </p:sp>
      </p:grpSp>
      <p:sp>
        <p:nvSpPr>
          <p:cNvPr id="8208" name="Shape 119"/>
          <p:cNvSpPr>
            <a:spLocks noChangeArrowheads="1"/>
          </p:cNvSpPr>
          <p:nvPr/>
        </p:nvSpPr>
        <p:spPr bwMode="auto">
          <a:xfrm>
            <a:off x="2012950" y="2736850"/>
            <a:ext cx="1865313" cy="3905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>
              <a:lnSpc>
                <a:spcPct val="80000"/>
              </a:lnSpc>
            </a:pPr>
            <a:r>
              <a:rPr lang="pt-BR" sz="18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GT-Confederativo</a:t>
            </a:r>
          </a:p>
        </p:txBody>
      </p:sp>
      <p:grpSp>
        <p:nvGrpSpPr>
          <p:cNvPr id="9" name="Group 122"/>
          <p:cNvGrpSpPr>
            <a:grpSpLocks/>
          </p:cNvGrpSpPr>
          <p:nvPr/>
        </p:nvGrpSpPr>
        <p:grpSpPr bwMode="auto">
          <a:xfrm>
            <a:off x="3992563" y="3535363"/>
            <a:ext cx="1878012" cy="822325"/>
            <a:chOff x="0" y="0"/>
            <a:chExt cx="1878533" cy="821463"/>
          </a:xfrm>
        </p:grpSpPr>
        <p:sp>
          <p:nvSpPr>
            <p:cNvPr id="8213" name="Shape 120"/>
            <p:cNvSpPr>
              <a:spLocks noChangeArrowheads="1"/>
            </p:cNvSpPr>
            <p:nvPr/>
          </p:nvSpPr>
          <p:spPr bwMode="auto">
            <a:xfrm>
              <a:off x="0" y="0"/>
              <a:ext cx="1878534" cy="821464"/>
            </a:xfrm>
            <a:prstGeom prst="rect">
              <a:avLst/>
            </a:prstGeom>
            <a:solidFill>
              <a:srgbClr val="DCEAD6"/>
            </a:solidFill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/>
            <a:lstStyle/>
            <a:p>
              <a:endParaRPr lang="pt-BR"/>
            </a:p>
          </p:txBody>
        </p:sp>
        <p:sp>
          <p:nvSpPr>
            <p:cNvPr id="8214" name="Shape 121"/>
            <p:cNvSpPr>
              <a:spLocks noChangeArrowheads="1"/>
            </p:cNvSpPr>
            <p:nvPr/>
          </p:nvSpPr>
          <p:spPr bwMode="auto">
            <a:xfrm>
              <a:off x="198939" y="215786"/>
              <a:ext cx="1505230" cy="38989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 sz="1800">
                  <a:solidFill>
                    <a:srgbClr val="245488"/>
                  </a:solidFill>
                  <a:latin typeface="Prelo-Bold"/>
                  <a:ea typeface="Prelo-Bold"/>
                  <a:cs typeface="Prelo-Bold"/>
                  <a:sym typeface="Prelo-Bold"/>
                </a:rPr>
                <a:t>Comitê Gestor</a:t>
              </a:r>
            </a:p>
          </p:txBody>
        </p:sp>
      </p:grpSp>
      <p:sp>
        <p:nvSpPr>
          <p:cNvPr id="8210" name="Shape 123"/>
          <p:cNvSpPr>
            <a:spLocks noChangeArrowheads="1"/>
          </p:cNvSpPr>
          <p:nvPr/>
        </p:nvSpPr>
        <p:spPr bwMode="auto">
          <a:xfrm>
            <a:off x="5972175" y="2736850"/>
            <a:ext cx="2135188" cy="3905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>
              <a:lnSpc>
                <a:spcPct val="80000"/>
              </a:lnSpc>
            </a:pPr>
            <a:r>
              <a:rPr lang="pt-BR" sz="18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GT-Empresas-Piloto</a:t>
            </a:r>
          </a:p>
        </p:txBody>
      </p:sp>
      <p:sp>
        <p:nvSpPr>
          <p:cNvPr id="8211" name="Shape 124"/>
          <p:cNvSpPr>
            <a:spLocks noChangeShapeType="1"/>
          </p:cNvSpPr>
          <p:nvPr/>
        </p:nvSpPr>
        <p:spPr bwMode="auto">
          <a:xfrm flipV="1">
            <a:off x="4622800" y="2549525"/>
            <a:ext cx="0" cy="820738"/>
          </a:xfrm>
          <a:prstGeom prst="line">
            <a:avLst/>
          </a:prstGeom>
          <a:noFill/>
          <a:ln w="63500">
            <a:solidFill>
              <a:srgbClr val="26935A"/>
            </a:solidFill>
            <a:round/>
            <a:headEnd/>
            <a:tailEnd type="triangle" w="med" len="med"/>
          </a:ln>
        </p:spPr>
        <p:txBody>
          <a:bodyPr lIns="45719" rIns="45719"/>
          <a:lstStyle/>
          <a:p>
            <a:endParaRPr lang="pt-BR"/>
          </a:p>
        </p:txBody>
      </p:sp>
      <p:sp>
        <p:nvSpPr>
          <p:cNvPr id="8212" name="Shape 125"/>
          <p:cNvSpPr>
            <a:spLocks noChangeShapeType="1"/>
          </p:cNvSpPr>
          <p:nvPr/>
        </p:nvSpPr>
        <p:spPr bwMode="auto">
          <a:xfrm>
            <a:off x="5153025" y="2581275"/>
            <a:ext cx="0" cy="820738"/>
          </a:xfrm>
          <a:prstGeom prst="line">
            <a:avLst/>
          </a:prstGeom>
          <a:noFill/>
          <a:ln w="63500">
            <a:solidFill>
              <a:srgbClr val="26935A"/>
            </a:solidFill>
            <a:round/>
            <a:headEnd/>
            <a:tailEnd type="triangle" w="med" len="med"/>
          </a:ln>
        </p:spPr>
        <p:txBody>
          <a:bodyPr lIns="45719" rIns="45719"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69"/>
          <p:cNvSpPr>
            <a:spLocks noChangeArrowheads="1"/>
          </p:cNvSpPr>
          <p:nvPr/>
        </p:nvSpPr>
        <p:spPr bwMode="auto">
          <a:xfrm>
            <a:off x="322917" y="1745251"/>
            <a:ext cx="6673628" cy="60753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Qual 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impacto </a:t>
            </a:r>
            <a:r>
              <a:rPr lang="pt-BR" sz="36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do eSocial ?</a:t>
            </a:r>
            <a:endParaRPr lang="pt-BR" sz="36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9219" name="Shape 170"/>
          <p:cNvSpPr>
            <a:spLocks noChangeShapeType="1"/>
          </p:cNvSpPr>
          <p:nvPr/>
        </p:nvSpPr>
        <p:spPr bwMode="auto">
          <a:xfrm>
            <a:off x="0" y="6048952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963" y="6305550"/>
            <a:ext cx="1087437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2470150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4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19788" y="6251575"/>
            <a:ext cx="727075" cy="450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41346" name="Picture 2" descr="Resultado de imagem para figuras para power poi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16739" y="2760541"/>
            <a:ext cx="3273083" cy="30994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138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sp>
        <p:nvSpPr>
          <p:cNvPr id="8195" name="Shape 139"/>
          <p:cNvSpPr>
            <a:spLocks noChangeArrowheads="1"/>
          </p:cNvSpPr>
          <p:nvPr/>
        </p:nvSpPr>
        <p:spPr bwMode="auto">
          <a:xfrm>
            <a:off x="1041828" y="3245435"/>
            <a:ext cx="7918450" cy="20240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6798" tIns="46798" rIns="46798" bIns="46798">
            <a:spAutoFit/>
          </a:bodyPr>
          <a:lstStyle/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Mais de </a:t>
            </a:r>
            <a:r>
              <a:rPr lang="pt-BR" sz="19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40 milhões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de trabalhadores;</a:t>
            </a:r>
            <a:endParaRPr lang="pt-BR" sz="190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Mais de </a:t>
            </a:r>
            <a:r>
              <a:rPr lang="pt-BR" sz="19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8 milhões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de empresas;</a:t>
            </a:r>
            <a:endParaRPr lang="pt-BR" sz="190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Mais de </a:t>
            </a:r>
            <a:r>
              <a:rPr lang="pt-BR" sz="19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80 mil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escritório de contabilidade;</a:t>
            </a:r>
            <a:endParaRPr lang="pt-BR" sz="190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Mais de </a:t>
            </a:r>
            <a:r>
              <a:rPr lang="pt-BR" sz="19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meio milhão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de empresas de TI;</a:t>
            </a:r>
            <a:endParaRPr lang="pt-BR" sz="190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Mais de </a:t>
            </a:r>
            <a:r>
              <a:rPr lang="pt-BR" sz="1900">
                <a:solidFill>
                  <a:srgbClr val="245488"/>
                </a:solidFill>
                <a:latin typeface="Prelo-SemiBold"/>
                <a:ea typeface="Prelo-SemiBold"/>
                <a:cs typeface="Prelo-SemiBold"/>
                <a:sym typeface="Prelo-SemiBold"/>
              </a:rPr>
              <a:t>6 mil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agências governamentais;</a:t>
            </a:r>
            <a:endParaRPr lang="pt-BR" sz="190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>
                <a:solidFill>
                  <a:srgbClr val="002774"/>
                </a:solidFill>
                <a:latin typeface="Prelo-Medium"/>
                <a:ea typeface="Prelo-Medium"/>
                <a:cs typeface="Prelo-Medium"/>
                <a:sym typeface="Prelo-Medium"/>
              </a:rPr>
              <a:t> </a:t>
            </a:r>
            <a:r>
              <a:rPr lang="pt-BR" sz="190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Etc.</a:t>
            </a:r>
          </a:p>
        </p:txBody>
      </p:sp>
      <p:sp>
        <p:nvSpPr>
          <p:cNvPr id="8196" name="Shape 140"/>
          <p:cNvSpPr>
            <a:spLocks noChangeArrowheads="1"/>
          </p:cNvSpPr>
          <p:nvPr/>
        </p:nvSpPr>
        <p:spPr bwMode="auto">
          <a:xfrm>
            <a:off x="628650" y="1147763"/>
            <a:ext cx="7886700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Impacto do </a:t>
            </a:r>
            <a:r>
              <a:rPr lang="pt-BR" sz="3200" dirty="0" err="1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pic>
        <p:nvPicPr>
          <p:cNvPr id="8197" name="ima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3350" y="6305550"/>
            <a:ext cx="1087438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8" name="imag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199" name="image.jpg"/>
          <p:cNvPicPr>
            <a:picLocks noChangeAspect="1"/>
          </p:cNvPicPr>
          <p:nvPr/>
        </p:nvPicPr>
        <p:blipFill>
          <a:blip r:embed="rId5"/>
          <a:srcRect t="23209" r="571" b="21594"/>
          <a:stretch>
            <a:fillRect/>
          </a:stretch>
        </p:blipFill>
        <p:spPr bwMode="auto">
          <a:xfrm>
            <a:off x="3097213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8200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8201" name="Shape 140"/>
          <p:cNvSpPr>
            <a:spLocks noChangeArrowheads="1"/>
          </p:cNvSpPr>
          <p:nvPr/>
        </p:nvSpPr>
        <p:spPr bwMode="auto">
          <a:xfrm>
            <a:off x="1092628" y="2450098"/>
            <a:ext cx="6337300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180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Envolve o Estado e entes privados: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38"/>
          <p:cNvSpPr>
            <a:spLocks noChangeShapeType="1"/>
          </p:cNvSpPr>
          <p:nvPr/>
        </p:nvSpPr>
        <p:spPr bwMode="auto">
          <a:xfrm>
            <a:off x="38100" y="614593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sp>
        <p:nvSpPr>
          <p:cNvPr id="7171" name="Shape 139"/>
          <p:cNvSpPr>
            <a:spLocks noChangeArrowheads="1"/>
          </p:cNvSpPr>
          <p:nvPr/>
        </p:nvSpPr>
        <p:spPr bwMode="auto">
          <a:xfrm>
            <a:off x="906885" y="3121895"/>
            <a:ext cx="7918450" cy="2667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6798" tIns="46798" rIns="46798" bIns="46798">
            <a:spAutoFit/>
          </a:bodyPr>
          <a:lstStyle/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Trabalhadores Celetistas;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Trabalhadores Estatutários;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Trabalhadores Autônomos;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Trabalhadores Avulsos;</a:t>
            </a: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Trabalhadores Cooperados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Trabalhadores sem vínculo;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 Estagiários;</a:t>
            </a:r>
            <a:endParaRPr lang="pt-BR" sz="1900" dirty="0">
              <a:solidFill>
                <a:srgbClr val="002774"/>
              </a:solidFill>
              <a:latin typeface="Prelo-Medium"/>
              <a:ea typeface="Prelo-Medium"/>
              <a:cs typeface="Prelo-Medium"/>
              <a:sym typeface="Prelo-Medium"/>
            </a:endParaRPr>
          </a:p>
          <a:p>
            <a:pPr marL="234950" indent="-228600">
              <a:lnSpc>
                <a:spcPct val="110000"/>
              </a:lnSpc>
              <a:buFont typeface="Times New Roman" pitchFamily="18" charset="0"/>
              <a:buBlip>
                <a:blip r:embed="rId2"/>
              </a:buBlip>
            </a:pPr>
            <a:r>
              <a:rPr lang="pt-BR" sz="1900" dirty="0">
                <a:solidFill>
                  <a:srgbClr val="002774"/>
                </a:solidFill>
                <a:latin typeface="Prelo-Medium"/>
                <a:ea typeface="Prelo-Medium"/>
                <a:cs typeface="Prelo-Medium"/>
                <a:sym typeface="Prelo-Medium"/>
              </a:rPr>
              <a:t> </a:t>
            </a:r>
            <a:r>
              <a:rPr lang="pt-BR" sz="1900" dirty="0">
                <a:solidFill>
                  <a:srgbClr val="245488"/>
                </a:solidFill>
                <a:latin typeface="Prelo-Medium"/>
                <a:ea typeface="Prelo-Medium"/>
                <a:cs typeface="Prelo-Medium"/>
                <a:sym typeface="Prelo-Medium"/>
              </a:rPr>
              <a:t>Etc.</a:t>
            </a:r>
          </a:p>
        </p:txBody>
      </p:sp>
      <p:pic>
        <p:nvPicPr>
          <p:cNvPr id="7173" name="ima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6333260"/>
            <a:ext cx="1087438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7174" name="imag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633643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7175" name="image.jpg"/>
          <p:cNvPicPr>
            <a:picLocks noChangeAspect="1"/>
          </p:cNvPicPr>
          <p:nvPr/>
        </p:nvPicPr>
        <p:blipFill>
          <a:blip r:embed="rId5"/>
          <a:srcRect t="23209" r="571" b="21594"/>
          <a:stretch>
            <a:fillRect/>
          </a:stretch>
        </p:blipFill>
        <p:spPr bwMode="auto">
          <a:xfrm>
            <a:off x="3025775" y="637929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7176" name="image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0563" y="643327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7177" name="Shape 140"/>
          <p:cNvSpPr>
            <a:spLocks noChangeArrowheads="1"/>
          </p:cNvSpPr>
          <p:nvPr/>
        </p:nvSpPr>
        <p:spPr bwMode="auto">
          <a:xfrm>
            <a:off x="940223" y="2239245"/>
            <a:ext cx="6337300" cy="3492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180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Envolve informações de TODO o mundo do trabalho:</a:t>
            </a:r>
          </a:p>
        </p:txBody>
      </p:sp>
      <p:sp>
        <p:nvSpPr>
          <p:cNvPr id="10" name="Shape 140"/>
          <p:cNvSpPr>
            <a:spLocks noChangeArrowheads="1"/>
          </p:cNvSpPr>
          <p:nvPr/>
        </p:nvSpPr>
        <p:spPr bwMode="auto">
          <a:xfrm>
            <a:off x="628650" y="1217038"/>
            <a:ext cx="7886700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Impacto do </a:t>
            </a:r>
            <a:r>
              <a:rPr lang="pt-BR" sz="3200" dirty="0" err="1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138"/>
          <p:cNvSpPr>
            <a:spLocks noChangeShapeType="1"/>
          </p:cNvSpPr>
          <p:nvPr/>
        </p:nvSpPr>
        <p:spPr bwMode="auto">
          <a:xfrm>
            <a:off x="38100" y="6118225"/>
            <a:ext cx="9067800" cy="0"/>
          </a:xfrm>
          <a:prstGeom prst="line">
            <a:avLst/>
          </a:prstGeom>
          <a:noFill/>
          <a:ln w="25400">
            <a:solidFill>
              <a:srgbClr val="E9E8E9"/>
            </a:solidFill>
            <a:round/>
            <a:headEnd/>
            <a:tailEnd/>
          </a:ln>
        </p:spPr>
        <p:txBody>
          <a:bodyPr lIns="45719" rIns="45719"/>
          <a:lstStyle/>
          <a:p>
            <a:endParaRPr lang="pt-BR"/>
          </a:p>
        </p:txBody>
      </p:sp>
      <p:pic>
        <p:nvPicPr>
          <p:cNvPr id="9220" name="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6305550"/>
            <a:ext cx="1087438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1" name="imag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6308725"/>
            <a:ext cx="1331913" cy="320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2" name="image.jpg"/>
          <p:cNvPicPr>
            <a:picLocks noChangeAspect="1"/>
          </p:cNvPicPr>
          <p:nvPr/>
        </p:nvPicPr>
        <p:blipFill>
          <a:blip r:embed="rId4"/>
          <a:srcRect t="23209" r="571" b="21594"/>
          <a:stretch>
            <a:fillRect/>
          </a:stretch>
        </p:blipFill>
        <p:spPr bwMode="auto">
          <a:xfrm>
            <a:off x="3025775" y="6351588"/>
            <a:ext cx="898525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9223" name="imag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0563" y="6405563"/>
            <a:ext cx="981075" cy="223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24" name="Shape 140"/>
          <p:cNvSpPr>
            <a:spLocks noChangeArrowheads="1"/>
          </p:cNvSpPr>
          <p:nvPr/>
        </p:nvSpPr>
        <p:spPr bwMode="auto">
          <a:xfrm>
            <a:off x="1258888" y="1937463"/>
            <a:ext cx="6337300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1800" dirty="0" smtClean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Envolve TODAS as áreas da empresa</a:t>
            </a:r>
            <a:endParaRPr lang="pt-BR" sz="18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sp>
        <p:nvSpPr>
          <p:cNvPr id="10" name="Shape 140"/>
          <p:cNvSpPr>
            <a:spLocks noChangeArrowheads="1"/>
          </p:cNvSpPr>
          <p:nvPr/>
        </p:nvSpPr>
        <p:spPr bwMode="auto">
          <a:xfrm>
            <a:off x="628650" y="1217038"/>
            <a:ext cx="7886700" cy="5502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marL="447675" indent="-447675" defTabSz="911225">
              <a:lnSpc>
                <a:spcPct val="93000"/>
              </a:lnSpc>
              <a:spcBef>
                <a:spcPts val="500"/>
              </a:spcBef>
              <a:tabLst>
                <a:tab pos="444500" algn="l"/>
                <a:tab pos="9017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842000" algn="l"/>
                <a:tab pos="6286500" algn="l"/>
                <a:tab pos="6731000" algn="l"/>
                <a:tab pos="7188200" algn="l"/>
                <a:tab pos="7632700" algn="l"/>
                <a:tab pos="8089900" algn="l"/>
                <a:tab pos="8534400" algn="l"/>
                <a:tab pos="8978900" algn="l"/>
                <a:tab pos="9436100" algn="l"/>
              </a:tabLst>
            </a:pPr>
            <a:r>
              <a:rPr lang="pt-BR" sz="3200" dirty="0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Impacto do </a:t>
            </a:r>
            <a:r>
              <a:rPr lang="pt-BR" sz="3200" dirty="0" err="1">
                <a:solidFill>
                  <a:srgbClr val="245488"/>
                </a:solidFill>
                <a:latin typeface="Prelo-Bold"/>
                <a:ea typeface="Prelo-Bold"/>
                <a:cs typeface="Prelo-Bold"/>
                <a:sym typeface="Prelo-Bold"/>
              </a:rPr>
              <a:t>eSocial</a:t>
            </a:r>
            <a:endParaRPr lang="pt-BR" sz="3200" dirty="0">
              <a:solidFill>
                <a:srgbClr val="245488"/>
              </a:solidFill>
              <a:latin typeface="Prelo-Bold"/>
              <a:ea typeface="Prelo-Bold"/>
              <a:cs typeface="Prelo-Bold"/>
              <a:sym typeface="Prelo-Bold"/>
            </a:endParaRPr>
          </a:p>
        </p:txBody>
      </p:sp>
      <p:graphicFrame>
        <p:nvGraphicFramePr>
          <p:cNvPr id="11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49130613"/>
              </p:ext>
            </p:extLst>
          </p:nvPr>
        </p:nvGraphicFramePr>
        <p:xfrm>
          <a:off x="733569" y="2313710"/>
          <a:ext cx="6969558" cy="4003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544</Words>
  <Application>Microsoft Office PowerPoint</Application>
  <PresentationFormat>Apresentação na tela (4:3)</PresentationFormat>
  <Paragraphs>132</Paragraphs>
  <Slides>23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23</vt:i4>
      </vt:variant>
    </vt:vector>
  </HeadingPairs>
  <TitlesOfParts>
    <vt:vector size="37" baseType="lpstr">
      <vt:lpstr>Arial</vt:lpstr>
      <vt:lpstr>Tempus Sans ITC</vt:lpstr>
      <vt:lpstr>Lucida Sans Unicode</vt:lpstr>
      <vt:lpstr>Times New Roman</vt:lpstr>
      <vt:lpstr>Trebuchet MS</vt:lpstr>
      <vt:lpstr>Prelo-Bold</vt:lpstr>
      <vt:lpstr>Prelo-Medium</vt:lpstr>
      <vt:lpstr>Prelo-SemiBold</vt:lpstr>
      <vt:lpstr>OCR A Extended</vt:lpstr>
      <vt:lpstr>PMingLiU</vt:lpstr>
      <vt:lpstr>Wingdings</vt:lpstr>
      <vt:lpstr>Tahoma</vt:lpstr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Maia</dc:creator>
  <cp:lastModifiedBy>Maia</cp:lastModifiedBy>
  <cp:revision>62</cp:revision>
  <dcterms:modified xsi:type="dcterms:W3CDTF">2017-09-12T23:11:25Z</dcterms:modified>
</cp:coreProperties>
</file>