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322" r:id="rId3"/>
    <p:sldId id="291" r:id="rId4"/>
    <p:sldId id="317" r:id="rId5"/>
    <p:sldId id="324" r:id="rId6"/>
    <p:sldId id="325" r:id="rId7"/>
    <p:sldId id="323" r:id="rId8"/>
    <p:sldId id="296" r:id="rId9"/>
    <p:sldId id="297" r:id="rId10"/>
    <p:sldId id="298" r:id="rId11"/>
    <p:sldId id="299" r:id="rId12"/>
    <p:sldId id="300" r:id="rId13"/>
    <p:sldId id="301" r:id="rId14"/>
    <p:sldId id="326" r:id="rId15"/>
    <p:sldId id="327" r:id="rId16"/>
    <p:sldId id="302" r:id="rId17"/>
    <p:sldId id="303" r:id="rId18"/>
    <p:sldId id="304" r:id="rId19"/>
    <p:sldId id="308" r:id="rId20"/>
    <p:sldId id="313" r:id="rId21"/>
    <p:sldId id="314" r:id="rId22"/>
    <p:sldId id="307" r:id="rId23"/>
    <p:sldId id="321" r:id="rId24"/>
    <p:sldId id="28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Eduardo de Jesus" initials="CEdJ" lastIdx="17" clrIdx="0">
    <p:extLst>
      <p:ext uri="{19B8F6BF-5375-455C-9EA6-DF929625EA0E}">
        <p15:presenceInfo xmlns:p15="http://schemas.microsoft.com/office/powerpoint/2012/main" userId="S-1-5-21-1472583760-1247489484-2413598454-20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4CCBF-4296-4416-A78C-D4C56586C0F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C27670-BBD3-4298-9AD4-9E5E36024390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2400" b="1" dirty="0" smtClean="0"/>
            <a:t>Coleta</a:t>
          </a:r>
        </a:p>
        <a:p>
          <a:r>
            <a:rPr lang="pt-BR" sz="2400" dirty="0" smtClean="0"/>
            <a:t>Fevereiro a Maio</a:t>
          </a:r>
          <a:endParaRPr lang="pt-BR" sz="2400" dirty="0"/>
        </a:p>
      </dgm:t>
    </dgm:pt>
    <dgm:pt modelId="{BA6E841F-8B51-451C-8377-E9A5CF7977A7}" type="parTrans" cxnId="{A8A44B12-9F30-493A-AD30-F4BEB92FC894}">
      <dgm:prSet/>
      <dgm:spPr/>
      <dgm:t>
        <a:bodyPr/>
        <a:lstStyle/>
        <a:p>
          <a:endParaRPr lang="pt-BR" sz="2400"/>
        </a:p>
      </dgm:t>
    </dgm:pt>
    <dgm:pt modelId="{3E07E40A-51F7-428D-A1AA-726A90D63B2E}" type="sibTrans" cxnId="{A8A44B12-9F30-493A-AD30-F4BEB92FC894}">
      <dgm:prSet/>
      <dgm:spPr/>
      <dgm:t>
        <a:bodyPr/>
        <a:lstStyle/>
        <a:p>
          <a:endParaRPr lang="pt-BR" sz="2400"/>
        </a:p>
      </dgm:t>
    </dgm:pt>
    <dgm:pt modelId="{E0D22509-DCC9-4028-81A0-1C59C742C6B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Verificação</a:t>
          </a:r>
        </a:p>
        <a:p>
          <a:r>
            <a:rPr lang="pt-BR" sz="2400" dirty="0" smtClean="0">
              <a:solidFill>
                <a:schemeClr val="tx1"/>
              </a:solidFill>
            </a:rPr>
            <a:t>Junho a Setembro</a:t>
          </a:r>
          <a:endParaRPr lang="pt-BR" sz="2400" dirty="0">
            <a:solidFill>
              <a:schemeClr val="tx1"/>
            </a:solidFill>
          </a:endParaRPr>
        </a:p>
      </dgm:t>
    </dgm:pt>
    <dgm:pt modelId="{F9C30A4B-2EEC-4C6D-A0E7-C3DBA1AC3D79}" type="parTrans" cxnId="{9D7E3D5F-3960-4751-BA68-B696C5F096F1}">
      <dgm:prSet/>
      <dgm:spPr/>
      <dgm:t>
        <a:bodyPr/>
        <a:lstStyle/>
        <a:p>
          <a:endParaRPr lang="pt-BR" sz="2400"/>
        </a:p>
      </dgm:t>
    </dgm:pt>
    <dgm:pt modelId="{487B098F-6033-464E-87A1-45B4714E4BA0}" type="sibTrans" cxnId="{9D7E3D5F-3960-4751-BA68-B696C5F096F1}">
      <dgm:prSet/>
      <dgm:spPr/>
      <dgm:t>
        <a:bodyPr/>
        <a:lstStyle/>
        <a:p>
          <a:endParaRPr lang="pt-BR" sz="2400"/>
        </a:p>
      </dgm:t>
    </dgm:pt>
    <dgm:pt modelId="{D568E7E9-F20B-47DA-BB5B-CFA627DBEF66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400" b="1" dirty="0" smtClean="0"/>
            <a:t>Publicação</a:t>
          </a:r>
        </a:p>
        <a:p>
          <a:r>
            <a:rPr lang="pt-BR" sz="2400" dirty="0" smtClean="0"/>
            <a:t>Outubro</a:t>
          </a:r>
          <a:endParaRPr lang="pt-BR" sz="2400" dirty="0"/>
        </a:p>
      </dgm:t>
    </dgm:pt>
    <dgm:pt modelId="{446D6421-44EA-4238-BF0E-35ACB1650AD8}" type="parTrans" cxnId="{3E00C081-D96F-447D-8E39-5D3DEA6C3831}">
      <dgm:prSet/>
      <dgm:spPr/>
      <dgm:t>
        <a:bodyPr/>
        <a:lstStyle/>
        <a:p>
          <a:endParaRPr lang="pt-BR" sz="2400"/>
        </a:p>
      </dgm:t>
    </dgm:pt>
    <dgm:pt modelId="{6A1238D9-3F90-4F8F-9783-F23EFE53490A}" type="sibTrans" cxnId="{3E00C081-D96F-447D-8E39-5D3DEA6C3831}">
      <dgm:prSet/>
      <dgm:spPr/>
      <dgm:t>
        <a:bodyPr/>
        <a:lstStyle/>
        <a:p>
          <a:endParaRPr lang="pt-BR" sz="2400"/>
        </a:p>
      </dgm:t>
    </dgm:pt>
    <dgm:pt modelId="{70A726F3-429B-4056-9179-9EB4059DF3DB}" type="pres">
      <dgm:prSet presAssocID="{66C4CCBF-4296-4416-A78C-D4C56586C0F6}" presName="Name0" presStyleCnt="0">
        <dgm:presLayoutVars>
          <dgm:dir/>
          <dgm:resizeHandles val="exact"/>
        </dgm:presLayoutVars>
      </dgm:prSet>
      <dgm:spPr/>
    </dgm:pt>
    <dgm:pt modelId="{26ED2DA7-18C3-4D99-AEF3-E45513058B3D}" type="pres">
      <dgm:prSet presAssocID="{48C27670-BBD3-4298-9AD4-9E5E3602439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4DBF2A-775D-4DEA-AD67-1D4B012EF06A}" type="pres">
      <dgm:prSet presAssocID="{3E07E40A-51F7-428D-A1AA-726A90D63B2E}" presName="parSpace" presStyleCnt="0"/>
      <dgm:spPr/>
    </dgm:pt>
    <dgm:pt modelId="{A7C802A2-E022-444A-BEFE-19D44F678AE7}" type="pres">
      <dgm:prSet presAssocID="{E0D22509-DCC9-4028-81A0-1C59C742C6B9}" presName="parTxOnly" presStyleLbl="node1" presStyleIdx="1" presStyleCnt="3" custScaleX="1162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0166BC-BC66-4E90-92DB-00BD35B94E93}" type="pres">
      <dgm:prSet presAssocID="{487B098F-6033-464E-87A1-45B4714E4BA0}" presName="parSpace" presStyleCnt="0"/>
      <dgm:spPr/>
    </dgm:pt>
    <dgm:pt modelId="{A6FB12B2-B0B9-4275-88B5-0CCE355D2B97}" type="pres">
      <dgm:prSet presAssocID="{D568E7E9-F20B-47DA-BB5B-CFA627DBEF6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C4E4EE-E640-4CB8-9719-F3F63BE9DC2F}" type="presOf" srcId="{66C4CCBF-4296-4416-A78C-D4C56586C0F6}" destId="{70A726F3-429B-4056-9179-9EB4059DF3DB}" srcOrd="0" destOrd="0" presId="urn:microsoft.com/office/officeart/2005/8/layout/hChevron3"/>
    <dgm:cxn modelId="{3E00C081-D96F-447D-8E39-5D3DEA6C3831}" srcId="{66C4CCBF-4296-4416-A78C-D4C56586C0F6}" destId="{D568E7E9-F20B-47DA-BB5B-CFA627DBEF66}" srcOrd="2" destOrd="0" parTransId="{446D6421-44EA-4238-BF0E-35ACB1650AD8}" sibTransId="{6A1238D9-3F90-4F8F-9783-F23EFE53490A}"/>
    <dgm:cxn modelId="{8A939623-F158-40EE-AA57-F2D730854795}" type="presOf" srcId="{E0D22509-DCC9-4028-81A0-1C59C742C6B9}" destId="{A7C802A2-E022-444A-BEFE-19D44F678AE7}" srcOrd="0" destOrd="0" presId="urn:microsoft.com/office/officeart/2005/8/layout/hChevron3"/>
    <dgm:cxn modelId="{38B2CC0B-34FE-4F3E-B6EF-6CF4E1340FB1}" type="presOf" srcId="{48C27670-BBD3-4298-9AD4-9E5E36024390}" destId="{26ED2DA7-18C3-4D99-AEF3-E45513058B3D}" srcOrd="0" destOrd="0" presId="urn:microsoft.com/office/officeart/2005/8/layout/hChevron3"/>
    <dgm:cxn modelId="{9D7E3D5F-3960-4751-BA68-B696C5F096F1}" srcId="{66C4CCBF-4296-4416-A78C-D4C56586C0F6}" destId="{E0D22509-DCC9-4028-81A0-1C59C742C6B9}" srcOrd="1" destOrd="0" parTransId="{F9C30A4B-2EEC-4C6D-A0E7-C3DBA1AC3D79}" sibTransId="{487B098F-6033-464E-87A1-45B4714E4BA0}"/>
    <dgm:cxn modelId="{2103275D-F133-4E1D-8F4D-BCE5590E4D1C}" type="presOf" srcId="{D568E7E9-F20B-47DA-BB5B-CFA627DBEF66}" destId="{A6FB12B2-B0B9-4275-88B5-0CCE355D2B97}" srcOrd="0" destOrd="0" presId="urn:microsoft.com/office/officeart/2005/8/layout/hChevron3"/>
    <dgm:cxn modelId="{A8A44B12-9F30-493A-AD30-F4BEB92FC894}" srcId="{66C4CCBF-4296-4416-A78C-D4C56586C0F6}" destId="{48C27670-BBD3-4298-9AD4-9E5E36024390}" srcOrd="0" destOrd="0" parTransId="{BA6E841F-8B51-451C-8377-E9A5CF7977A7}" sibTransId="{3E07E40A-51F7-428D-A1AA-726A90D63B2E}"/>
    <dgm:cxn modelId="{337EFFD8-4D9F-470E-9F77-AE7E17CF9733}" type="presParOf" srcId="{70A726F3-429B-4056-9179-9EB4059DF3DB}" destId="{26ED2DA7-18C3-4D99-AEF3-E45513058B3D}" srcOrd="0" destOrd="0" presId="urn:microsoft.com/office/officeart/2005/8/layout/hChevron3"/>
    <dgm:cxn modelId="{541A45C5-FB8E-4C28-9309-23BD989E36AC}" type="presParOf" srcId="{70A726F3-429B-4056-9179-9EB4059DF3DB}" destId="{A14DBF2A-775D-4DEA-AD67-1D4B012EF06A}" srcOrd="1" destOrd="0" presId="urn:microsoft.com/office/officeart/2005/8/layout/hChevron3"/>
    <dgm:cxn modelId="{8FAD9304-13DD-460F-B312-278D3278AA10}" type="presParOf" srcId="{70A726F3-429B-4056-9179-9EB4059DF3DB}" destId="{A7C802A2-E022-444A-BEFE-19D44F678AE7}" srcOrd="2" destOrd="0" presId="urn:microsoft.com/office/officeart/2005/8/layout/hChevron3"/>
    <dgm:cxn modelId="{4FB7A747-EAAD-4C05-AF71-A0AF048C3DDE}" type="presParOf" srcId="{70A726F3-429B-4056-9179-9EB4059DF3DB}" destId="{460166BC-BC66-4E90-92DB-00BD35B94E93}" srcOrd="3" destOrd="0" presId="urn:microsoft.com/office/officeart/2005/8/layout/hChevron3"/>
    <dgm:cxn modelId="{C2D5249F-613B-4583-A67C-0D38E84BFECB}" type="presParOf" srcId="{70A726F3-429B-4056-9179-9EB4059DF3DB}" destId="{A6FB12B2-B0B9-4275-88B5-0CCE355D2B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2CB6B-F665-44DE-9157-871E50371674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83D1-6439-4664-AFBF-64315C412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2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sil.gov.br/saude/2017/04/anvisa-simplifica-emissao-da-licenca-sanitari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conomia.ig.com.br/2017-03-07/empreenda-facil.html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10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14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462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43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89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89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ANVISA - </a:t>
            </a:r>
            <a:r>
              <a:rPr lang="pt-BR" sz="1200" dirty="0" smtClean="0"/>
              <a:t>Consulta Pública visando processo regulatório mais ágil para quase 1200 CNAE; Publicação da IN 16/2017 e da Resolução ANVISA 153/2017; Estas publicações reduzem o prazo de obtenção de licenciamento sanitário, para atividades de baixo risco, reduzindo consequentemente o prazo de licença de funcionamento </a:t>
            </a:r>
            <a:r>
              <a:rPr lang="pt-BR" sz="1200" b="1" dirty="0" smtClean="0"/>
              <a:t>(procedimento 6 em SP e 7 no RJ).</a:t>
            </a:r>
          </a:p>
          <a:p>
            <a:pPr algn="just"/>
            <a:r>
              <a:rPr lang="pt-BR" sz="1200" dirty="0" smtClean="0">
                <a:hlinkClick r:id="rId3"/>
              </a:rPr>
              <a:t>http://www.brasil.gov.br/saude/2017/04/anvisa-simplifica-emissao-da-licenca-sanitaria</a:t>
            </a: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/>
              <a:t>SENASP - </a:t>
            </a:r>
            <a:r>
              <a:rPr lang="pt-BR" sz="1200" dirty="0" smtClean="0"/>
              <a:t>Classificação de risco à luz da REDESIM (Resolução 29/2012 – CGSIM) à Legislação dos </a:t>
            </a:r>
            <a:r>
              <a:rPr lang="pt-BR" sz="1200" dirty="0" err="1" smtClean="0"/>
              <a:t>CBMs</a:t>
            </a:r>
            <a:r>
              <a:rPr lang="pt-BR" sz="1200" dirty="0" smtClean="0"/>
              <a:t> Estaduais; Após sanção da Lei 13.425/17 (Art. 2º, § 7º), o Min da Justiça está em fase de regulamentação de uma norma que dê diretrizes gerais para que os Bombeiros alterem as suas legislações estaduais; visando agilizar emissão de AVCB para baixo risco; impactando na </a:t>
            </a:r>
            <a:r>
              <a:rPr lang="pt-BR" sz="1200" b="1" dirty="0" smtClean="0"/>
              <a:t>redução de prazo dos mesmos procedimentos do item anterior</a:t>
            </a:r>
            <a:r>
              <a:rPr lang="pt-BR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/>
              <a:t>INTEGRAÇÃO</a:t>
            </a:r>
            <a:r>
              <a:rPr lang="pt-BR" baseline="0" dirty="0" smtClean="0"/>
              <a:t> SEFAZ/RJ - </a:t>
            </a:r>
            <a:r>
              <a:rPr lang="pt-BR" sz="1200" dirty="0" smtClean="0"/>
              <a:t>Com a integração da SEFAZ/RJ, o registro de contribuintes naquele órgão será realizado na própria Junta Comercial, </a:t>
            </a:r>
            <a:r>
              <a:rPr lang="pt-BR" sz="1200" b="1" dirty="0" smtClean="0"/>
              <a:t>reduzindo o tempo e unificando os procedimentos 3 e 5 no RJ</a:t>
            </a:r>
            <a:r>
              <a:rPr lang="pt-BR" sz="1200" dirty="0" smtClean="0"/>
              <a:t>, assim, o empresário se registrará no CNPJ, NIRE, INSS e como contribuinte na SEFAZ/RJ, com impacto direto na nota do país; previsão do estado é de que em SET/17 a integração esteja finalizada.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/>
              <a:t>RLE SP - </a:t>
            </a:r>
            <a:r>
              <a:rPr lang="pt-BR" sz="1200" dirty="0" smtClean="0"/>
              <a:t>Lançamento do Programa Empreenda Fácil no município Paulista, implantado em 06 MAR 2017 objetiva a </a:t>
            </a:r>
            <a:r>
              <a:rPr lang="pt-BR" sz="1200" b="1" dirty="0" smtClean="0"/>
              <a:t>redução do prazo previsto no procedimento 6 </a:t>
            </a:r>
            <a:r>
              <a:rPr lang="pt-BR" sz="1200" dirty="0" smtClean="0"/>
              <a:t>(solicitar ao município o auto de licença de funcionamento) </a:t>
            </a:r>
            <a:r>
              <a:rPr lang="pt-BR" sz="1200" b="1" dirty="0" smtClean="0"/>
              <a:t>de 90 para 7 dias* </a:t>
            </a:r>
            <a:r>
              <a:rPr lang="pt-BR" sz="1200" dirty="0" smtClean="0">
                <a:hlinkClick r:id="rId4"/>
              </a:rPr>
              <a:t>http://economia.ig.com.br/2017-03-07/empreenda-facil.html</a:t>
            </a: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dirty="0" smtClean="0"/>
              <a:t>MUNICÍPIO DO RJ: Criação de um grupo de trabalho para melhorar o Código de Atividades da Cidade do Rio de Janeiro visando reduzir inconsistências com os códigos de atividade nacional, criando uma padronização. </a:t>
            </a:r>
            <a:r>
              <a:rPr lang="pt-BR" sz="1200" b="1" dirty="0" smtClean="0"/>
              <a:t>Antes: </a:t>
            </a:r>
            <a:r>
              <a:rPr lang="pt-BR" sz="1200" dirty="0" smtClean="0"/>
              <a:t>inconsistências na correspondência entre a CNAE (Classificação Nacional de Atividades Econômicas) e o CAE (Código de Atividades Econômicas do município). </a:t>
            </a:r>
            <a:r>
              <a:rPr lang="pt-BR" sz="1200" b="1" dirty="0" smtClean="0"/>
              <a:t>Depois:</a:t>
            </a:r>
            <a:r>
              <a:rPr lang="pt-BR" sz="1200" dirty="0" smtClean="0"/>
              <a:t> Correspondência padrão e sem inconsistências, reduzindo o tempo para emissão da licença de funcionamento do estabelecimento.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dirty="0" smtClean="0"/>
              <a:t>MUNICÍPIO DO RJ: Automação de procedimentos para a concessão de licenças: a prefeitura reduziu o número de inspeções para a concessão da licença. </a:t>
            </a:r>
            <a:r>
              <a:rPr lang="pt-BR" sz="1200" b="1" dirty="0" smtClean="0"/>
              <a:t>Antes:</a:t>
            </a:r>
            <a:r>
              <a:rPr lang="pt-BR" sz="1200" dirty="0" smtClean="0"/>
              <a:t> o processo dependia da inspeção por um oficial para que a licença fosse concedida. </a:t>
            </a:r>
            <a:r>
              <a:rPr lang="pt-BR" sz="1200" b="1" dirty="0" smtClean="0"/>
              <a:t>Depois:</a:t>
            </a:r>
            <a:r>
              <a:rPr lang="pt-BR" sz="1200" dirty="0" smtClean="0"/>
              <a:t> processo automatizado com resposta imediata e, quando positivo, será emitida uma licença dentro de 24 horas. A medida adotada permitiu a redução dos gastos públicos e empresário pode solicitar </a:t>
            </a:r>
            <a:r>
              <a:rPr lang="pt-BR" sz="1200" i="1" dirty="0" err="1" smtClean="0"/>
              <a:t>on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line</a:t>
            </a:r>
            <a:r>
              <a:rPr lang="pt-BR" sz="12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41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885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152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336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18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Nota DB: os dados para os temas de obtenção de crédito, proteção de investidores minoritários e resolução da insolvência não são comparáveis entre DB2014 e DB2015 devido às mudanças da metodologia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03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Nota DB: os dados para os temas de obtenção de crédito, proteção de investidores minoritários e resolução da insolvência não são comparáveis entre DB2014 e DB2015 devido às mudanças da metodologia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51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31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b="1" u="sng" dirty="0"/>
              <a:t>A empresa:</a:t>
            </a:r>
            <a:endParaRPr lang="pt-BR" b="1" dirty="0"/>
          </a:p>
          <a:p>
            <a:pPr lvl="1"/>
            <a:endParaRPr lang="pt-BR" dirty="0"/>
          </a:p>
          <a:p>
            <a:pPr lvl="1"/>
            <a:r>
              <a:rPr lang="pt-BR" dirty="0"/>
              <a:t>•  É uma sociedade de responsabilidade limitada;</a:t>
            </a:r>
          </a:p>
          <a:p>
            <a:pPr lvl="1"/>
            <a:r>
              <a:rPr lang="pt-BR" dirty="0"/>
              <a:t>•  Está localizada na maior cidade comercial da economia;</a:t>
            </a:r>
          </a:p>
          <a:p>
            <a:pPr lvl="1"/>
            <a:r>
              <a:rPr lang="pt-BR" dirty="0"/>
              <a:t>•  É 100% de propriedade nacional e tem cinco proprietários, nenhum deles é PJ;</a:t>
            </a:r>
          </a:p>
          <a:p>
            <a:pPr lvl="1"/>
            <a:r>
              <a:rPr lang="pt-BR" dirty="0"/>
              <a:t>•  Tem capital integralizado de 10 vezes a renda per capita da economia;</a:t>
            </a:r>
          </a:p>
          <a:p>
            <a:pPr lvl="1"/>
            <a:r>
              <a:rPr lang="pt-BR" dirty="0"/>
              <a:t>•  Realiza atividades industriais e comerciais gerais;</a:t>
            </a:r>
          </a:p>
          <a:p>
            <a:pPr lvl="1"/>
            <a:r>
              <a:rPr lang="pt-BR" dirty="0"/>
              <a:t>•  Aluga a fábrica e escritórios e não é proprietária de imóveis (máximo 929 m</a:t>
            </a:r>
            <a:r>
              <a:rPr lang="pt-BR" baseline="30000" dirty="0"/>
              <a:t>2</a:t>
            </a:r>
            <a:r>
              <a:rPr lang="pt-BR" dirty="0"/>
              <a:t>) </a:t>
            </a:r>
          </a:p>
          <a:p>
            <a:pPr lvl="1"/>
            <a:r>
              <a:rPr lang="pt-BR" dirty="0"/>
              <a:t>•  Tem entre 10 e 50 funcionários todos cidadãos nacionais;</a:t>
            </a:r>
          </a:p>
          <a:p>
            <a:pPr lvl="1"/>
            <a:r>
              <a:rPr lang="pt-BR" dirty="0"/>
              <a:t>•  Tem um faturamento de pelo menos 100 vezes a renda per capita;</a:t>
            </a:r>
          </a:p>
          <a:p>
            <a:pPr lvl="1"/>
            <a:r>
              <a:rPr lang="pt-BR" dirty="0"/>
              <a:t>•  Tem um contrato social de 10 páginas.</a:t>
            </a:r>
          </a:p>
          <a:p>
            <a:pPr lvl="1"/>
            <a:r>
              <a:rPr lang="pt-BR" dirty="0"/>
              <a:t> </a:t>
            </a:r>
          </a:p>
          <a:p>
            <a:pPr lvl="1"/>
            <a:r>
              <a:rPr lang="pt-BR" b="1" u="sng" dirty="0"/>
              <a:t>Os Sócios:</a:t>
            </a:r>
            <a:endParaRPr lang="pt-BR" b="1" dirty="0"/>
          </a:p>
          <a:p>
            <a:pPr lvl="1"/>
            <a:endParaRPr lang="pt-BR" dirty="0"/>
          </a:p>
          <a:p>
            <a:pPr lvl="1"/>
            <a:r>
              <a:rPr lang="pt-BR" dirty="0"/>
              <a:t>•  Atingiram a maioridade legal do país;</a:t>
            </a:r>
          </a:p>
          <a:p>
            <a:pPr lvl="1"/>
            <a:r>
              <a:rPr lang="pt-BR" dirty="0"/>
              <a:t>•  São indivíduos competentes, com saúde mental e física e sem antecedentes criminais;</a:t>
            </a:r>
          </a:p>
          <a:p>
            <a:pPr lvl="1"/>
            <a:r>
              <a:rPr lang="pt-BR" dirty="0"/>
              <a:t>•  São casados, sob uma união oficialmente legalizada e monogâmica;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89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baseline="0" dirty="0" smtClean="0"/>
              <a:t> fase de “</a:t>
            </a:r>
            <a:r>
              <a:rPr lang="pt-BR" baseline="0" dirty="0" err="1" smtClean="0"/>
              <a:t>Pré</a:t>
            </a:r>
            <a:r>
              <a:rPr lang="pt-BR" baseline="0" dirty="0" smtClean="0"/>
              <a:t>-Registro” engloba a consulta do nome empresarial e pagamento das taxas para sua utilização na Junta (SP e RJ);</a:t>
            </a:r>
          </a:p>
          <a:p>
            <a:r>
              <a:rPr lang="pt-BR" baseline="0" dirty="0" smtClean="0"/>
              <a:t>A fase de “Registro, Incorporação” engloba os procedimentos para a empresa efetivamente “nascer”, como registro do NIRE, cadastro no CNPJ, INSS, inscrições fiscais, tributárias, certificado digital e autorização do município para funcionamento/obtenção do alvará.</a:t>
            </a:r>
          </a:p>
          <a:p>
            <a:r>
              <a:rPr lang="pt-BR" baseline="0" dirty="0" smtClean="0"/>
              <a:t>A fase de “Pós-Registro” envolve a fase posterior ao registro efetivo da empresa; Não é o CNPJ que “trabalha”, mas sim os CPFs associados (empregados). Nesta fase os empregados são registrados no PIS, FGTS, CAGED e Sindicato da categoria.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C237A-21B6-400F-9BCC-F7D43153E7F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00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02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73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58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7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1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5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4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67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14/09/2017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249" y="225210"/>
            <a:ext cx="3197881" cy="10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51" y="5595313"/>
            <a:ext cx="1558350" cy="9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1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44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83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0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30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35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5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73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BA2E-1E93-47F9-A8CE-5AB29ABD30F7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D496-C6BB-40A5-9457-3C02DD630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hyperlink" Target="http://economia.ig.com.br/2017-03-07/empreenda-facil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3258" y="2402974"/>
            <a:ext cx="11075671" cy="7273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Estudo do Relatório </a:t>
            </a:r>
            <a:r>
              <a:rPr lang="pt-BR" sz="4000" b="1" i="1" dirty="0">
                <a:latin typeface="+mn-lt"/>
              </a:rPr>
              <a:t>Doing Business </a:t>
            </a:r>
            <a:r>
              <a:rPr lang="pt-BR" sz="4000" b="1" dirty="0">
                <a:latin typeface="+mn-lt"/>
              </a:rPr>
              <a:t>Brasil 2017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357879" y="5802501"/>
            <a:ext cx="484663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dirty="0"/>
              <a:t>Brasília/DF, </a:t>
            </a:r>
            <a:r>
              <a:rPr lang="pt-BR" sz="2000" dirty="0" smtClean="0"/>
              <a:t>SET 2017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51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O QUE O INDICADOR “ABERTURA DE EMPRESAS” MEDE</a:t>
            </a:r>
            <a:endParaRPr lang="pt-BR" sz="3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8" y="1069414"/>
            <a:ext cx="10762343" cy="50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66855"/>
              </p:ext>
            </p:extLst>
          </p:nvPr>
        </p:nvGraphicFramePr>
        <p:xfrm>
          <a:off x="207160" y="1954687"/>
          <a:ext cx="11771482" cy="3409072"/>
        </p:xfrm>
        <a:graphic>
          <a:graphicData uri="http://schemas.openxmlformats.org/drawingml/2006/table">
            <a:tbl>
              <a:tblPr/>
              <a:tblGrid>
                <a:gridCol w="1526106"/>
                <a:gridCol w="5605230"/>
                <a:gridCol w="622242"/>
                <a:gridCol w="640020"/>
                <a:gridCol w="640020"/>
                <a:gridCol w="577796"/>
                <a:gridCol w="684466"/>
                <a:gridCol w="737801"/>
                <a:gridCol w="737801"/>
              </a:tblGrid>
              <a:tr h="3850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AL&amp;C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RÚS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01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Abertura de Empresas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procedimentos - Homens/Mulheres*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3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Duração (dias) - Homens/Mulheres*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(% da renda per capita) - Homens/Mulheres*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mínimo integralizado (% renda per capita)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670986" y="6085468"/>
            <a:ext cx="427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*Em algumas economias há diferentes procedimentos para homens e mulheres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COMPARATIVO BRASIL COM OUTRAS ECONOMIAS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1191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ABERTURA </a:t>
            </a:r>
            <a:r>
              <a:rPr lang="pt-BR" sz="3000" b="1" dirty="0"/>
              <a:t>DE EMPRESAS – 175ª POSIÇÃO BRASIL</a:t>
            </a: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241355" y="1486037"/>
            <a:ext cx="527389" cy="39730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0074" y="5510369"/>
            <a:ext cx="548031" cy="1092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301393" y="3274603"/>
            <a:ext cx="365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ATUAÇÃO MUNICIPAL /ESTADUAL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12513" y="5802746"/>
            <a:ext cx="122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</a:rPr>
              <a:t>ATUAÇÃO FEDERAL</a:t>
            </a:r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3" y="890442"/>
            <a:ext cx="11161437" cy="57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</a:t>
            </a:r>
            <a:r>
              <a:rPr lang="pt-BR" sz="3000" b="1" dirty="0"/>
              <a:t>ABERTURA DE EMPRESAS </a:t>
            </a:r>
            <a:r>
              <a:rPr lang="pt-BR" sz="3000" b="1" dirty="0" smtClean="0"/>
              <a:t>- ARGENTINA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085"/>
            <a:ext cx="11978640" cy="50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</a:t>
            </a:r>
            <a:r>
              <a:rPr lang="pt-BR" sz="3000" b="1" dirty="0"/>
              <a:t>ABERTURA DE EMPRESAS </a:t>
            </a:r>
            <a:r>
              <a:rPr lang="pt-BR" sz="3000" b="1" dirty="0" smtClean="0"/>
              <a:t>- MÉXICO</a:t>
            </a: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8250382" y="6157646"/>
            <a:ext cx="4398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* Procedimentos, tempo e custo na capital </a:t>
            </a:r>
            <a:r>
              <a:rPr lang="pt-BR" sz="1200" b="1" dirty="0" smtClean="0"/>
              <a:t>Cidade do México</a:t>
            </a:r>
            <a:endParaRPr lang="pt-BR" sz="1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436"/>
            <a:ext cx="12192000" cy="43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</a:t>
            </a:r>
            <a:r>
              <a:rPr lang="pt-BR" sz="3000" b="1" dirty="0"/>
              <a:t>ABERTURA DE EMPRESAS </a:t>
            </a:r>
            <a:r>
              <a:rPr lang="pt-BR" sz="3000" b="1" dirty="0" smtClean="0"/>
              <a:t>- CHILE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1006379"/>
            <a:ext cx="11751706" cy="43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</a:t>
            </a:r>
            <a:r>
              <a:rPr lang="pt-BR" sz="3000" b="1" dirty="0"/>
              <a:t>ABERTURA DE EMPRESAS </a:t>
            </a:r>
            <a:r>
              <a:rPr lang="pt-BR" sz="3000" b="1" dirty="0" smtClean="0"/>
              <a:t>- RÚSSIA</a:t>
            </a: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8250382" y="6157646"/>
            <a:ext cx="4398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* Procedimentos, tempo e custo na capital </a:t>
            </a:r>
            <a:r>
              <a:rPr lang="pt-BR" sz="1200" b="1" dirty="0" smtClean="0"/>
              <a:t>Moscou</a:t>
            </a:r>
            <a:endParaRPr lang="pt-BR" sz="1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" y="1635479"/>
            <a:ext cx="12195092" cy="35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</a:t>
            </a:r>
            <a:r>
              <a:rPr lang="pt-BR" sz="3000" b="1" dirty="0"/>
              <a:t>ABERTURA DE EMPRESAS </a:t>
            </a:r>
            <a:r>
              <a:rPr lang="pt-BR" sz="3000" b="1" dirty="0" smtClean="0"/>
              <a:t>– CANADÁ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2025861"/>
            <a:ext cx="11771480" cy="20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401"/>
            <a:ext cx="12192000" cy="495239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</a:t>
            </a:r>
            <a:r>
              <a:rPr lang="pt-BR" sz="3000" b="1" dirty="0"/>
              <a:t>ABERTURA DE EMPRESAS </a:t>
            </a:r>
            <a:r>
              <a:rPr lang="pt-BR" sz="3000" b="1" dirty="0" smtClean="0"/>
              <a:t>- COLÔMBIA</a:t>
            </a:r>
            <a:endParaRPr lang="pt-BR" sz="3000" dirty="0"/>
          </a:p>
        </p:txBody>
      </p:sp>
      <p:sp>
        <p:nvSpPr>
          <p:cNvPr id="6" name="Texto explicativo em elipse 5"/>
          <p:cNvSpPr/>
          <p:nvPr/>
        </p:nvSpPr>
        <p:spPr>
          <a:xfrm>
            <a:off x="679076" y="2366075"/>
            <a:ext cx="4693759" cy="2868311"/>
          </a:xfrm>
          <a:prstGeom prst="wedgeEllipseCallout">
            <a:avLst>
              <a:gd name="adj1" fmla="val 80393"/>
              <a:gd name="adj2" fmla="val 6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SE A COLÔMBIA UNIFICAR OS PROCEDIMENTOS SIMULTÂNEOS EM UM AGENTE/ÓRGÃO PODE PASSAR PARA 2 PROCEDIMENTOS!!! </a:t>
            </a:r>
            <a:r>
              <a:rPr lang="pt-BR" b="1" dirty="0" smtClean="0">
                <a:solidFill>
                  <a:schemeClr val="bg1"/>
                </a:solidFill>
              </a:rPr>
              <a:t>(DTF para </a:t>
            </a:r>
            <a:r>
              <a:rPr lang="pt-BR" b="1" u="sng" dirty="0" smtClean="0">
                <a:solidFill>
                  <a:schemeClr val="bg1"/>
                </a:solidFill>
              </a:rPr>
              <a:t>95,46</a:t>
            </a:r>
            <a:r>
              <a:rPr lang="pt-BR" b="1" dirty="0" smtClean="0">
                <a:solidFill>
                  <a:schemeClr val="bg1"/>
                </a:solidFill>
              </a:rPr>
              <a:t> e 14º NO TEMA)</a:t>
            </a:r>
          </a:p>
        </p:txBody>
      </p:sp>
      <p:sp>
        <p:nvSpPr>
          <p:cNvPr id="3" name="Chave esquerda 2"/>
          <p:cNvSpPr/>
          <p:nvPr/>
        </p:nvSpPr>
        <p:spPr>
          <a:xfrm>
            <a:off x="7230978" y="2213811"/>
            <a:ext cx="756000" cy="3585410"/>
          </a:xfrm>
          <a:prstGeom prst="leftBrace">
            <a:avLst/>
          </a:prstGeom>
          <a:ln w="95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0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O QUE ESTÁ SENDO FEITO</a:t>
            </a:r>
            <a:endParaRPr lang="pt-BR" sz="3000" dirty="0"/>
          </a:p>
        </p:txBody>
      </p:sp>
      <p:grpSp>
        <p:nvGrpSpPr>
          <p:cNvPr id="2" name="Grupo 1"/>
          <p:cNvGrpSpPr/>
          <p:nvPr/>
        </p:nvGrpSpPr>
        <p:grpSpPr>
          <a:xfrm>
            <a:off x="205356" y="838116"/>
            <a:ext cx="4918445" cy="1674634"/>
            <a:chOff x="205356" y="838116"/>
            <a:chExt cx="4918445" cy="1674634"/>
          </a:xfrm>
        </p:grpSpPr>
        <p:sp>
          <p:nvSpPr>
            <p:cNvPr id="29" name="Rounded Rectangle 64"/>
            <p:cNvSpPr/>
            <p:nvPr/>
          </p:nvSpPr>
          <p:spPr bwMode="auto">
            <a:xfrm>
              <a:off x="205356" y="838116"/>
              <a:ext cx="4918445" cy="167463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65"/>
            <p:cNvSpPr txBox="1"/>
            <p:nvPr/>
          </p:nvSpPr>
          <p:spPr>
            <a:xfrm>
              <a:off x="1891600" y="1102000"/>
              <a:ext cx="3091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rgbClr val="002776"/>
                  </a:solidFill>
                  <a:latin typeface="Arial" panose="020B0604020202020204"/>
                </a:rPr>
                <a:t>Publicações normativas visando reduzir o prazo de licenciamento sanitário para atividades de baixo risco.</a:t>
              </a:r>
              <a:endParaRPr lang="pt-BR" dirty="0">
                <a:solidFill>
                  <a:srgbClr val="002776"/>
                </a:solidFill>
                <a:latin typeface="Arial" panose="020B0604020202020204"/>
              </a:endParaRPr>
            </a:p>
          </p:txBody>
        </p:sp>
        <p:pic>
          <p:nvPicPr>
            <p:cNvPr id="1026" name="Picture 2" descr="Image result for anvisa simbo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65" y="1024127"/>
              <a:ext cx="1717160" cy="129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5245346" y="1130703"/>
            <a:ext cx="3544574" cy="1918287"/>
            <a:chOff x="5245346" y="1130703"/>
            <a:chExt cx="3544574" cy="1918287"/>
          </a:xfrm>
        </p:grpSpPr>
        <p:sp>
          <p:nvSpPr>
            <p:cNvPr id="20" name="Rounded Rectangle 61"/>
            <p:cNvSpPr/>
            <p:nvPr/>
          </p:nvSpPr>
          <p:spPr bwMode="auto">
            <a:xfrm>
              <a:off x="5245346" y="1130703"/>
              <a:ext cx="3544574" cy="19182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68"/>
            <p:cNvSpPr txBox="1"/>
            <p:nvPr/>
          </p:nvSpPr>
          <p:spPr>
            <a:xfrm>
              <a:off x="6581113" y="1298707"/>
              <a:ext cx="214412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2776"/>
                  </a:solidFill>
                  <a:latin typeface="Arial" panose="020B0604020202020204"/>
                </a:rPr>
                <a:t>Alterações normativas à luz da Res 29 CGSIM – AVCB para baixo risco mais ágil!</a:t>
              </a:r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654" y="1401228"/>
              <a:ext cx="1160913" cy="127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3955659" y="3407162"/>
            <a:ext cx="4804024" cy="1880882"/>
            <a:chOff x="3955659" y="3407162"/>
            <a:chExt cx="4804024" cy="1880882"/>
          </a:xfrm>
        </p:grpSpPr>
        <p:sp>
          <p:nvSpPr>
            <p:cNvPr id="73" name="Rounded Rectangle 64"/>
            <p:cNvSpPr/>
            <p:nvPr/>
          </p:nvSpPr>
          <p:spPr bwMode="auto">
            <a:xfrm>
              <a:off x="3955659" y="3407162"/>
              <a:ext cx="4335829" cy="188088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65"/>
            <p:cNvSpPr txBox="1"/>
            <p:nvPr/>
          </p:nvSpPr>
          <p:spPr>
            <a:xfrm>
              <a:off x="4055892" y="4533187"/>
              <a:ext cx="4703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2776"/>
                  </a:solidFill>
                  <a:latin typeface="Arial" panose="020B0604020202020204"/>
                </a:rPr>
                <a:t>Integração – Registro de Contribuintes realizado na própria Junta Comercial!</a:t>
              </a:r>
              <a:endParaRPr lang="pt-BR" dirty="0">
                <a:solidFill>
                  <a:srgbClr val="002776"/>
                </a:solidFill>
                <a:latin typeface="Arial" panose="020B0604020202020204"/>
              </a:endParaRPr>
            </a:p>
          </p:txBody>
        </p:sp>
        <p:pic>
          <p:nvPicPr>
            <p:cNvPr id="1030" name="Picture 6" descr="Image result for sefaz rj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374" y="3477651"/>
              <a:ext cx="3858647" cy="105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96510" y="2613650"/>
            <a:ext cx="3718931" cy="2005261"/>
            <a:chOff x="96510" y="2613650"/>
            <a:chExt cx="3718931" cy="2005261"/>
          </a:xfrm>
        </p:grpSpPr>
        <p:sp>
          <p:nvSpPr>
            <p:cNvPr id="43" name="Rounded Rectangle 81"/>
            <p:cNvSpPr/>
            <p:nvPr/>
          </p:nvSpPr>
          <p:spPr bwMode="auto">
            <a:xfrm>
              <a:off x="96510" y="2613650"/>
              <a:ext cx="3718931" cy="20052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82"/>
            <p:cNvSpPr txBox="1"/>
            <p:nvPr/>
          </p:nvSpPr>
          <p:spPr>
            <a:xfrm>
              <a:off x="1749348" y="2825586"/>
              <a:ext cx="1820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2776"/>
                  </a:solidFill>
                  <a:latin typeface="Arial" panose="020B0604020202020204"/>
                </a:rPr>
                <a:t>Lançamento do EMPREENDA Fácil – SP</a:t>
              </a:r>
            </a:p>
            <a:p>
              <a:endParaRPr lang="pt-BR" b="1" dirty="0">
                <a:solidFill>
                  <a:srgbClr val="00A1DE"/>
                </a:solidFill>
                <a:latin typeface="Arial" panose="020B0604020202020204"/>
              </a:endParaRPr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8" y="2672301"/>
              <a:ext cx="1457250" cy="145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76961" y="4081354"/>
              <a:ext cx="36384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400" dirty="0">
                  <a:hlinkClick r:id="rId7"/>
                </a:rPr>
                <a:t>http://economia.ig.com.br/2017-03-07/empreenda-facil.html</a:t>
              </a:r>
              <a:endParaRPr lang="pt-BR" sz="14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8358203" y="3124409"/>
            <a:ext cx="3631627" cy="2883064"/>
            <a:chOff x="8358203" y="3124409"/>
            <a:chExt cx="3631627" cy="2883064"/>
          </a:xfrm>
        </p:grpSpPr>
        <p:sp>
          <p:nvSpPr>
            <p:cNvPr id="21" name="Rounded Rectangle 62"/>
            <p:cNvSpPr/>
            <p:nvPr/>
          </p:nvSpPr>
          <p:spPr bwMode="auto">
            <a:xfrm>
              <a:off x="8358203" y="3124409"/>
              <a:ext cx="3631627" cy="2883064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  <p:pic>
          <p:nvPicPr>
            <p:cNvPr id="1034" name="Picture 10" descr="Image result for prefeitura rio de janeir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706" y="3207738"/>
              <a:ext cx="1876607" cy="103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65"/>
            <p:cNvSpPr txBox="1"/>
            <p:nvPr/>
          </p:nvSpPr>
          <p:spPr>
            <a:xfrm>
              <a:off x="8431706" y="4320324"/>
              <a:ext cx="34259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Arial" panose="020B0604020202020204"/>
                </a:rPr>
                <a:t>Adequação do Código de atividades do município ao CNAE e redução de procedimentos para emissão de licença de funcionamento.</a:t>
              </a:r>
              <a:endParaRPr lang="pt-BR" dirty="0">
                <a:solidFill>
                  <a:schemeClr val="bg1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4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38028" y="969859"/>
            <a:ext cx="7440612" cy="3471863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Lançado em 2002, o Relatório Doing Business traz uma </a:t>
            </a:r>
            <a:r>
              <a:rPr lang="pt-BR" sz="2000" b="1" dirty="0" smtClean="0"/>
              <a:t>avaliação do Ambiente de Negócios </a:t>
            </a:r>
            <a:r>
              <a:rPr lang="pt-BR" sz="2000" dirty="0" smtClean="0"/>
              <a:t>de 190 economias.</a:t>
            </a:r>
            <a:r>
              <a:rPr lang="pt-BR" sz="2000" b="1" dirty="0" smtClean="0"/>
              <a:t> </a:t>
            </a:r>
            <a:endParaRPr lang="pt-BR" sz="2000" dirty="0" smtClean="0"/>
          </a:p>
          <a:p>
            <a:pPr algn="just"/>
            <a:r>
              <a:rPr lang="pt-BR" sz="2000" b="1" dirty="0" smtClean="0"/>
              <a:t>Mede o impacto das regulamentações </a:t>
            </a:r>
            <a:r>
              <a:rPr lang="pt-BR" sz="2000" dirty="0" smtClean="0"/>
              <a:t>sobre as atividades empresariais ao redor do mundo. </a:t>
            </a:r>
          </a:p>
          <a:p>
            <a:pPr algn="just"/>
            <a:r>
              <a:rPr lang="pt-BR" sz="2000" b="1" dirty="0" smtClean="0"/>
              <a:t>Incentiva </a:t>
            </a:r>
            <a:r>
              <a:rPr lang="pt-BR" sz="2000" dirty="0" smtClean="0"/>
              <a:t>a </a:t>
            </a:r>
            <a:r>
              <a:rPr lang="pt-BR" sz="2000" b="1" dirty="0" smtClean="0"/>
              <a:t>competição</a:t>
            </a:r>
            <a:r>
              <a:rPr lang="pt-BR" sz="2000" dirty="0" smtClean="0"/>
              <a:t> </a:t>
            </a:r>
            <a:r>
              <a:rPr lang="pt-BR" sz="2000" dirty="0"/>
              <a:t>entre </a:t>
            </a:r>
            <a:r>
              <a:rPr lang="pt-BR" sz="2000" dirty="0" smtClean="0"/>
              <a:t>os </a:t>
            </a:r>
            <a:r>
              <a:rPr lang="pt-BR" sz="2000" dirty="0"/>
              <a:t>países para </a:t>
            </a:r>
            <a:r>
              <a:rPr lang="pt-BR" sz="2000" dirty="0" smtClean="0"/>
              <a:t>alcançar uma regulamentação mais eficiente, </a:t>
            </a:r>
          </a:p>
          <a:p>
            <a:pPr algn="just"/>
            <a:r>
              <a:rPr lang="pt-BR" sz="2000" dirty="0" smtClean="0"/>
              <a:t>Oferece </a:t>
            </a:r>
            <a:r>
              <a:rPr lang="pt-BR" sz="2000" b="1" dirty="0" smtClean="0"/>
              <a:t>padrões de referência </a:t>
            </a:r>
            <a:r>
              <a:rPr lang="pt-BR" sz="2000" dirty="0" smtClean="0"/>
              <a:t>sobre reformas no ambiente de negócios de cada país. </a:t>
            </a:r>
          </a:p>
          <a:p>
            <a:pPr algn="just"/>
            <a:r>
              <a:rPr lang="pt-BR" sz="2000" dirty="0" smtClean="0"/>
              <a:t>A </a:t>
            </a:r>
            <a:r>
              <a:rPr lang="pt-BR" sz="2000" b="1" dirty="0" smtClean="0"/>
              <a:t>mediação é realizada </a:t>
            </a:r>
            <a:r>
              <a:rPr lang="pt-BR" sz="2000" dirty="0" smtClean="0"/>
              <a:t>na cidade de maior volume de negócios de cada país. Em países com mais de 100 milhões de habitantes, considera as duas maiores. </a:t>
            </a:r>
          </a:p>
          <a:p>
            <a:pPr lvl="1" algn="just"/>
            <a:r>
              <a:rPr lang="pt-BR" sz="1800" dirty="0" smtClean="0"/>
              <a:t>O projeto </a:t>
            </a:r>
            <a:r>
              <a:rPr lang="pt-BR" sz="1800" i="1" dirty="0" smtClean="0"/>
              <a:t>Doing Business</a:t>
            </a:r>
            <a:r>
              <a:rPr lang="pt-BR" sz="1800" dirty="0" smtClean="0"/>
              <a:t> inclui, </a:t>
            </a:r>
            <a:r>
              <a:rPr lang="pt-BR" sz="1800" b="1" dirty="0" smtClean="0"/>
              <a:t>sob demanda, relatórios subnacionais. </a:t>
            </a:r>
            <a:r>
              <a:rPr lang="pt-BR" sz="1800" dirty="0" smtClean="0"/>
              <a:t>Estes trazem avaliações de cidades selecionadas e </a:t>
            </a:r>
            <a:r>
              <a:rPr lang="pt-BR" sz="1800" b="1" dirty="0" smtClean="0"/>
              <a:t>recomendações sobre reformas</a:t>
            </a:r>
            <a:r>
              <a:rPr lang="pt-BR" sz="1800" dirty="0" smtClean="0"/>
              <a:t> a serem implementadas em cada uma delas.  </a:t>
            </a: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9" y="969859"/>
            <a:ext cx="4162959" cy="5230384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RELATÓRIO DOING BUSINESS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7680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NOTA TÉCNICA BANCO MUNDIAL – REFORMAS DE CURTO PRAZO</a:t>
            </a:r>
            <a:endParaRPr lang="pt-BR" sz="30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07160" y="1060309"/>
            <a:ext cx="10485224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Revisar a implementação da ferramenta de </a:t>
            </a:r>
            <a:r>
              <a:rPr lang="pt-BR" b="1" dirty="0" err="1">
                <a:solidFill>
                  <a:schemeClr val="tx1"/>
                </a:solidFill>
              </a:rPr>
              <a:t>georeferenciamento</a:t>
            </a:r>
            <a:r>
              <a:rPr lang="pt-BR" b="1" dirty="0">
                <a:solidFill>
                  <a:schemeClr val="tx1"/>
                </a:solidFill>
              </a:rPr>
              <a:t> e análise </a:t>
            </a:r>
            <a:r>
              <a:rPr lang="pt-BR" b="1" dirty="0" smtClean="0">
                <a:solidFill>
                  <a:schemeClr val="tx1"/>
                </a:solidFill>
              </a:rPr>
              <a:t>do Mun. </a:t>
            </a:r>
            <a:r>
              <a:rPr lang="pt-BR" b="1" dirty="0">
                <a:solidFill>
                  <a:schemeClr val="tx1"/>
                </a:solidFill>
              </a:rPr>
              <a:t>do Rio de Janeiro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07160" y="4457310"/>
            <a:ext cx="10485224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Solicitar automaticamente uma conta FGTS no momento do registro no PIS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07160" y="2142731"/>
            <a:ext cx="10485224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Viabilizar o registro automático do ICMS na JUCERJA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07160" y="3266717"/>
            <a:ext cx="10485224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Acompanhar a implementação da seção de acompanhamento de alvarás no sistema digital de registro da JUCERJA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230" y="2266811"/>
            <a:ext cx="429142" cy="411137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289" y="1174510"/>
            <a:ext cx="429142" cy="411137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800" y="3381730"/>
            <a:ext cx="429142" cy="411137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919" y="4593768"/>
            <a:ext cx="534904" cy="4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NOTA TÉCNICA BANCO MUNDIAL – REFORMAS DE MÉDIO PRAZO</a:t>
            </a:r>
            <a:endParaRPr lang="pt-BR" sz="30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16089" y="1121256"/>
            <a:ext cx="11525955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Implementação de assinaturas eletrônicas (</a:t>
            </a:r>
            <a:r>
              <a:rPr lang="pt-BR" b="1" dirty="0" err="1" smtClean="0">
                <a:solidFill>
                  <a:schemeClr val="tx1"/>
                </a:solidFill>
              </a:rPr>
              <a:t>ICP-Brasil</a:t>
            </a:r>
            <a:r>
              <a:rPr lang="pt-BR" b="1" dirty="0" smtClean="0">
                <a:solidFill>
                  <a:schemeClr val="tx1"/>
                </a:solidFill>
              </a:rPr>
              <a:t>) para agilizar o procedimento de abertura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16089" y="1829602"/>
            <a:ext cx="11525955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Ampliar </a:t>
            </a:r>
            <a:r>
              <a:rPr lang="pt-BR" b="1" dirty="0">
                <a:solidFill>
                  <a:schemeClr val="tx1"/>
                </a:solidFill>
              </a:rPr>
              <a:t>o registro sincronizado nos sistemas  do tesouro do Estado e da Receita Federal de modo a incluir o Cadastro Municipal de Contribuintes em São Paulo e no Rio de Janeiro (inclusive registro  para TFE)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16089" y="2537948"/>
            <a:ext cx="11525955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Introduzir um número comum de identificação de empresas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16089" y="3264283"/>
            <a:ext cx="11525955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Usar abordagem baseada no risco para emissão de aplicação de alvará de funcionamento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16089" y="3982239"/>
            <a:ext cx="11525955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Internalizar processos de registro automático relacionados à atividade laboral, especialmente junto a sindicatos  e PIS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16089" y="4723420"/>
            <a:ext cx="11525955" cy="633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Desenvolver interface on-line única para abertura de empresas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03623"/>
              </p:ext>
            </p:extLst>
          </p:nvPr>
        </p:nvGraphicFramePr>
        <p:xfrm>
          <a:off x="506436" y="1840392"/>
          <a:ext cx="11438244" cy="34090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92868"/>
                <a:gridCol w="5605230"/>
                <a:gridCol w="622242"/>
                <a:gridCol w="640020"/>
                <a:gridCol w="640020"/>
                <a:gridCol w="577796"/>
                <a:gridCol w="684466"/>
                <a:gridCol w="737801"/>
                <a:gridCol w="737801"/>
              </a:tblGrid>
              <a:tr h="3850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AL&amp;C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RÚS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01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Abertura de Empresas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procedimentos - Homens/Mulheres*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13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Duração (dias) - Homens/Mulheres*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0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(% da renda per capita) - Homens/Mulheres*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0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mínimo integralizado (% renda per capita)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670986" y="6085468"/>
            <a:ext cx="427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*Em algumas economias há diferentes procedimentos para homens e mulheres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DESAFIO </a:t>
            </a:r>
            <a:endParaRPr lang="pt-BR" sz="3000" dirty="0"/>
          </a:p>
        </p:txBody>
      </p:sp>
      <p:sp>
        <p:nvSpPr>
          <p:cNvPr id="3" name="Retângulo 2"/>
          <p:cNvSpPr/>
          <p:nvPr/>
        </p:nvSpPr>
        <p:spPr>
          <a:xfrm>
            <a:off x="1519311" y="876896"/>
            <a:ext cx="9595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Elevar </a:t>
            </a:r>
            <a:r>
              <a:rPr lang="pt-BR" sz="2400" dirty="0"/>
              <a:t>o </a:t>
            </a:r>
            <a:r>
              <a:rPr lang="pt-BR" sz="2400" dirty="0" smtClean="0"/>
              <a:t>Brasil </a:t>
            </a:r>
            <a:r>
              <a:rPr lang="pt-BR" sz="2400" dirty="0"/>
              <a:t>à uma nota DTF de </a:t>
            </a:r>
            <a:r>
              <a:rPr lang="pt-BR" sz="2400" dirty="0" smtClean="0"/>
              <a:t>95,28 </a:t>
            </a:r>
            <a:r>
              <a:rPr lang="pt-BR" sz="2400" dirty="0"/>
              <a:t>(ante 65,68) no tema </a:t>
            </a:r>
            <a:endParaRPr lang="pt-BR" sz="2400" dirty="0" smtClean="0"/>
          </a:p>
          <a:p>
            <a:pPr algn="ctr"/>
            <a:r>
              <a:rPr lang="pt-BR" sz="2400" dirty="0" smtClean="0"/>
              <a:t> </a:t>
            </a:r>
            <a:r>
              <a:rPr lang="pt-BR" sz="2400" b="1" dirty="0" smtClean="0"/>
              <a:t>3 </a:t>
            </a:r>
            <a:r>
              <a:rPr lang="pt-BR" sz="2400" b="1" dirty="0"/>
              <a:t>procedimentos </a:t>
            </a:r>
            <a:r>
              <a:rPr lang="pt-BR" sz="2400" b="1" dirty="0" smtClean="0"/>
              <a:t>e 5 dias </a:t>
            </a:r>
            <a:r>
              <a:rPr lang="pt-BR" sz="2400" b="1" dirty="0"/>
              <a:t>RJ e </a:t>
            </a:r>
            <a:r>
              <a:rPr lang="pt-BR" sz="2400" b="1" dirty="0" smtClean="0"/>
              <a:t>SP, até 2023.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05634" y="5427709"/>
            <a:ext cx="4785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*Se </a:t>
            </a:r>
            <a:r>
              <a:rPr lang="pt-BR" sz="1600" dirty="0"/>
              <a:t>assim estivesse em 2017, </a:t>
            </a:r>
            <a:r>
              <a:rPr lang="pt-BR" sz="1600" b="1" u="sng" dirty="0"/>
              <a:t>o Brasil estaria na posição </a:t>
            </a:r>
            <a:r>
              <a:rPr lang="pt-BR" sz="1600" b="1" u="sng" dirty="0" smtClean="0"/>
              <a:t>14 </a:t>
            </a:r>
            <a:r>
              <a:rPr lang="pt-BR" sz="1600" b="1" u="sng" dirty="0"/>
              <a:t>no </a:t>
            </a:r>
            <a:r>
              <a:rPr lang="pt-BR" sz="1600" b="1" u="sng" dirty="0" smtClean="0"/>
              <a:t>indicador.</a:t>
            </a:r>
            <a:endParaRPr lang="pt-BR" sz="1600" b="1" u="sng" dirty="0"/>
          </a:p>
        </p:txBody>
      </p:sp>
    </p:spTree>
    <p:extLst>
      <p:ext uri="{BB962C8B-B14F-4D97-AF65-F5344CB8AC3E}">
        <p14:creationId xmlns:p14="http://schemas.microsoft.com/office/powerpoint/2010/main" val="3932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82" y="1402208"/>
            <a:ext cx="744222" cy="416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61762"/>
              </p:ext>
            </p:extLst>
          </p:nvPr>
        </p:nvGraphicFramePr>
        <p:xfrm>
          <a:off x="2427498" y="8977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ECONOMIA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2020*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2023*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2019"/>
              </p:ext>
            </p:extLst>
          </p:nvPr>
        </p:nvGraphicFramePr>
        <p:xfrm>
          <a:off x="2427498" y="145517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1º Nova Zelândia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99,96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99,96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99,96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35379"/>
              </p:ext>
            </p:extLst>
          </p:nvPr>
        </p:nvGraphicFramePr>
        <p:xfrm>
          <a:off x="2422851" y="461120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142º Argélia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77,54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82,09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86,68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49579"/>
              </p:ext>
            </p:extLst>
          </p:nvPr>
        </p:nvGraphicFramePr>
        <p:xfrm>
          <a:off x="2427497" y="204967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47º Sérvia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91,73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93,40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95,94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41453"/>
              </p:ext>
            </p:extLst>
          </p:nvPr>
        </p:nvGraphicFramePr>
        <p:xfrm>
          <a:off x="2422851" y="271808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48ª Ilhas Maurício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91,67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91,89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92,09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42349"/>
              </p:ext>
            </p:extLst>
          </p:nvPr>
        </p:nvGraphicFramePr>
        <p:xfrm>
          <a:off x="2427498" y="3349913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94º Butão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85,59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89,88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93,40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11590"/>
              </p:ext>
            </p:extLst>
          </p:nvPr>
        </p:nvGraphicFramePr>
        <p:xfrm>
          <a:off x="2418026" y="404511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95º Croácia</a:t>
                      </a:r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85,56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87,85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90,14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97324"/>
              </p:ext>
            </p:extLst>
          </p:nvPr>
        </p:nvGraphicFramePr>
        <p:xfrm>
          <a:off x="2445930" y="5347971"/>
          <a:ext cx="81095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392"/>
                <a:gridCol w="2027392"/>
                <a:gridCol w="2027392"/>
                <a:gridCol w="20273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143º Paraguai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77,53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77,69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77,84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228441" y="2586797"/>
            <a:ext cx="10479459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286074" y="3885945"/>
            <a:ext cx="10479459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286074" y="5182169"/>
            <a:ext cx="10479459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696975" y="6439060"/>
            <a:ext cx="152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* PROJEÇÃO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28441" y="1680728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1º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28441" y="5679296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4</a:t>
            </a:r>
            <a:r>
              <a:rPr lang="pt-BR" b="1" dirty="0" smtClean="0">
                <a:solidFill>
                  <a:srgbClr val="002060"/>
                </a:solidFill>
              </a:rPr>
              <a:t>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286074" y="2948143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2</a:t>
            </a:r>
            <a:r>
              <a:rPr lang="pt-BR" b="1" dirty="0" smtClean="0">
                <a:solidFill>
                  <a:srgbClr val="002060"/>
                </a:solidFill>
              </a:rPr>
              <a:t>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CLASSIFICAÇÃO E NOTA 2017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82" y="6012610"/>
            <a:ext cx="765126" cy="439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9" name="CaixaDeTexto 38"/>
          <p:cNvSpPr txBox="1"/>
          <p:nvPr/>
        </p:nvSpPr>
        <p:spPr>
          <a:xfrm>
            <a:off x="228441" y="4324242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</a:t>
            </a:r>
            <a:r>
              <a:rPr lang="pt-BR" b="1" dirty="0" smtClean="0">
                <a:solidFill>
                  <a:srgbClr val="002060"/>
                </a:solidFill>
              </a:rPr>
              <a:t>º Grupo</a:t>
            </a:r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39595"/>
              </p:ext>
            </p:extLst>
          </p:nvPr>
        </p:nvGraphicFramePr>
        <p:xfrm>
          <a:off x="2465415" y="5967814"/>
          <a:ext cx="81095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392"/>
                <a:gridCol w="2027392"/>
                <a:gridCol w="2027392"/>
                <a:gridCol w="20273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175º Brasil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65,04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85,42</a:t>
                      </a:r>
                      <a:endParaRPr lang="pt-BR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95,28</a:t>
                      </a:r>
                      <a:endParaRPr lang="pt-BR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7024254" y="5863962"/>
            <a:ext cx="1046641" cy="86213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em curva para a direita 3"/>
          <p:cNvSpPr/>
          <p:nvPr/>
        </p:nvSpPr>
        <p:spPr>
          <a:xfrm flipH="1" flipV="1">
            <a:off x="10555497" y="2149433"/>
            <a:ext cx="1423139" cy="4289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9036626" y="5855431"/>
            <a:ext cx="1046641" cy="86213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em curva para a direita 47"/>
          <p:cNvSpPr/>
          <p:nvPr/>
        </p:nvSpPr>
        <p:spPr>
          <a:xfrm flipH="1" flipV="1">
            <a:off x="10587480" y="2800349"/>
            <a:ext cx="473500" cy="768575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bandeira sérv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82" y="1996330"/>
            <a:ext cx="737447" cy="492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Bandeira da Maurí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82" y="2693269"/>
            <a:ext cx="732800" cy="488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82" y="3291943"/>
            <a:ext cx="744222" cy="49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81" y="4004657"/>
            <a:ext cx="744223" cy="398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4" name="Picture 10" descr="Image result for bandeira argé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57" y="4577442"/>
            <a:ext cx="718825" cy="478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042" y="5292235"/>
            <a:ext cx="770065" cy="512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9" name="Seta em curva para a direita 48"/>
          <p:cNvSpPr/>
          <p:nvPr/>
        </p:nvSpPr>
        <p:spPr>
          <a:xfrm flipH="1" flipV="1">
            <a:off x="8148477" y="4202965"/>
            <a:ext cx="1057935" cy="2236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4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6" y="1476432"/>
            <a:ext cx="6877050" cy="42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207161" y="1654630"/>
            <a:ext cx="11771480" cy="262345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PROCESSO DE ELABORAÇÃO DO RELATÓRIO</a:t>
            </a:r>
            <a:endParaRPr lang="pt-BR" sz="3000" b="1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607161" y="1536273"/>
          <a:ext cx="9015020" cy="30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09344" y="1654630"/>
            <a:ext cx="899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Apuração - </a:t>
            </a:r>
            <a:r>
              <a:rPr lang="pt-BR" sz="2400" dirty="0"/>
              <a:t>Junho </a:t>
            </a:r>
            <a:r>
              <a:rPr lang="pt-BR" sz="2400" dirty="0" smtClean="0"/>
              <a:t>a </a:t>
            </a:r>
            <a:r>
              <a:rPr lang="pt-BR" sz="2400" dirty="0"/>
              <a:t>Maio</a:t>
            </a:r>
          </a:p>
        </p:txBody>
      </p:sp>
    </p:spTree>
    <p:extLst>
      <p:ext uri="{BB962C8B-B14F-4D97-AF65-F5344CB8AC3E}">
        <p14:creationId xmlns:p14="http://schemas.microsoft.com/office/powerpoint/2010/main" val="18358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COMPARATIVO COM OUTROS PAÍSES - CLASSIFICAÇÃO 2010/17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970564"/>
            <a:ext cx="11771480" cy="57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COMPARATIVO COM OUTROS PAÍSES </a:t>
            </a:r>
            <a:r>
              <a:rPr lang="pt-BR" sz="3000" b="1" dirty="0" smtClean="0"/>
              <a:t>– NOTAS 2017</a:t>
            </a:r>
            <a:endParaRPr lang="pt-BR" sz="3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942536"/>
            <a:ext cx="11771480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92" y="968743"/>
            <a:ext cx="10094073" cy="555268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14526" y="1301775"/>
            <a:ext cx="1091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CLASSIFICAÇÃO E NOTAS </a:t>
            </a:r>
            <a:r>
              <a:rPr lang="pt-BR" sz="3000" b="1" dirty="0"/>
              <a:t>BRASIL NOS TEMAS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8739" y="948328"/>
            <a:ext cx="625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TEMAS DE IMPACTO FEDERAL/ESTADUAL/MUNICIPAL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83910" y="968743"/>
            <a:ext cx="363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TEMAS DE IMPACTO FEDERAL</a:t>
            </a:r>
          </a:p>
        </p:txBody>
      </p:sp>
      <p:sp>
        <p:nvSpPr>
          <p:cNvPr id="15" name="Elipse 14"/>
          <p:cNvSpPr/>
          <p:nvPr/>
        </p:nvSpPr>
        <p:spPr>
          <a:xfrm>
            <a:off x="4501662" y="2998967"/>
            <a:ext cx="706695" cy="41615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16" name="Elipse 15"/>
          <p:cNvSpPr/>
          <p:nvPr/>
        </p:nvSpPr>
        <p:spPr>
          <a:xfrm>
            <a:off x="2596861" y="2998968"/>
            <a:ext cx="709047" cy="4768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rgbClr val="FF0000"/>
                </a:solidFill>
              </a:rPr>
              <a:t>172</a:t>
            </a:r>
          </a:p>
        </p:txBody>
      </p:sp>
      <p:sp>
        <p:nvSpPr>
          <p:cNvPr id="17" name="Elipse 16"/>
          <p:cNvSpPr/>
          <p:nvPr/>
        </p:nvSpPr>
        <p:spPr>
          <a:xfrm>
            <a:off x="7336231" y="3450971"/>
            <a:ext cx="696422" cy="3895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solidFill>
                  <a:srgbClr val="FF0000"/>
                </a:solidFill>
              </a:rPr>
              <a:t>101</a:t>
            </a:r>
          </a:p>
        </p:txBody>
      </p:sp>
      <p:sp>
        <p:nvSpPr>
          <p:cNvPr id="18" name="Elipse 17"/>
          <p:cNvSpPr/>
          <p:nvPr/>
        </p:nvSpPr>
        <p:spPr>
          <a:xfrm>
            <a:off x="6385743" y="4177668"/>
            <a:ext cx="765957" cy="3657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solidFill>
                  <a:srgbClr val="FF0000"/>
                </a:solidFill>
              </a:rPr>
              <a:t>181</a:t>
            </a:r>
          </a:p>
        </p:txBody>
      </p:sp>
      <p:sp>
        <p:nvSpPr>
          <p:cNvPr id="19" name="Elipse 18"/>
          <p:cNvSpPr/>
          <p:nvPr/>
        </p:nvSpPr>
        <p:spPr>
          <a:xfrm>
            <a:off x="10139212" y="3154545"/>
            <a:ext cx="751305" cy="4394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67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563176" y="1415804"/>
            <a:ext cx="582744" cy="3573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21" name="Elipse 20"/>
          <p:cNvSpPr/>
          <p:nvPr/>
        </p:nvSpPr>
        <p:spPr>
          <a:xfrm>
            <a:off x="5502056" y="2178038"/>
            <a:ext cx="590844" cy="3968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22" name="Elipse 21"/>
          <p:cNvSpPr/>
          <p:nvPr/>
        </p:nvSpPr>
        <p:spPr>
          <a:xfrm>
            <a:off x="1600418" y="2306858"/>
            <a:ext cx="773724" cy="3714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rgbClr val="FF0000"/>
                </a:solidFill>
              </a:rPr>
              <a:t>175</a:t>
            </a:r>
          </a:p>
        </p:txBody>
      </p:sp>
      <p:sp>
        <p:nvSpPr>
          <p:cNvPr id="23" name="Elipse 22"/>
          <p:cNvSpPr/>
          <p:nvPr/>
        </p:nvSpPr>
        <p:spPr>
          <a:xfrm>
            <a:off x="8314005" y="2306858"/>
            <a:ext cx="666611" cy="3968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Elipse 23"/>
          <p:cNvSpPr/>
          <p:nvPr/>
        </p:nvSpPr>
        <p:spPr>
          <a:xfrm>
            <a:off x="9182098" y="2816085"/>
            <a:ext cx="752697" cy="3985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rgbClr val="FF0000"/>
                </a:solidFill>
              </a:rPr>
              <a:t>149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7195551" y="968743"/>
            <a:ext cx="0" cy="5552686"/>
          </a:xfrm>
          <a:prstGeom prst="line">
            <a:avLst/>
          </a:prstGeom>
          <a:ln w="317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ABERTURA DE EMPRESAS – COMPARATIVO PAÍSES 2017</a:t>
            </a:r>
            <a:endParaRPr lang="pt-BR" sz="3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5" y="803704"/>
            <a:ext cx="10799410" cy="6021252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>
            <a:off x="10318173" y="4218709"/>
            <a:ext cx="561109" cy="146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482800" y="1338943"/>
            <a:ext cx="9220200" cy="3907971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Abertura de Empresas</a:t>
            </a:r>
          </a:p>
          <a:p>
            <a:pPr algn="ctr"/>
            <a:endParaRPr lang="pt-BR" sz="4400" b="1" dirty="0">
              <a:solidFill>
                <a:schemeClr val="tx1"/>
              </a:solidFill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175</a:t>
            </a:r>
          </a:p>
        </p:txBody>
      </p:sp>
    </p:spTree>
    <p:extLst>
      <p:ext uri="{BB962C8B-B14F-4D97-AF65-F5344CB8AC3E}">
        <p14:creationId xmlns:p14="http://schemas.microsoft.com/office/powerpoint/2010/main" val="919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ABERTURA DE EMPRESAS - PRESSUPOSTOS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52703" y="58591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200" dirty="0"/>
              <a:t>Fonte: Relatório Doing Business 2017, publicado pelo Banco Mundial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486262" y="926909"/>
            <a:ext cx="11213275" cy="5773742"/>
            <a:chOff x="486262" y="959567"/>
            <a:chExt cx="11213275" cy="577374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262" y="959567"/>
              <a:ext cx="11213275" cy="5773742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7685809" y="2992582"/>
              <a:ext cx="3006436" cy="27650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U$ 985.000,00* = R$ 3.231.883,50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715991" y="2561035"/>
              <a:ext cx="2760518" cy="28055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U$ 98.500,00* = R$ 323.188,35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9321064" y="6581001"/>
            <a:ext cx="237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dirty="0"/>
              <a:t>*Cotação do dólar em 31 DEZ 2016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7846908" y="693085"/>
            <a:ext cx="4131732" cy="1680914"/>
          </a:xfrm>
          <a:prstGeom prst="wedgeEllipseCallout">
            <a:avLst>
              <a:gd name="adj1" fmla="val -4599"/>
              <a:gd name="adj2" fmla="val 86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IMPORTANTE!!! TRATA-SE DE UMA EMPRESA DE PEQUENO PORTE, CONFORME LC 155/2016</a:t>
            </a: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5352703" y="4605868"/>
            <a:ext cx="4592808" cy="925688"/>
          </a:xfrm>
          <a:prstGeom prst="wedgeRoundRectCallout">
            <a:avLst>
              <a:gd name="adj1" fmla="val -85957"/>
              <a:gd name="adj2" fmla="val 30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Por exemplo: bebidas e fumo. Também não usa processos de produção com emissão de poluentes pesados 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9659457" y="5630401"/>
            <a:ext cx="2404387" cy="1011511"/>
          </a:xfrm>
          <a:prstGeom prst="wedgeRoundRectCallout">
            <a:avLst>
              <a:gd name="adj1" fmla="val -168500"/>
              <a:gd name="adj2" fmla="val -24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rgbClr val="FFFF00"/>
                </a:solidFill>
              </a:rPr>
              <a:t>Valor do Aluguel Aproximadamente R$ 4 mil/mês</a:t>
            </a:r>
          </a:p>
        </p:txBody>
      </p:sp>
    </p:spTree>
    <p:extLst>
      <p:ext uri="{BB962C8B-B14F-4D97-AF65-F5344CB8AC3E}">
        <p14:creationId xmlns:p14="http://schemas.microsoft.com/office/powerpoint/2010/main" val="2464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1511</Words>
  <Application>Microsoft Office PowerPoint</Application>
  <PresentationFormat>Widescreen</PresentationFormat>
  <Paragraphs>239</Paragraphs>
  <Slides>24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Ebrima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Laercio da Silva Rehem</dc:creator>
  <cp:lastModifiedBy>Antonio Laercio da Silva Rehem</cp:lastModifiedBy>
  <cp:revision>39</cp:revision>
  <dcterms:created xsi:type="dcterms:W3CDTF">2017-08-09T21:11:18Z</dcterms:created>
  <dcterms:modified xsi:type="dcterms:W3CDTF">2017-09-14T20:30:18Z</dcterms:modified>
</cp:coreProperties>
</file>