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799" r:id="rId2"/>
    <p:sldId id="800" r:id="rId3"/>
    <p:sldId id="803" r:id="rId4"/>
    <p:sldId id="806" r:id="rId5"/>
    <p:sldId id="846" r:id="rId6"/>
    <p:sldId id="399" r:id="rId7"/>
    <p:sldId id="873" r:id="rId8"/>
    <p:sldId id="843" r:id="rId9"/>
    <p:sldId id="454" r:id="rId10"/>
    <p:sldId id="844" r:id="rId11"/>
    <p:sldId id="408" r:id="rId12"/>
    <p:sldId id="877" r:id="rId13"/>
    <p:sldId id="837" r:id="rId14"/>
    <p:sldId id="836" r:id="rId15"/>
    <p:sldId id="838" r:id="rId16"/>
    <p:sldId id="875" r:id="rId17"/>
    <p:sldId id="876" r:id="rId18"/>
    <p:sldId id="455" r:id="rId19"/>
    <p:sldId id="874" r:id="rId20"/>
    <p:sldId id="745" r:id="rId21"/>
    <p:sldId id="521" r:id="rId22"/>
    <p:sldId id="841" r:id="rId23"/>
    <p:sldId id="842" r:id="rId24"/>
    <p:sldId id="809" r:id="rId25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os Eduardo de Jesus" initials="CEdJ" lastIdx="17" clrIdx="0">
    <p:extLst/>
  </p:cmAuthor>
  <p:cmAuthor id="2" name="Juliana Guimaraes de Abreu" initials="JGdA" lastIdx="1" clrIdx="1">
    <p:extLst/>
  </p:cmAuthor>
  <p:cmAuthor id="3" name="PR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5501" autoAdjust="0"/>
  </p:normalViewPr>
  <p:slideViewPr>
    <p:cSldViewPr snapToGrid="0">
      <p:cViewPr varScale="1">
        <p:scale>
          <a:sx n="84" d="100"/>
          <a:sy n="84" d="100"/>
        </p:scale>
        <p:origin x="72" y="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8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stelo\smpe\0%20-%20SEMPE\08%20-%20BMS\04%20-%20DEMANDAS%20E%20APRESENTA&#199;&#213;ES%20BMS\F&#243;rum%20Doing%20Business%20-%20Melhoria%20do%20Ambiente%20de%20Neg&#243;cios%20FEV%202017\Rascunh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Obtenção de Alvarás de Construção</a:t>
            </a:r>
            <a:r>
              <a:rPr lang="en-US" baseline="0"/>
              <a:t> </a:t>
            </a:r>
            <a:r>
              <a:rPr lang="en-US"/>
              <a:t>2017 - Classificação e Nota Revisada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6260162601626018E-2"/>
          <c:y val="0.10089440039507257"/>
          <c:w val="0.97248280175109447"/>
          <c:h val="0.81725637830624687"/>
        </c:manualLayout>
      </c:layout>
      <c:lineChart>
        <c:grouping val="standard"/>
        <c:varyColors val="0"/>
        <c:ser>
          <c:idx val="0"/>
          <c:order val="0"/>
          <c:tx>
            <c:strRef>
              <c:f>'Obtenção de alvará'!$C$3</c:f>
              <c:strCache>
                <c:ptCount val="1"/>
                <c:pt idx="0">
                  <c:v>Ranking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2851307660824768E-2"/>
                  <c:y val="-1.1448700536430679E-3"/>
                </c:manualLayout>
              </c:layout>
              <c:tx>
                <c:rich>
                  <a:bodyPr rot="0" spcFirstLastPara="1" vertOverflow="ellipsis" vert="horz" wrap="none" lIns="72000" tIns="19050" rIns="720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14</a:t>
                    </a:r>
                  </a:p>
                </c:rich>
              </c:tx>
              <c:spPr>
                <a:solidFill>
                  <a:srgbClr val="002060"/>
                </a:solidFill>
                <a:ln w="12700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>
                  <a:softEdge rad="12700"/>
                </a:effectLst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3.2410758123900818E-2"/>
                      <c:h val="4.4160432533709208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4.6140058008696382E-2"/>
                  <c:y val="0.15693418071264997"/>
                </c:manualLayout>
              </c:layout>
              <c:tx>
                <c:rich>
                  <a:bodyPr rot="0" spcFirstLastPara="1" vertOverflow="ellipsis" vert="horz" wrap="none" lIns="72000" tIns="19050" rIns="720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82</a:t>
                    </a:r>
                  </a:p>
                </c:rich>
              </c:tx>
              <c:spPr>
                <a:solidFill>
                  <a:srgbClr val="002060"/>
                </a:solidFill>
                <a:ln w="12700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>
                  <a:softEdge rad="12700"/>
                </a:effectLst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3.5994839294243942E-2"/>
                      <c:h val="4.6925101648542696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4.1762363843903111E-2"/>
                  <c:y val="-3.4346101609291487E-3"/>
                </c:manualLayout>
              </c:layout>
              <c:tx>
                <c:rich>
                  <a:bodyPr rot="0" spcFirstLastPara="1" vertOverflow="ellipsis" vert="horz" wrap="none" lIns="72000" tIns="19050" rIns="720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87</a:t>
                    </a:r>
                  </a:p>
                </c:rich>
              </c:tx>
              <c:spPr>
                <a:solidFill>
                  <a:srgbClr val="002060"/>
                </a:solidFill>
                <a:ln w="12700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>
                  <a:softEdge rad="12700"/>
                </a:effectLst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3.4587593052194242E-2"/>
                      <c:h val="4.8739912748281294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4.6058784655919102E-2"/>
                  <c:y val="-1.1447799063947033E-3"/>
                </c:manualLayout>
              </c:layout>
              <c:tx>
                <c:rich>
                  <a:bodyPr rot="0" spcFirstLastPara="1" vertOverflow="ellipsis" vert="horz" wrap="none" lIns="72000" tIns="19050" rIns="720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115</a:t>
                    </a:r>
                  </a:p>
                </c:rich>
              </c:tx>
              <c:spPr>
                <a:solidFill>
                  <a:srgbClr val="002060"/>
                </a:solidFill>
                <a:ln w="12700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>
                  <a:softEdge rad="12700"/>
                </a:effectLst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4.1296872548114691E-2"/>
                      <c:h val="4.4160432533709208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5.1570590685871838E-2"/>
                  <c:y val="-2.6477328598078675E-2"/>
                </c:manualLayout>
              </c:layout>
              <c:tx>
                <c:rich>
                  <a:bodyPr rot="0" spcFirstLastPara="1" vertOverflow="ellipsis" vert="horz" wrap="none" lIns="72000" tIns="19050" rIns="720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165</a:t>
                    </a:r>
                  </a:p>
                </c:rich>
              </c:tx>
              <c:spPr>
                <a:solidFill>
                  <a:srgbClr val="002060"/>
                </a:solidFill>
                <a:ln w="12700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>
                  <a:softEdge rad="12700"/>
                </a:effectLst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4.4562124940554837E-2"/>
                      <c:h val="3.7291212211851089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5.3747425614165262E-2"/>
                  <c:y val="-2.289740107286043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166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562124940554837E-2"/>
                      <c:h val="4.6450172640995255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4.9995084980978988E-2"/>
                  <c:y val="-9.5889628036226887E-3"/>
                </c:manualLayout>
              </c:layout>
              <c:tx>
                <c:rich>
                  <a:bodyPr rot="0" spcFirstLastPara="1" vertOverflow="ellipsis" vert="horz" wrap="none" lIns="72000" tIns="19050" rIns="720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170</a:t>
                    </a:r>
                  </a:p>
                </c:rich>
              </c:tx>
              <c:spPr>
                <a:solidFill>
                  <a:srgbClr val="002060"/>
                </a:solidFill>
                <a:ln w="12700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>
                  <a:softEdge rad="12700"/>
                </a:effectLst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4.0208455083967982E-2"/>
                      <c:h val="4.1870692426423176E-2"/>
                    </c:manualLayout>
                  </c15:layout>
                </c:ext>
              </c:extLst>
            </c:dLbl>
            <c:spPr>
              <a:solidFill>
                <a:srgbClr val="002060"/>
              </a:solidFill>
              <a:ln w="12700" cap="flat" cmpd="sng" algn="ctr">
                <a:solidFill>
                  <a:srgbClr val="002060"/>
                </a:solidFill>
                <a:prstDash val="solid"/>
                <a:miter lim="800000"/>
              </a:ln>
              <a:effectLst>
                <a:softEdge rad="12700"/>
              </a:effectLst>
            </c:spPr>
            <c:txPr>
              <a:bodyPr rot="0" spcFirstLastPara="1" vertOverflow="ellipsis" vert="horz" wrap="none" lIns="72000" tIns="19050" rIns="720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'Obtenção de alvará'!$B$4:$B$10</c:f>
              <c:strCache>
                <c:ptCount val="7"/>
                <c:pt idx="0">
                  <c:v>Chile</c:v>
                </c:pt>
                <c:pt idx="1">
                  <c:v>Colômbia</c:v>
                </c:pt>
                <c:pt idx="2">
                  <c:v>México </c:v>
                </c:pt>
                <c:pt idx="3">
                  <c:v>Russia</c:v>
                </c:pt>
                <c:pt idx="4">
                  <c:v>Brasil</c:v>
                </c:pt>
                <c:pt idx="5">
                  <c:v>Argentina</c:v>
                </c:pt>
                <c:pt idx="6">
                  <c:v>China</c:v>
                </c:pt>
              </c:strCache>
            </c:strRef>
          </c:cat>
          <c:val>
            <c:numRef>
              <c:f>'Obtenção de alvará'!$C$4:$C$10</c:f>
              <c:numCache>
                <c:formatCode>General</c:formatCode>
                <c:ptCount val="7"/>
                <c:pt idx="0">
                  <c:v>164</c:v>
                </c:pt>
                <c:pt idx="1">
                  <c:v>156</c:v>
                </c:pt>
                <c:pt idx="2">
                  <c:v>107</c:v>
                </c:pt>
                <c:pt idx="3">
                  <c:v>75</c:v>
                </c:pt>
                <c:pt idx="4">
                  <c:v>18</c:v>
                </c:pt>
                <c:pt idx="5">
                  <c:v>17</c:v>
                </c:pt>
                <c:pt idx="6">
                  <c:v>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'Obtenção de alvará'!$D$3</c:f>
              <c:strCache>
                <c:ptCount val="1"/>
                <c:pt idx="0">
                  <c:v>Nota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6404741152196615E-3"/>
                  <c:y val="-0.3620056014702757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4984857662023013E-3"/>
                  <c:y val="-0.2223587136504562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077681424905858E-3"/>
                  <c:y val="-0.1669628202841504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2445770732692186E-3"/>
                  <c:y val="-3.8639952748251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4984857662023932E-3"/>
                  <c:y val="0.113825485406156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0000071132794901E-2"/>
                  <c:y val="0.1188472474709640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7.4984857662023013E-3"/>
                  <c:y val="0.1421225085498192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'Obtenção de alvará'!$B$4:$B$10</c:f>
              <c:strCache>
                <c:ptCount val="7"/>
                <c:pt idx="0">
                  <c:v>Chile</c:v>
                </c:pt>
                <c:pt idx="1">
                  <c:v>Colômbia</c:v>
                </c:pt>
                <c:pt idx="2">
                  <c:v>México </c:v>
                </c:pt>
                <c:pt idx="3">
                  <c:v>Russia</c:v>
                </c:pt>
                <c:pt idx="4">
                  <c:v>Brasil</c:v>
                </c:pt>
                <c:pt idx="5">
                  <c:v>Argentina</c:v>
                </c:pt>
                <c:pt idx="6">
                  <c:v>China</c:v>
                </c:pt>
              </c:strCache>
            </c:strRef>
          </c:cat>
          <c:val>
            <c:numRef>
              <c:f>'Obtenção de alvará'!$D$4:$D$10</c:f>
              <c:numCache>
                <c:formatCode>0.00</c:formatCode>
                <c:ptCount val="7"/>
                <c:pt idx="0">
                  <c:v>80.180000000000007</c:v>
                </c:pt>
                <c:pt idx="1">
                  <c:v>68.61</c:v>
                </c:pt>
                <c:pt idx="2">
                  <c:v>68.180000000000007</c:v>
                </c:pt>
                <c:pt idx="3">
                  <c:v>65.150000000000006</c:v>
                </c:pt>
                <c:pt idx="4">
                  <c:v>49.79</c:v>
                </c:pt>
                <c:pt idx="5">
                  <c:v>49.49</c:v>
                </c:pt>
                <c:pt idx="6">
                  <c:v>46.79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5875072"/>
        <c:axId val="285875464"/>
      </c:lineChart>
      <c:catAx>
        <c:axId val="285875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/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5875464"/>
        <c:crossesAt val="0"/>
        <c:auto val="1"/>
        <c:lblAlgn val="ctr"/>
        <c:lblOffset val="100"/>
        <c:noMultiLvlLbl val="0"/>
      </c:catAx>
      <c:valAx>
        <c:axId val="285875464"/>
        <c:scaling>
          <c:orientation val="minMax"/>
          <c:max val="190"/>
          <c:min val="1"/>
        </c:scaling>
        <c:delete val="1"/>
        <c:axPos val="l"/>
        <c:majorGridlines>
          <c:spPr>
            <a:ln w="9525" cap="flat" cmpd="sng" algn="ctr">
              <a:solidFill>
                <a:schemeClr val="tx2"/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85875072"/>
        <c:crosses val="autoZero"/>
        <c:crossBetween val="between"/>
        <c:majorUnit val="47"/>
        <c:min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0A-4041-9A64-D566479F486C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0A-4041-9A64-D566479F486C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90A-4041-9A64-D566479F486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90A-4041-9A64-D566479F486C}"/>
              </c:ext>
            </c:extLst>
          </c:dPt>
          <c:dLbls>
            <c:dLbl>
              <c:idx val="0"/>
              <c:layout>
                <c:manualLayout>
                  <c:x val="-0.15014577060536582"/>
                  <c:y val="0.16792877350497928"/>
                </c:manualLayout>
              </c:layout>
              <c:spPr>
                <a:noFill/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>
                  <a:softEdge rad="12700"/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90A-4041-9A64-D566479F486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"/>
              <c:layout>
                <c:manualLayout>
                  <c:x val="-0.10412955302845428"/>
                  <c:y val="-0.18150852259931249"/>
                </c:manualLayout>
              </c:layout>
              <c:spPr>
                <a:noFill/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>
                  <a:softEdge rad="12700"/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90A-4041-9A64-D566479F486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"/>
              <c:layout>
                <c:manualLayout>
                  <c:x val="9.8548720532458806E-2"/>
                  <c:y val="-0.1808867278237612"/>
                </c:manualLayout>
              </c:layout>
              <c:spPr>
                <a:noFill/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>
                  <a:softEdge rad="12700"/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90A-4041-9A64-D566479F486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3"/>
              <c:layout>
                <c:manualLayout>
                  <c:x val="0.16849001404047784"/>
                  <c:y val="0.20902127915132204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Qualidade da Construção
</a:t>
                    </a:r>
                    <a:fld id="{FBA90ADB-005E-4045-983D-DF638CA2667E}" type="PERCENTAGE">
                      <a:rPr lang="en-US" baseline="0"/>
                      <a:pPr>
                        <a:defRPr sz="1400" b="1">
                          <a:solidFill>
                            <a:schemeClr val="tx1"/>
                          </a:solidFill>
                        </a:defRPr>
                      </a:pPr>
                      <a:t>[PORCENTAGEM]</a:t>
                    </a:fld>
                    <a:endParaRPr lang="en-US" baseline="0" dirty="0"/>
                  </a:p>
                </c:rich>
              </c:tx>
              <c:spPr>
                <a:noFill/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>
                  <a:softEdge rad="12700"/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90A-4041-9A64-D566479F486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7296200043960022"/>
                      <c:h val="0.2087776394052975"/>
                    </c:manualLayout>
                  </c15:layout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>
                <a:softEdge rad="12700"/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'Plan5 (2)'!$A$25:$A$28</c:f>
              <c:strCache>
                <c:ptCount val="4"/>
                <c:pt idx="0">
                  <c:v>Procedimentos</c:v>
                </c:pt>
                <c:pt idx="1">
                  <c:v>Tempo</c:v>
                </c:pt>
                <c:pt idx="2">
                  <c:v>Custo</c:v>
                </c:pt>
                <c:pt idx="3">
                  <c:v>Qualidade da administração fundiária</c:v>
                </c:pt>
              </c:strCache>
            </c:strRef>
          </c:cat>
          <c:val>
            <c:numRef>
              <c:f>'Plan5 (2)'!$B$25:$B$28</c:f>
              <c:numCache>
                <c:formatCode>0%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90A-4041-9A64-D566479F48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03T17:43:09.392" idx="17">
    <p:pos x="6926" y="910"/>
    <p:text>Este decreto é do RJ?</p:text>
    <p:extLst>
      <p:ext uri="{C676402C-5697-4E1C-873F-D02D1690AC5C}">
        <p15:threadingInfo xmlns:p15="http://schemas.microsoft.com/office/powerpoint/2012/main" timeZoneBias="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C4CCBF-4296-4416-A78C-D4C56586C0F6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48C27670-BBD3-4298-9AD4-9E5E36024390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BR" sz="2400" b="1" dirty="0" smtClean="0"/>
            <a:t>Coleta</a:t>
          </a:r>
        </a:p>
        <a:p>
          <a:r>
            <a:rPr lang="pt-BR" sz="2400" dirty="0" smtClean="0"/>
            <a:t>Fevereiro a Maio</a:t>
          </a:r>
          <a:endParaRPr lang="pt-BR" sz="2400" dirty="0"/>
        </a:p>
      </dgm:t>
    </dgm:pt>
    <dgm:pt modelId="{BA6E841F-8B51-451C-8377-E9A5CF7977A7}" type="parTrans" cxnId="{A8A44B12-9F30-493A-AD30-F4BEB92FC894}">
      <dgm:prSet/>
      <dgm:spPr/>
      <dgm:t>
        <a:bodyPr/>
        <a:lstStyle/>
        <a:p>
          <a:endParaRPr lang="pt-BR" sz="2400"/>
        </a:p>
      </dgm:t>
    </dgm:pt>
    <dgm:pt modelId="{3E07E40A-51F7-428D-A1AA-726A90D63B2E}" type="sibTrans" cxnId="{A8A44B12-9F30-493A-AD30-F4BEB92FC894}">
      <dgm:prSet/>
      <dgm:spPr/>
      <dgm:t>
        <a:bodyPr/>
        <a:lstStyle/>
        <a:p>
          <a:endParaRPr lang="pt-BR" sz="2400"/>
        </a:p>
      </dgm:t>
    </dgm:pt>
    <dgm:pt modelId="{E0D22509-DCC9-4028-81A0-1C59C742C6B9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</a:rPr>
            <a:t>Verificação</a:t>
          </a:r>
        </a:p>
        <a:p>
          <a:r>
            <a:rPr lang="pt-BR" sz="2400" dirty="0" smtClean="0">
              <a:solidFill>
                <a:schemeClr val="tx1"/>
              </a:solidFill>
            </a:rPr>
            <a:t>Junho a Setembro</a:t>
          </a:r>
          <a:endParaRPr lang="pt-BR" sz="2400" dirty="0">
            <a:solidFill>
              <a:schemeClr val="tx1"/>
            </a:solidFill>
          </a:endParaRPr>
        </a:p>
      </dgm:t>
    </dgm:pt>
    <dgm:pt modelId="{F9C30A4B-2EEC-4C6D-A0E7-C3DBA1AC3D79}" type="parTrans" cxnId="{9D7E3D5F-3960-4751-BA68-B696C5F096F1}">
      <dgm:prSet/>
      <dgm:spPr/>
      <dgm:t>
        <a:bodyPr/>
        <a:lstStyle/>
        <a:p>
          <a:endParaRPr lang="pt-BR" sz="2400"/>
        </a:p>
      </dgm:t>
    </dgm:pt>
    <dgm:pt modelId="{487B098F-6033-464E-87A1-45B4714E4BA0}" type="sibTrans" cxnId="{9D7E3D5F-3960-4751-BA68-B696C5F096F1}">
      <dgm:prSet/>
      <dgm:spPr/>
      <dgm:t>
        <a:bodyPr/>
        <a:lstStyle/>
        <a:p>
          <a:endParaRPr lang="pt-BR" sz="2400"/>
        </a:p>
      </dgm:t>
    </dgm:pt>
    <dgm:pt modelId="{D568E7E9-F20B-47DA-BB5B-CFA627DBEF66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2400" b="1" dirty="0" smtClean="0"/>
            <a:t>Publicação</a:t>
          </a:r>
        </a:p>
        <a:p>
          <a:r>
            <a:rPr lang="pt-BR" sz="2400" dirty="0" smtClean="0"/>
            <a:t>Outubro</a:t>
          </a:r>
          <a:endParaRPr lang="pt-BR" sz="2400" dirty="0"/>
        </a:p>
      </dgm:t>
    </dgm:pt>
    <dgm:pt modelId="{446D6421-44EA-4238-BF0E-35ACB1650AD8}" type="parTrans" cxnId="{3E00C081-D96F-447D-8E39-5D3DEA6C3831}">
      <dgm:prSet/>
      <dgm:spPr/>
      <dgm:t>
        <a:bodyPr/>
        <a:lstStyle/>
        <a:p>
          <a:endParaRPr lang="pt-BR" sz="2400"/>
        </a:p>
      </dgm:t>
    </dgm:pt>
    <dgm:pt modelId="{6A1238D9-3F90-4F8F-9783-F23EFE53490A}" type="sibTrans" cxnId="{3E00C081-D96F-447D-8E39-5D3DEA6C3831}">
      <dgm:prSet/>
      <dgm:spPr/>
      <dgm:t>
        <a:bodyPr/>
        <a:lstStyle/>
        <a:p>
          <a:endParaRPr lang="pt-BR" sz="2400"/>
        </a:p>
      </dgm:t>
    </dgm:pt>
    <dgm:pt modelId="{70A726F3-429B-4056-9179-9EB4059DF3DB}" type="pres">
      <dgm:prSet presAssocID="{66C4CCBF-4296-4416-A78C-D4C56586C0F6}" presName="Name0" presStyleCnt="0">
        <dgm:presLayoutVars>
          <dgm:dir/>
          <dgm:resizeHandles val="exact"/>
        </dgm:presLayoutVars>
      </dgm:prSet>
      <dgm:spPr/>
    </dgm:pt>
    <dgm:pt modelId="{26ED2DA7-18C3-4D99-AEF3-E45513058B3D}" type="pres">
      <dgm:prSet presAssocID="{48C27670-BBD3-4298-9AD4-9E5E36024390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4DBF2A-775D-4DEA-AD67-1D4B012EF06A}" type="pres">
      <dgm:prSet presAssocID="{3E07E40A-51F7-428D-A1AA-726A90D63B2E}" presName="parSpace" presStyleCnt="0"/>
      <dgm:spPr/>
    </dgm:pt>
    <dgm:pt modelId="{A7C802A2-E022-444A-BEFE-19D44F678AE7}" type="pres">
      <dgm:prSet presAssocID="{E0D22509-DCC9-4028-81A0-1C59C742C6B9}" presName="parTxOnly" presStyleLbl="node1" presStyleIdx="1" presStyleCnt="3" custScaleX="1162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0166BC-BC66-4E90-92DB-00BD35B94E93}" type="pres">
      <dgm:prSet presAssocID="{487B098F-6033-464E-87A1-45B4714E4BA0}" presName="parSpace" presStyleCnt="0"/>
      <dgm:spPr/>
    </dgm:pt>
    <dgm:pt modelId="{A6FB12B2-B0B9-4275-88B5-0CCE355D2B97}" type="pres">
      <dgm:prSet presAssocID="{D568E7E9-F20B-47DA-BB5B-CFA627DBEF66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BF56537-D170-4DC3-A847-25C8784C0B42}" type="presOf" srcId="{66C4CCBF-4296-4416-A78C-D4C56586C0F6}" destId="{70A726F3-429B-4056-9179-9EB4059DF3DB}" srcOrd="0" destOrd="0" presId="urn:microsoft.com/office/officeart/2005/8/layout/hChevron3"/>
    <dgm:cxn modelId="{3E00C081-D96F-447D-8E39-5D3DEA6C3831}" srcId="{66C4CCBF-4296-4416-A78C-D4C56586C0F6}" destId="{D568E7E9-F20B-47DA-BB5B-CFA627DBEF66}" srcOrd="2" destOrd="0" parTransId="{446D6421-44EA-4238-BF0E-35ACB1650AD8}" sibTransId="{6A1238D9-3F90-4F8F-9783-F23EFE53490A}"/>
    <dgm:cxn modelId="{65CF2199-88A2-4C9C-9233-B1917E92D520}" type="presOf" srcId="{E0D22509-DCC9-4028-81A0-1C59C742C6B9}" destId="{A7C802A2-E022-444A-BEFE-19D44F678AE7}" srcOrd="0" destOrd="0" presId="urn:microsoft.com/office/officeart/2005/8/layout/hChevron3"/>
    <dgm:cxn modelId="{A8A44B12-9F30-493A-AD30-F4BEB92FC894}" srcId="{66C4CCBF-4296-4416-A78C-D4C56586C0F6}" destId="{48C27670-BBD3-4298-9AD4-9E5E36024390}" srcOrd="0" destOrd="0" parTransId="{BA6E841F-8B51-451C-8377-E9A5CF7977A7}" sibTransId="{3E07E40A-51F7-428D-A1AA-726A90D63B2E}"/>
    <dgm:cxn modelId="{36BD5E00-5105-4CAF-AA97-153711C1FB8D}" type="presOf" srcId="{48C27670-BBD3-4298-9AD4-9E5E36024390}" destId="{26ED2DA7-18C3-4D99-AEF3-E45513058B3D}" srcOrd="0" destOrd="0" presId="urn:microsoft.com/office/officeart/2005/8/layout/hChevron3"/>
    <dgm:cxn modelId="{F6EE6B11-28FC-4B31-A943-BCE27EDF97AD}" type="presOf" srcId="{D568E7E9-F20B-47DA-BB5B-CFA627DBEF66}" destId="{A6FB12B2-B0B9-4275-88B5-0CCE355D2B97}" srcOrd="0" destOrd="0" presId="urn:microsoft.com/office/officeart/2005/8/layout/hChevron3"/>
    <dgm:cxn modelId="{9D7E3D5F-3960-4751-BA68-B696C5F096F1}" srcId="{66C4CCBF-4296-4416-A78C-D4C56586C0F6}" destId="{E0D22509-DCC9-4028-81A0-1C59C742C6B9}" srcOrd="1" destOrd="0" parTransId="{F9C30A4B-2EEC-4C6D-A0E7-C3DBA1AC3D79}" sibTransId="{487B098F-6033-464E-87A1-45B4714E4BA0}"/>
    <dgm:cxn modelId="{630CCA39-9B23-45D7-AD67-B9E373939CEC}" type="presParOf" srcId="{70A726F3-429B-4056-9179-9EB4059DF3DB}" destId="{26ED2DA7-18C3-4D99-AEF3-E45513058B3D}" srcOrd="0" destOrd="0" presId="urn:microsoft.com/office/officeart/2005/8/layout/hChevron3"/>
    <dgm:cxn modelId="{CF8BC37B-1189-45CD-91AA-A8E5514703B3}" type="presParOf" srcId="{70A726F3-429B-4056-9179-9EB4059DF3DB}" destId="{A14DBF2A-775D-4DEA-AD67-1D4B012EF06A}" srcOrd="1" destOrd="0" presId="urn:microsoft.com/office/officeart/2005/8/layout/hChevron3"/>
    <dgm:cxn modelId="{9EA8B94F-4FC6-41FA-8A7C-69DC9BE2B1B9}" type="presParOf" srcId="{70A726F3-429B-4056-9179-9EB4059DF3DB}" destId="{A7C802A2-E022-444A-BEFE-19D44F678AE7}" srcOrd="2" destOrd="0" presId="urn:microsoft.com/office/officeart/2005/8/layout/hChevron3"/>
    <dgm:cxn modelId="{159BC47B-8B6A-4C73-A543-2385F3B4CD43}" type="presParOf" srcId="{70A726F3-429B-4056-9179-9EB4059DF3DB}" destId="{460166BC-BC66-4E90-92DB-00BD35B94E93}" srcOrd="3" destOrd="0" presId="urn:microsoft.com/office/officeart/2005/8/layout/hChevron3"/>
    <dgm:cxn modelId="{E0736767-19AE-4602-923F-37CB001631C4}" type="presParOf" srcId="{70A726F3-429B-4056-9179-9EB4059DF3DB}" destId="{A6FB12B2-B0B9-4275-88B5-0CCE355D2B97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D2DA7-18C3-4D99-AEF3-E45513058B3D}">
      <dsp:nvSpPr>
        <dsp:cNvPr id="0" name=""/>
        <dsp:cNvSpPr/>
      </dsp:nvSpPr>
      <dsp:spPr>
        <a:xfrm>
          <a:off x="2678" y="870256"/>
          <a:ext cx="3261782" cy="1304712"/>
        </a:xfrm>
        <a:prstGeom prst="homePlat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Coleta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Fevereiro a Maio</a:t>
          </a:r>
          <a:endParaRPr lang="pt-BR" sz="2400" kern="1200" dirty="0"/>
        </a:p>
      </dsp:txBody>
      <dsp:txXfrm>
        <a:off x="2678" y="870256"/>
        <a:ext cx="2935604" cy="1304712"/>
      </dsp:txXfrm>
    </dsp:sp>
    <dsp:sp modelId="{A7C802A2-E022-444A-BEFE-19D44F678AE7}">
      <dsp:nvSpPr>
        <dsp:cNvPr id="0" name=""/>
        <dsp:cNvSpPr/>
      </dsp:nvSpPr>
      <dsp:spPr>
        <a:xfrm>
          <a:off x="2612104" y="870256"/>
          <a:ext cx="3790810" cy="1304712"/>
        </a:xfrm>
        <a:prstGeom prst="chevron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</a:rPr>
            <a:t>Verificação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Junho a Setembro</a:t>
          </a:r>
          <a:endParaRPr lang="pt-BR" sz="2400" kern="1200" dirty="0">
            <a:solidFill>
              <a:schemeClr val="tx1"/>
            </a:solidFill>
          </a:endParaRPr>
        </a:p>
      </dsp:txBody>
      <dsp:txXfrm>
        <a:off x="3264460" y="870256"/>
        <a:ext cx="2486098" cy="1304712"/>
      </dsp:txXfrm>
    </dsp:sp>
    <dsp:sp modelId="{A6FB12B2-B0B9-4275-88B5-0CCE355D2B97}">
      <dsp:nvSpPr>
        <dsp:cNvPr id="0" name=""/>
        <dsp:cNvSpPr/>
      </dsp:nvSpPr>
      <dsp:spPr>
        <a:xfrm>
          <a:off x="5750558" y="870256"/>
          <a:ext cx="3261782" cy="1304712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Publicação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Outubro</a:t>
          </a:r>
          <a:endParaRPr lang="pt-BR" sz="2400" kern="1200" dirty="0"/>
        </a:p>
      </dsp:txBody>
      <dsp:txXfrm>
        <a:off x="6402914" y="870256"/>
        <a:ext cx="1957070" cy="1304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0.32751</cdr:x>
      <cdr:y>0.47005</cdr:y>
    </cdr:from>
    <cdr:to>
      <cdr:x>0.36102</cdr:x>
      <cdr:y>0.50542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3821441" y="2607125"/>
          <a:ext cx="390999" cy="19615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400" b="1" dirty="0"/>
            <a:t>87</a:t>
          </a:r>
        </a:p>
      </cdr:txBody>
    </cdr:sp>
  </cdr:relSizeAnchor>
  <cdr:relSizeAnchor xmlns:cdr="http://schemas.openxmlformats.org/drawingml/2006/chartDrawing">
    <cdr:from>
      <cdr:x>0.46349</cdr:x>
      <cdr:y>0.6111</cdr:y>
    </cdr:from>
    <cdr:to>
      <cdr:x>0.50442</cdr:x>
      <cdr:y>0.65897</cdr:y>
    </cdr:to>
    <cdr:sp macro="" textlink="">
      <cdr:nvSpPr>
        <cdr:cNvPr id="3" name="Retângulo 2"/>
        <cdr:cNvSpPr/>
      </cdr:nvSpPr>
      <cdr:spPr>
        <a:xfrm xmlns:a="http://schemas.openxmlformats.org/drawingml/2006/main">
          <a:off x="5408195" y="3389435"/>
          <a:ext cx="477546" cy="26552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400" b="1" dirty="0"/>
            <a:t>115</a:t>
          </a:r>
        </a:p>
      </cdr:txBody>
    </cdr:sp>
  </cdr:relSizeAnchor>
  <cdr:relSizeAnchor xmlns:cdr="http://schemas.openxmlformats.org/drawingml/2006/chartDrawing">
    <cdr:from>
      <cdr:x>0.59506</cdr:x>
      <cdr:y>0.85037</cdr:y>
    </cdr:from>
    <cdr:to>
      <cdr:x>0.63977</cdr:x>
      <cdr:y>0.89112</cdr:y>
    </cdr:to>
    <cdr:sp macro="" textlink="">
      <cdr:nvSpPr>
        <cdr:cNvPr id="4" name="Retângulo 3"/>
        <cdr:cNvSpPr/>
      </cdr:nvSpPr>
      <cdr:spPr>
        <a:xfrm xmlns:a="http://schemas.openxmlformats.org/drawingml/2006/main">
          <a:off x="6042031" y="4438660"/>
          <a:ext cx="453970" cy="21270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400" b="1"/>
            <a:t>170</a:t>
          </a:r>
        </a:p>
      </cdr:txBody>
    </cdr:sp>
  </cdr:relSizeAnchor>
  <cdr:relSizeAnchor xmlns:cdr="http://schemas.openxmlformats.org/drawingml/2006/chartDrawing">
    <cdr:from>
      <cdr:x>0.73089</cdr:x>
      <cdr:y>0.85327</cdr:y>
    </cdr:from>
    <cdr:to>
      <cdr:x>0.7756</cdr:x>
      <cdr:y>0.89281</cdr:y>
    </cdr:to>
    <cdr:sp macro="" textlink="">
      <cdr:nvSpPr>
        <cdr:cNvPr id="5" name="Retângulo 4"/>
        <cdr:cNvSpPr/>
      </cdr:nvSpPr>
      <cdr:spPr>
        <a:xfrm xmlns:a="http://schemas.openxmlformats.org/drawingml/2006/main">
          <a:off x="8528209" y="4732648"/>
          <a:ext cx="521690" cy="21930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400" b="1" dirty="0" smtClean="0"/>
            <a:t>170</a:t>
          </a:r>
          <a:endParaRPr lang="pt-BR" sz="1400" b="1" dirty="0"/>
        </a:p>
      </cdr:txBody>
    </cdr:sp>
  </cdr:relSizeAnchor>
  <cdr:relSizeAnchor xmlns:cdr="http://schemas.openxmlformats.org/drawingml/2006/chartDrawing">
    <cdr:from>
      <cdr:x>0.07811</cdr:x>
      <cdr:y>0.22967</cdr:y>
    </cdr:from>
    <cdr:to>
      <cdr:x>0.14003</cdr:x>
      <cdr:y>0.27711</cdr:y>
    </cdr:to>
    <cdr:sp macro="" textlink="">
      <cdr:nvSpPr>
        <cdr:cNvPr id="6" name="CaixaDeTexto 6"/>
        <cdr:cNvSpPr txBox="1"/>
      </cdr:nvSpPr>
      <cdr:spPr>
        <a:xfrm xmlns:a="http://schemas.openxmlformats.org/drawingml/2006/main">
          <a:off x="911358" y="1273856"/>
          <a:ext cx="722502" cy="263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b="1" dirty="0">
              <a:solidFill>
                <a:schemeClr val="accent6">
                  <a:lumMod val="75000"/>
                </a:schemeClr>
              </a:solidFill>
            </a:rPr>
            <a:t>80,28</a:t>
          </a:r>
        </a:p>
      </cdr:txBody>
    </cdr:sp>
  </cdr:relSizeAnchor>
  <cdr:relSizeAnchor xmlns:cdr="http://schemas.openxmlformats.org/drawingml/2006/chartDrawing">
    <cdr:from>
      <cdr:x>0.87442</cdr:x>
      <cdr:y>0.88565</cdr:y>
    </cdr:from>
    <cdr:to>
      <cdr:x>0.9136</cdr:x>
      <cdr:y>0.91827</cdr:y>
    </cdr:to>
    <cdr:sp macro="" textlink="">
      <cdr:nvSpPr>
        <cdr:cNvPr id="7" name="Retângulo 6"/>
        <cdr:cNvSpPr/>
      </cdr:nvSpPr>
      <cdr:spPr>
        <a:xfrm xmlns:a="http://schemas.openxmlformats.org/drawingml/2006/main">
          <a:off x="10202984" y="4912214"/>
          <a:ext cx="457201" cy="18097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400" b="1"/>
            <a:t>172</a:t>
          </a:r>
        </a:p>
      </cdr:txBody>
    </cdr:sp>
  </cdr:relSizeAnchor>
  <cdr:relSizeAnchor xmlns:cdr="http://schemas.openxmlformats.org/drawingml/2006/chartDrawing">
    <cdr:from>
      <cdr:x>0.91034</cdr:x>
      <cdr:y>0.87362</cdr:y>
    </cdr:from>
    <cdr:to>
      <cdr:x>0.96421</cdr:x>
      <cdr:y>0.91827</cdr:y>
    </cdr:to>
    <cdr:sp macro="" textlink="">
      <cdr:nvSpPr>
        <cdr:cNvPr id="8" name="CaixaDeTexto 21"/>
        <cdr:cNvSpPr txBox="1"/>
      </cdr:nvSpPr>
      <cdr:spPr>
        <a:xfrm xmlns:a="http://schemas.openxmlformats.org/drawingml/2006/main">
          <a:off x="10622084" y="4845539"/>
          <a:ext cx="628650" cy="2476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b="1">
              <a:solidFill>
                <a:schemeClr val="accent6">
                  <a:lumMod val="75000"/>
                </a:schemeClr>
              </a:solidFill>
            </a:rPr>
            <a:t>47,28</a:t>
          </a:r>
        </a:p>
      </cdr:txBody>
    </cdr:sp>
  </cdr:relSizeAnchor>
  <cdr:relSizeAnchor xmlns:cdr="http://schemas.openxmlformats.org/drawingml/2006/chartDrawing">
    <cdr:from>
      <cdr:x>0.77194</cdr:x>
      <cdr:y>0.84403</cdr:y>
    </cdr:from>
    <cdr:to>
      <cdr:x>0.82582</cdr:x>
      <cdr:y>0.88868</cdr:y>
    </cdr:to>
    <cdr:sp macro="" textlink="">
      <cdr:nvSpPr>
        <cdr:cNvPr id="9" name="CaixaDeTexto 19"/>
        <cdr:cNvSpPr txBox="1"/>
      </cdr:nvSpPr>
      <cdr:spPr>
        <a:xfrm xmlns:a="http://schemas.openxmlformats.org/drawingml/2006/main">
          <a:off x="9007231" y="4681415"/>
          <a:ext cx="628650" cy="2476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b="1" dirty="0">
              <a:solidFill>
                <a:schemeClr val="accent6">
                  <a:lumMod val="75000"/>
                </a:schemeClr>
              </a:solidFill>
            </a:rPr>
            <a:t>49,27</a:t>
          </a:r>
        </a:p>
      </cdr:txBody>
    </cdr:sp>
  </cdr:relSizeAnchor>
  <cdr:relSizeAnchor xmlns:cdr="http://schemas.openxmlformats.org/drawingml/2006/chartDrawing">
    <cdr:from>
      <cdr:x>0.63731</cdr:x>
      <cdr:y>0.84403</cdr:y>
    </cdr:from>
    <cdr:to>
      <cdr:x>0.69119</cdr:x>
      <cdr:y>0.88868</cdr:y>
    </cdr:to>
    <cdr:sp macro="" textlink="">
      <cdr:nvSpPr>
        <cdr:cNvPr id="10" name="CaixaDeTexto 18"/>
        <cdr:cNvSpPr txBox="1"/>
      </cdr:nvSpPr>
      <cdr:spPr>
        <a:xfrm xmlns:a="http://schemas.openxmlformats.org/drawingml/2006/main">
          <a:off x="7436339" y="4681416"/>
          <a:ext cx="628650" cy="2476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b="1">
              <a:solidFill>
                <a:schemeClr val="accent6">
                  <a:lumMod val="75000"/>
                </a:schemeClr>
              </a:solidFill>
            </a:rPr>
            <a:t>49,27</a:t>
          </a:r>
        </a:p>
      </cdr:txBody>
    </cdr:sp>
  </cdr:relSizeAnchor>
  <cdr:relSizeAnchor xmlns:cdr="http://schemas.openxmlformats.org/drawingml/2006/chartDrawing">
    <cdr:from>
      <cdr:x>0.50442</cdr:x>
      <cdr:y>0.60942</cdr:y>
    </cdr:from>
    <cdr:to>
      <cdr:x>0.5583</cdr:x>
      <cdr:y>0.65407</cdr:y>
    </cdr:to>
    <cdr:sp macro="" textlink="">
      <cdr:nvSpPr>
        <cdr:cNvPr id="11" name="CaixaDeTexto 17"/>
        <cdr:cNvSpPr txBox="1"/>
      </cdr:nvSpPr>
      <cdr:spPr>
        <a:xfrm xmlns:a="http://schemas.openxmlformats.org/drawingml/2006/main">
          <a:off x="5885741" y="3380154"/>
          <a:ext cx="628650" cy="2476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b="1" dirty="0">
              <a:solidFill>
                <a:schemeClr val="accent6">
                  <a:lumMod val="75000"/>
                </a:schemeClr>
              </a:solidFill>
            </a:rPr>
            <a:t>65,25</a:t>
          </a:r>
        </a:p>
      </cdr:txBody>
    </cdr:sp>
  </cdr:relSizeAnchor>
  <cdr:relSizeAnchor xmlns:cdr="http://schemas.openxmlformats.org/drawingml/2006/chartDrawing">
    <cdr:from>
      <cdr:x>0.36705</cdr:x>
      <cdr:y>0.46358</cdr:y>
    </cdr:from>
    <cdr:to>
      <cdr:x>0.42092</cdr:x>
      <cdr:y>0.50823</cdr:y>
    </cdr:to>
    <cdr:sp macro="" textlink="">
      <cdr:nvSpPr>
        <cdr:cNvPr id="12" name="CaixaDeTexto 16"/>
        <cdr:cNvSpPr txBox="1"/>
      </cdr:nvSpPr>
      <cdr:spPr>
        <a:xfrm xmlns:a="http://schemas.openxmlformats.org/drawingml/2006/main">
          <a:off x="4282831" y="2571261"/>
          <a:ext cx="628650" cy="2476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b="1" dirty="0">
              <a:solidFill>
                <a:schemeClr val="accent6">
                  <a:lumMod val="75000"/>
                </a:schemeClr>
              </a:solidFill>
            </a:rPr>
            <a:t>68,28</a:t>
          </a:r>
        </a:p>
      </cdr:txBody>
    </cdr:sp>
  </cdr:relSizeAnchor>
  <cdr:relSizeAnchor xmlns:cdr="http://schemas.openxmlformats.org/drawingml/2006/chartDrawing">
    <cdr:from>
      <cdr:x>0.18519</cdr:x>
      <cdr:y>0.33844</cdr:y>
    </cdr:from>
    <cdr:to>
      <cdr:x>0.21904</cdr:x>
      <cdr:y>0.3797</cdr:y>
    </cdr:to>
    <cdr:sp macro="" textlink="">
      <cdr:nvSpPr>
        <cdr:cNvPr id="13" name="Retângulo 12"/>
        <cdr:cNvSpPr/>
      </cdr:nvSpPr>
      <cdr:spPr>
        <a:xfrm xmlns:a="http://schemas.openxmlformats.org/drawingml/2006/main">
          <a:off x="2160904" y="1877158"/>
          <a:ext cx="394972" cy="22884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400" b="1"/>
            <a:t>81</a:t>
          </a:r>
        </a:p>
      </cdr:txBody>
    </cdr:sp>
  </cdr:relSizeAnchor>
  <cdr:relSizeAnchor xmlns:cdr="http://schemas.openxmlformats.org/drawingml/2006/chartDrawing">
    <cdr:from>
      <cdr:x>0.2184</cdr:x>
      <cdr:y>0.33672</cdr:y>
    </cdr:from>
    <cdr:to>
      <cdr:x>0.27568</cdr:x>
      <cdr:y>0.38142</cdr:y>
    </cdr:to>
    <cdr:sp macro="" textlink="">
      <cdr:nvSpPr>
        <cdr:cNvPr id="14" name="CaixaDeTexto 15"/>
        <cdr:cNvSpPr txBox="1"/>
      </cdr:nvSpPr>
      <cdr:spPr>
        <a:xfrm xmlns:a="http://schemas.openxmlformats.org/drawingml/2006/main">
          <a:off x="2548349" y="1867613"/>
          <a:ext cx="668414" cy="2479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b="1" dirty="0">
              <a:solidFill>
                <a:schemeClr val="accent6">
                  <a:lumMod val="75000"/>
                </a:schemeClr>
              </a:solidFill>
            </a:rPr>
            <a:t>68,71</a:t>
          </a:r>
        </a:p>
      </cdr:txBody>
    </cdr:sp>
  </cdr:relSizeAnchor>
  <cdr:relSizeAnchor xmlns:cdr="http://schemas.openxmlformats.org/drawingml/2006/chartDrawing">
    <cdr:from>
      <cdr:x>0.04756</cdr:x>
      <cdr:y>0.23531</cdr:y>
    </cdr:from>
    <cdr:to>
      <cdr:x>0.0797</cdr:x>
      <cdr:y>0.27926</cdr:y>
    </cdr:to>
    <cdr:sp macro="" textlink="">
      <cdr:nvSpPr>
        <cdr:cNvPr id="15" name="Retângulo 14"/>
        <cdr:cNvSpPr/>
      </cdr:nvSpPr>
      <cdr:spPr>
        <a:xfrm xmlns:a="http://schemas.openxmlformats.org/drawingml/2006/main">
          <a:off x="554892" y="1305169"/>
          <a:ext cx="375087" cy="24374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400" b="1" dirty="0"/>
            <a:t>15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47C3A-6D6F-47E8-BD89-8C0CB962413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1219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17FFD-D54E-47D8-88FC-6EF9A38B03E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200098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9770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6939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2876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7198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8573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Em relação aos indicadores </a:t>
            </a:r>
            <a:r>
              <a:rPr lang="pt-BR" b="1" i="1" dirty="0"/>
              <a:t>“Custo (% do custo do armazém)”, </a:t>
            </a:r>
            <a:r>
              <a:rPr lang="pt-BR" dirty="0"/>
              <a:t>o índice fica em 0,4 na média RJ/SP; no </a:t>
            </a:r>
            <a:r>
              <a:rPr lang="pt-BR" b="1" i="1" dirty="0"/>
              <a:t>“Índice de controle de qualidade da construção ”, </a:t>
            </a:r>
            <a:r>
              <a:rPr lang="pt-BR" dirty="0"/>
              <a:t>o país está com o índice 9,0. No primeiro o Brasil possui índice melhor (neste caso o menor é melhor) que a média da América Latina &amp; Caribe (2,5) e do OCDE (1,6); no segundo, o índice da América Latina &amp; Caribe está menor (8,4), porém o do OCDE está em 11,3.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4268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4829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11520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5289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30791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3586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/>
              <a:t>Nota DB: os dados para os temas de obtenção de crédito, proteção de investidores minoritários e resolução da insolvência não são comparáveis entre DB2014 e DB2015 devido às mudanças da metodologia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7689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7865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9037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pt-BR" sz="1400" b="1" dirty="0"/>
              <a:t>Procedimentos:</a:t>
            </a:r>
          </a:p>
          <a:p>
            <a:pPr lvl="1"/>
            <a:r>
              <a:rPr lang="pt-BR" sz="1400" dirty="0"/>
              <a:t>Um procedimento é definido como qualquer interação dos funcionários ou gerentes da empresa, ou qualquer agente agindo em nome da empresa, com terceiros, inclusive órgãos do governo, cartórios, o registro de imóveis, a agência de cadastro, empresas de serviços públicos, inspetores públicos - e, se necessária, a contratação de um inspetor externo ou de especialistas técnicos, além dos arquitetos e engenheiros da própria empresa. As interações que envolvem somente os funcionários da empresa, não são consideradas como procedimentos. As interações requeridas para que o arquiteto prepare as plantas e projetos ou obter a aprovação destes documentos, são contadas como procedimentos. São incluídos os procedimentos necessários para que a empresa possa obter a ligação do depósito aos serviços de água e esgoto. Todos os procedimentos que são exigidos por lei e que são realizados na prática pela maioria das empresas para construir um depósito são considerados, mesmo se puderem ser evitados em situações especiais. São incluídas a obtenção de verificações de condições técnicas para ligações elétricas e a aprovação de projetos elétricos quando tais processos forem necessários para a obtenção dos alvarás de construção.</a:t>
            </a:r>
          </a:p>
          <a:p>
            <a:pPr lvl="1"/>
            <a:endParaRPr lang="pt-BR" sz="1400" b="1" dirty="0"/>
          </a:p>
          <a:p>
            <a:pPr lvl="1"/>
            <a:r>
              <a:rPr lang="pt-BR" sz="1400" b="1" dirty="0"/>
              <a:t>Tempo</a:t>
            </a:r>
          </a:p>
          <a:p>
            <a:pPr lvl="1"/>
            <a:r>
              <a:rPr lang="pt-BR" sz="1400" dirty="0"/>
              <a:t>O tempo é registrado em dias corridos. É registrada a duração média que os peritos locais indicam como necessária para a conclusão de um procedimento na prática. Supõe-se que o tempo mínimo necessário para cada procedimento seja de um dia, exceto os procedimentos que possam ser realizados inteiramente através da internet e em algumas horas. Nestes casos, considera-se meio dia como a duração mínima de cada procedimento. Embora os procedimentos possam ocorrer simultaneamente, de acordo com a metodologia adotada pelo estudo eles não podem começar no mesmo dia (ou seja, procedimentos simultâneos começam em dias consecutivos), exceto os procedimentos que possam ser feitos on-line. Caso um procedimento possa ser legalmente acelerado por meio de um custo adicional, é selecionada a forma mais rápida de conclusão do procedimento. Presume-se que a construtora não perca tempo e se comprometa a realizar cada procedimento remanescente sem demora. O tempo que a construtora gasta para coletar informações é ignorado. Presume-se que a construtora seja ciente de todos os requisitos para a construção e de sua sequência desde o início do processo.</a:t>
            </a:r>
            <a:endParaRPr lang="pt-BR" sz="1400" b="1" dirty="0"/>
          </a:p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  <a:p>
            <a:pPr lvl="1"/>
            <a:r>
              <a:rPr lang="pt-BR" sz="1600" b="1" dirty="0"/>
              <a:t>Custo</a:t>
            </a:r>
          </a:p>
          <a:p>
            <a:pPr lvl="1"/>
            <a:r>
              <a:rPr lang="pt-BR" sz="1600" dirty="0"/>
              <a:t>O custo é registrado como um percentual do valor do depósito (presume-se que este seja equivalente a 50 vezes a renda per capita da economia). São registrados apenas os custos oficiais. São registradas todas as taxas associadas à execução dos procedimentos para construir legalmente um depósito, inclusive as taxas associadas à obtenção de aprovações para o uso do terreno e certidões dos projetos antes da construção; recebimento de inspeções antes, durante e após a construção; obtenção de ligações de serviços públicos e cadastramento de propriedade do depósito. Impostos necessários para a conclusão do projeto do depósito também são registrados, porém impostos indiretos (como imposto sobre vendas, imposto sobre o valor agregado, ou imposto sobre a circulação de bens e serviços), ou impostos sobre o ganho de capital ou mais-valia não são incluídos. Qualquer depósito ou caução também não é considerado no cálculo do custo. O código de construção, as informações fornecidas por peritos locais e as normas e cronogramas específicos dos pagamentos de taxas são utilizados como fontes de custos. Caso vários especialistas locais forneçam estimativas diferentes, é usado o valor médio informado.</a:t>
            </a:r>
          </a:p>
          <a:p>
            <a:pPr lvl="1"/>
            <a:endParaRPr lang="pt-BR" sz="1600" b="1" dirty="0"/>
          </a:p>
          <a:p>
            <a:pPr lvl="1"/>
            <a:r>
              <a:rPr lang="pt-BR" sz="1600" b="1" dirty="0"/>
              <a:t>Controle de qualidade da construção</a:t>
            </a:r>
          </a:p>
          <a:p>
            <a:pPr lvl="1"/>
            <a:r>
              <a:rPr lang="pt-BR" sz="1600" dirty="0"/>
              <a:t>O índice do controle de qualidade da construção baseia-se em seis outros índices: qualidade das regulamentações de construção, controle de qualidade antes, durante e após a construção, regimes de responsabilização e de seguro e certificações profissionais. O indicador se baseia nas mesmas premissas do estudo de caso que analisa o grau de eficiência do registro de propriedades.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1760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7657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8427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Em relação ao indicador </a:t>
            </a:r>
            <a:r>
              <a:rPr lang="pt-BR" b="1" i="1" dirty="0"/>
              <a:t>“Número de Procedimentos”, </a:t>
            </a:r>
            <a:r>
              <a:rPr lang="pt-BR" dirty="0"/>
              <a:t>cujo índice é de 18,2, o Brasil fica atrás da média da América Latina &amp; Caribe (14,4) e do OCDE (12,1).</a:t>
            </a:r>
          </a:p>
          <a:p>
            <a:endParaRPr lang="pt-BR" dirty="0"/>
          </a:p>
          <a:p>
            <a:r>
              <a:rPr lang="pt-BR" dirty="0"/>
              <a:t>Obtendo pontuação máxima e mantendo-se as demais economias com a mesma pontuação, o Brasil sai da 175ª para a 122ª posição nesse indicador e da posição 123ª para a 115ª na classificação geral do Doing Business. </a:t>
            </a:r>
          </a:p>
          <a:p>
            <a:endParaRPr lang="pt-BR" dirty="0"/>
          </a:p>
          <a:p>
            <a:pPr algn="just"/>
            <a:r>
              <a:rPr lang="pt-BR" dirty="0"/>
              <a:t>Quanto ao indicador </a:t>
            </a:r>
            <a:r>
              <a:rPr lang="pt-BR" b="1" i="1" dirty="0"/>
              <a:t>“Duração”, </a:t>
            </a:r>
            <a:r>
              <a:rPr lang="pt-BR" dirty="0"/>
              <a:t>o Brasil atinge a média (RJ/SP) de </a:t>
            </a:r>
            <a:r>
              <a:rPr lang="pt-BR" u="sng" dirty="0"/>
              <a:t>425,7 dias</a:t>
            </a:r>
            <a:r>
              <a:rPr lang="pt-BR" dirty="0"/>
              <a:t>; América Latina &amp; Caribe realizam o procedimento em 181,3 dias e a média do OCDE realiza em 152,1 dias. </a:t>
            </a:r>
          </a:p>
          <a:p>
            <a:pPr algn="just"/>
            <a:endParaRPr lang="pt-BR" dirty="0"/>
          </a:p>
          <a:p>
            <a:r>
              <a:rPr lang="pt-BR" dirty="0"/>
              <a:t>Este é um item que chama bastante atenção, pois se o Brasil atingir o índice da melhor economia do mundo sairá da 175ª para a 37ª posição nesse indicador e da posição 123ª para a 106ª na classificação geral do Doing Business. Importante chamar atenção especificamente para o tempo do procedimento 5 em ambas cidades (solicitar e obter a aprovação para permissão de execução e construção da obra) que leva </a:t>
            </a:r>
            <a:r>
              <a:rPr lang="pt-BR" b="1" dirty="0"/>
              <a:t>274</a:t>
            </a:r>
            <a:r>
              <a:rPr lang="pt-BR" dirty="0"/>
              <a:t> dias em SP e </a:t>
            </a:r>
            <a:r>
              <a:rPr lang="pt-BR" b="1" dirty="0"/>
              <a:t>365</a:t>
            </a:r>
            <a:r>
              <a:rPr lang="pt-BR" dirty="0"/>
              <a:t> dias no RJ.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919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7793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1956-BC2C-4B61-BD94-1550FA69DE24}" type="datetimeFigureOut">
              <a:rPr lang="pt-BR" smtClean="0"/>
              <a:pPr/>
              <a:t>06/11/2017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76C6-6EA8-4B3A-B42E-E55ADD72F84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778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1956-BC2C-4B61-BD94-1550FA69DE24}" type="datetimeFigureOut">
              <a:rPr lang="pt-BR" smtClean="0"/>
              <a:pPr/>
              <a:t>06/11/2017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76C6-6EA8-4B3A-B42E-E55ADD72F84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7876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1956-BC2C-4B61-BD94-1550FA69DE24}" type="datetimeFigureOut">
              <a:rPr lang="pt-BR" smtClean="0"/>
              <a:pPr/>
              <a:t>06/11/2017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76C6-6EA8-4B3A-B42E-E55ADD72F84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9686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35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7228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394710"/>
            <a:ext cx="12192000" cy="9227547"/>
          </a:xfrm>
          <a:prstGeom prst="rect">
            <a:avLst/>
          </a:prstGeom>
        </p:spPr>
      </p:pic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3B06-9C45-4119-984A-75BF8EBFA1BF}" type="datetimeFigureOut">
              <a:rPr lang="pt-BR" smtClean="0"/>
              <a:pPr/>
              <a:t>06/11/2017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7E67-DA9F-44F5-86E2-671893778DD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2276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952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1956-BC2C-4B61-BD94-1550FA69DE24}" type="datetimeFigureOut">
              <a:rPr lang="pt-BR" smtClean="0"/>
              <a:pPr/>
              <a:t>06/11/2017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76C6-6EA8-4B3A-B42E-E55ADD72F84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8836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1956-BC2C-4B61-BD94-1550FA69DE24}" type="datetimeFigureOut">
              <a:rPr lang="pt-BR" smtClean="0"/>
              <a:pPr/>
              <a:t>06/11/2017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76C6-6EA8-4B3A-B42E-E55ADD72F84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117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1956-BC2C-4B61-BD94-1550FA69DE24}" type="datetimeFigureOut">
              <a:rPr lang="pt-BR" smtClean="0"/>
              <a:pPr/>
              <a:t>06/11/2017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76C6-6EA8-4B3A-B42E-E55ADD72F84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188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1956-BC2C-4B61-BD94-1550FA69DE24}" type="datetimeFigureOut">
              <a:rPr lang="pt-BR" smtClean="0"/>
              <a:pPr/>
              <a:t>06/11/2017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76C6-6EA8-4B3A-B42E-E55ADD72F84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958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1956-BC2C-4B61-BD94-1550FA69DE24}" type="datetimeFigureOut">
              <a:rPr lang="pt-BR" smtClean="0"/>
              <a:pPr/>
              <a:t>06/11/2017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76C6-6EA8-4B3A-B42E-E55ADD72F84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000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551" y="5595313"/>
            <a:ext cx="1558350" cy="95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7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1956-BC2C-4B61-BD94-1550FA69DE24}" type="datetimeFigureOut">
              <a:rPr lang="pt-BR" smtClean="0"/>
              <a:pPr/>
              <a:t>06/11/2017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76C6-6EA8-4B3A-B42E-E55ADD72F84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1521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1956-BC2C-4B61-BD94-1550FA69DE24}" type="datetimeFigureOut">
              <a:rPr lang="pt-BR" smtClean="0"/>
              <a:pPr/>
              <a:t>06/11/2017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76C6-6EA8-4B3A-B42E-E55ADD72F84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494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11956-BC2C-4B61-BD94-1550FA69DE24}" type="datetimeFigureOut">
              <a:rPr lang="pt-BR" smtClean="0"/>
              <a:pPr/>
              <a:t>06/11/2017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D76C6-6EA8-4B3A-B42E-E55ADD72F84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672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613258" y="2402974"/>
            <a:ext cx="11075671" cy="7273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latin typeface="+mn-lt"/>
              </a:rPr>
              <a:t>Estudo do Relatório </a:t>
            </a:r>
            <a:r>
              <a:rPr lang="pt-BR" sz="4000" b="1" i="1" dirty="0">
                <a:latin typeface="+mn-lt"/>
              </a:rPr>
              <a:t>Doing Business </a:t>
            </a:r>
            <a:r>
              <a:rPr lang="pt-BR" sz="4000" b="1" dirty="0">
                <a:latin typeface="+mn-lt"/>
              </a:rPr>
              <a:t>Brasil </a:t>
            </a:r>
            <a:r>
              <a:rPr lang="pt-BR" sz="4000" b="1" dirty="0" smtClean="0">
                <a:latin typeface="+mn-lt"/>
              </a:rPr>
              <a:t>2018</a:t>
            </a:r>
            <a:endParaRPr lang="pt-BR" sz="4000" b="1" dirty="0">
              <a:latin typeface="+mn-lt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6357879" y="5802501"/>
            <a:ext cx="4846638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2000" dirty="0" smtClean="0"/>
              <a:t>Rio de Janeiro, 08 NOV 2017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04671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207160" y="260570"/>
            <a:ext cx="11771480" cy="511961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OBTENÇÃO DE ALVARÁS - PRESSUPOSTOS</a:t>
            </a:r>
            <a:endParaRPr lang="pt-BR" sz="3000" b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581" y="905999"/>
            <a:ext cx="10434638" cy="5672162"/>
          </a:xfrm>
          <a:prstGeom prst="rect">
            <a:avLst/>
          </a:prstGeom>
        </p:spPr>
      </p:pic>
      <p:sp>
        <p:nvSpPr>
          <p:cNvPr id="4" name="Texto explicativo retangular com cantos arredondados 3"/>
          <p:cNvSpPr/>
          <p:nvPr/>
        </p:nvSpPr>
        <p:spPr>
          <a:xfrm>
            <a:off x="10282425" y="4635351"/>
            <a:ext cx="1696215" cy="570971"/>
          </a:xfrm>
          <a:prstGeom prst="wedgeRoundRectCallout">
            <a:avLst>
              <a:gd name="adj1" fmla="val -103958"/>
              <a:gd name="adj2" fmla="val -341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 smtClean="0">
                <a:solidFill>
                  <a:srgbClr val="FFFF00"/>
                </a:solidFill>
              </a:rPr>
              <a:t>R</a:t>
            </a:r>
            <a:r>
              <a:rPr lang="pt-BR" sz="1600" b="1" dirty="0">
                <a:solidFill>
                  <a:srgbClr val="FFFF00"/>
                </a:solidFill>
              </a:rPr>
              <a:t>$ </a:t>
            </a:r>
            <a:r>
              <a:rPr lang="pt-BR" sz="1600" b="1" dirty="0" smtClean="0">
                <a:solidFill>
                  <a:srgbClr val="FFFF00"/>
                </a:solidFill>
              </a:rPr>
              <a:t>1.477.070,40</a:t>
            </a:r>
            <a:endParaRPr lang="pt-BR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4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635674"/>
              </p:ext>
            </p:extLst>
          </p:nvPr>
        </p:nvGraphicFramePr>
        <p:xfrm>
          <a:off x="207158" y="2107649"/>
          <a:ext cx="11741502" cy="2784153"/>
        </p:xfrm>
        <a:graphic>
          <a:graphicData uri="http://schemas.openxmlformats.org/drawingml/2006/table">
            <a:tbl>
              <a:tblPr/>
              <a:tblGrid>
                <a:gridCol w="1700664"/>
                <a:gridCol w="4639734"/>
                <a:gridCol w="824088"/>
                <a:gridCol w="824089"/>
                <a:gridCol w="812800"/>
                <a:gridCol w="756356"/>
                <a:gridCol w="711927"/>
                <a:gridCol w="735922"/>
                <a:gridCol w="735922"/>
              </a:tblGrid>
              <a:tr h="41070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RJ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AL&amp;C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RÚS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1070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Obtenção de </a:t>
                      </a:r>
                      <a:r>
                        <a:rPr lang="pt-BR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Alvarás </a:t>
                      </a:r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 Construção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Procedimentos (número)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14,4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1070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Tempo (dias)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481,0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404,0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434,0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191,8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154,6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239,4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1070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 (% do valor do armazém)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413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da qualidade das regulamentações de construção (0-15)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Retângulo de cantos arredondados 4"/>
          <p:cNvSpPr/>
          <p:nvPr/>
        </p:nvSpPr>
        <p:spPr>
          <a:xfrm>
            <a:off x="207160" y="260570"/>
            <a:ext cx="11771480" cy="51196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COMPARATIVO </a:t>
            </a:r>
            <a:r>
              <a:rPr lang="pt-BR" sz="3000" b="1" dirty="0"/>
              <a:t>COM OUTROS </a:t>
            </a:r>
            <a:r>
              <a:rPr lang="pt-BR" sz="3000" b="1" dirty="0" smtClean="0"/>
              <a:t>PAÍSES – TEMA OBTENÇÃO DE ALVARÁ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239389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207160" y="260570"/>
            <a:ext cx="11771480" cy="51196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/>
              <a:t>OBTENÇÃO DE ALVARÁS – PROCEDIMENTOS, TEMPO E </a:t>
            </a:r>
            <a:r>
              <a:rPr lang="pt-BR" sz="3000" b="1" dirty="0" smtClean="0"/>
              <a:t>CUSTO – RJ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194" y="810556"/>
            <a:ext cx="9263411" cy="604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4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207160" y="260570"/>
            <a:ext cx="11771480" cy="511961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SUMÁRIO OBTENÇÃO DE ALVARÁS – SÃO PETERSBURGO</a:t>
            </a:r>
            <a:endParaRPr lang="pt-BR" sz="30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34141"/>
              </p:ext>
            </p:extLst>
          </p:nvPr>
        </p:nvGraphicFramePr>
        <p:xfrm>
          <a:off x="3458431" y="6254005"/>
          <a:ext cx="5720645" cy="548269"/>
        </p:xfrm>
        <a:graphic>
          <a:graphicData uri="http://schemas.openxmlformats.org/drawingml/2006/table">
            <a:tbl>
              <a:tblPr/>
              <a:tblGrid>
                <a:gridCol w="1407633"/>
                <a:gridCol w="1354808"/>
                <a:gridCol w="1242943"/>
                <a:gridCol w="1715261"/>
              </a:tblGrid>
              <a:tr h="3112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Procedimentos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Tempo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Custo (% </a:t>
                      </a:r>
                      <a:r>
                        <a:rPr lang="pt-BR" sz="14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vlr</a:t>
                      </a:r>
                      <a:r>
                        <a:rPr lang="pt-B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imóvel</a:t>
                      </a: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370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Rússia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98" y="794303"/>
            <a:ext cx="10854804" cy="546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3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207160" y="260570"/>
            <a:ext cx="11771480" cy="51196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SUMÁRIO OBTENÇÃO DE ALVARÁS - MONTERREY</a:t>
            </a:r>
            <a:endParaRPr lang="pt-BR" sz="3000" dirty="0"/>
          </a:p>
        </p:txBody>
      </p:sp>
      <p:sp>
        <p:nvSpPr>
          <p:cNvPr id="5" name="Retângulo 4"/>
          <p:cNvSpPr/>
          <p:nvPr/>
        </p:nvSpPr>
        <p:spPr>
          <a:xfrm>
            <a:off x="7241852" y="6063517"/>
            <a:ext cx="43988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* Procedimentos, tempo e custo na capital </a:t>
            </a:r>
            <a:r>
              <a:rPr lang="pt-BR" sz="1200" b="1" dirty="0" smtClean="0"/>
              <a:t>Cidade do México</a:t>
            </a:r>
            <a:endParaRPr lang="pt-BR" sz="1200" b="1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03410"/>
              </p:ext>
            </p:extLst>
          </p:nvPr>
        </p:nvGraphicFramePr>
        <p:xfrm>
          <a:off x="3274013" y="6244757"/>
          <a:ext cx="5754511" cy="557477"/>
        </p:xfrm>
        <a:graphic>
          <a:graphicData uri="http://schemas.openxmlformats.org/drawingml/2006/table">
            <a:tbl>
              <a:tblPr/>
              <a:tblGrid>
                <a:gridCol w="1415966"/>
                <a:gridCol w="1362828"/>
                <a:gridCol w="1250301"/>
                <a:gridCol w="1725416"/>
              </a:tblGrid>
              <a:tr h="3193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Procedimentos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Tempo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Custo (% </a:t>
                      </a:r>
                      <a:r>
                        <a:rPr lang="pt-BR" sz="14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vlr</a:t>
                      </a:r>
                      <a:r>
                        <a:rPr lang="pt-B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imóvel)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México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96" y="772531"/>
            <a:ext cx="10445804" cy="54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0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207160" y="260570"/>
            <a:ext cx="11771480" cy="51196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SUMÁRIO OBTENÇÃO DE ALVARÁS - BOGOTÁ</a:t>
            </a:r>
            <a:endParaRPr lang="pt-BR" sz="30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267628"/>
              </p:ext>
            </p:extLst>
          </p:nvPr>
        </p:nvGraphicFramePr>
        <p:xfrm>
          <a:off x="3238625" y="6157504"/>
          <a:ext cx="5686777" cy="461010"/>
        </p:xfrm>
        <a:graphic>
          <a:graphicData uri="http://schemas.openxmlformats.org/drawingml/2006/table">
            <a:tbl>
              <a:tblPr/>
              <a:tblGrid>
                <a:gridCol w="1437494"/>
                <a:gridCol w="1383548"/>
                <a:gridCol w="1269310"/>
                <a:gridCol w="1596425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Procedimentos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Tempo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Custo (% </a:t>
                      </a:r>
                      <a:r>
                        <a:rPr lang="pt-BR" sz="14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vlr</a:t>
                      </a:r>
                      <a:r>
                        <a:rPr lang="pt-B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imóvel)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Colômbia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0" y="772531"/>
            <a:ext cx="11771480" cy="449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7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207160" y="260570"/>
            <a:ext cx="11771480" cy="51196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SUMÁRIO OBTENÇÃO DE ALVARÁS - KIEV</a:t>
            </a:r>
            <a:endParaRPr lang="pt-BR" sz="30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010456"/>
              </p:ext>
            </p:extLst>
          </p:nvPr>
        </p:nvGraphicFramePr>
        <p:xfrm>
          <a:off x="3249511" y="6251086"/>
          <a:ext cx="5686777" cy="568766"/>
        </p:xfrm>
        <a:graphic>
          <a:graphicData uri="http://schemas.openxmlformats.org/drawingml/2006/table">
            <a:tbl>
              <a:tblPr/>
              <a:tblGrid>
                <a:gridCol w="1437494"/>
                <a:gridCol w="1383548"/>
                <a:gridCol w="1269310"/>
                <a:gridCol w="1596425"/>
              </a:tblGrid>
              <a:tr h="3306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Procedimentos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Tempo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Custo (% </a:t>
                      </a:r>
                      <a:r>
                        <a:rPr lang="pt-BR" sz="14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vlr</a:t>
                      </a:r>
                      <a:r>
                        <a:rPr lang="pt-B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imóvel)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Ucrânia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0" y="881388"/>
            <a:ext cx="11771480" cy="495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7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207160" y="260570"/>
            <a:ext cx="11771480" cy="51196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SUMÁRIO OBTENÇÃO DE ALVARÁS - TAIPEI</a:t>
            </a:r>
            <a:endParaRPr lang="pt-BR" sz="30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546418"/>
              </p:ext>
            </p:extLst>
          </p:nvPr>
        </p:nvGraphicFramePr>
        <p:xfrm>
          <a:off x="3247169" y="6169472"/>
          <a:ext cx="5686777" cy="568766"/>
        </p:xfrm>
        <a:graphic>
          <a:graphicData uri="http://schemas.openxmlformats.org/drawingml/2006/table">
            <a:tbl>
              <a:tblPr/>
              <a:tblGrid>
                <a:gridCol w="1437494"/>
                <a:gridCol w="1383548"/>
                <a:gridCol w="1269310"/>
                <a:gridCol w="1596425"/>
              </a:tblGrid>
              <a:tr h="3306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Procedimentos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Tempo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Custo (% </a:t>
                      </a:r>
                      <a:r>
                        <a:rPr lang="pt-BR" sz="14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vlr</a:t>
                      </a:r>
                      <a:r>
                        <a:rPr lang="pt-B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imóvel)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Taiwan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2228"/>
            <a:ext cx="12177792" cy="372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5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207160" y="260570"/>
            <a:ext cx="11771480" cy="51196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OBTENÇÃO DE ALVARÁS – INDICADORES DE QUALIDADE NÃO ATENDIDOS</a:t>
            </a:r>
            <a:endParaRPr lang="pt-BR" sz="28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996312"/>
              </p:ext>
            </p:extLst>
          </p:nvPr>
        </p:nvGraphicFramePr>
        <p:xfrm>
          <a:off x="207160" y="909875"/>
          <a:ext cx="11771481" cy="5621407"/>
        </p:xfrm>
        <a:graphic>
          <a:graphicData uri="http://schemas.openxmlformats.org/drawingml/2006/table">
            <a:tbl>
              <a:tblPr/>
              <a:tblGrid>
                <a:gridCol w="67129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056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09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09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09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815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9086" marR="9086" marT="9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RESPOSTA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 Max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Perda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94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de Controle de Qualidade da Construção (0-15)</a:t>
                      </a:r>
                    </a:p>
                  </a:txBody>
                  <a:tcPr marL="9086" marR="9086" marT="9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96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de Controle de Qualidade DURANTE a construção (0-3)</a:t>
                      </a:r>
                    </a:p>
                  </a:txBody>
                  <a:tcPr marL="9086" marR="9086" marT="9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RESPOSTA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68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 tipos de inspeções (se houver) são exigidas por lei para serem realizadas durante a construção? </a:t>
                      </a:r>
                    </a:p>
                  </a:txBody>
                  <a:tcPr marL="9086" marR="9086" marT="9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Inspeções não programadas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901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 inspeções legalmente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mandatórias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ocorrem na prática durante a construção? </a:t>
                      </a:r>
                    </a:p>
                  </a:txBody>
                  <a:tcPr marL="9086" marR="9086" marT="9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 inspeções obrigatórias nem sempre são realizadas na prática durante a construção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64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de regimes de responsabilidade e seguros (0-2)</a:t>
                      </a:r>
                    </a:p>
                  </a:txBody>
                  <a:tcPr marL="9086" marR="9086" marT="9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RESPOSTA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4243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Quais as partes (se houver) são exigidas por lei para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 uma apólice de seguro para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cobertura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eventuais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falhas estruturais ou problemas em um edifício já em</a:t>
                      </a:r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uso (Responsabilidade por defeito latente ou responsabilidade decenal)? </a:t>
                      </a:r>
                    </a:p>
                  </a:txBody>
                  <a:tcPr marL="9086" marR="9086" marT="9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Nenhuma parte é obrigada por lei a obter seguro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64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de Certificações dos Profissionais (0-4)</a:t>
                      </a:r>
                    </a:p>
                  </a:txBody>
                  <a:tcPr marL="9086" marR="9086" marT="9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RESPOSTA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736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Quais são os requisitos de qualificação para o profissional </a:t>
                      </a:r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responsável que </a:t>
                      </a: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faz a verificação se os planos ou desenhos arquitetônicos estão em conformidade com os regulamentos de construção existentes? </a:t>
                      </a:r>
                    </a:p>
                  </a:txBody>
                  <a:tcPr marL="9086" marR="9086" marT="9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Diploma universitário em arquitetura ou engenharia; Ser um arquiteto ou engenheiro registrado; Passar</a:t>
                      </a:r>
                      <a:r>
                        <a:rPr lang="pt-BR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em </a:t>
                      </a: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exame de certificação</a:t>
                      </a:r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(falta experiência)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4243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Quais são os requisitos de qualificação para o profissional que supervisiona a construção no</a:t>
                      </a:r>
                      <a:r>
                        <a:rPr lang="pt-BR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canteiro de obra</a:t>
                      </a:r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6" marR="9086" marT="90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Licenciado em Engenharia, Construção ou Gerenciamento de Construção; Ser um arquiteto ou engenheiro registrado</a:t>
                      </a:r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(falta experiência)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7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617940" y="940533"/>
            <a:ext cx="99579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Usando balcões únicos para melhorar a </a:t>
            </a:r>
            <a:r>
              <a:rPr lang="pt-BR" b="1" dirty="0" smtClean="0"/>
              <a:t>coordenação</a:t>
            </a:r>
            <a:endParaRPr lang="pt-BR" dirty="0" smtClean="0"/>
          </a:p>
          <a:p>
            <a:pPr algn="just"/>
            <a:r>
              <a:rPr lang="pt-BR" sz="1400" dirty="0" smtClean="0"/>
              <a:t>Em </a:t>
            </a:r>
            <a:r>
              <a:rPr lang="pt-BR" sz="1400" dirty="0"/>
              <a:t>2011 </a:t>
            </a:r>
            <a:r>
              <a:rPr lang="pt-BR" sz="1400" b="1" dirty="0" smtClean="0"/>
              <a:t>Taiwan</a:t>
            </a:r>
            <a:r>
              <a:rPr lang="pt-BR" sz="1400" dirty="0" smtClean="0"/>
              <a:t> estabeleceu </a:t>
            </a:r>
            <a:r>
              <a:rPr lang="pt-BR" sz="1400" dirty="0"/>
              <a:t>seu primeiro balcão único para licenças de construção e continua a melhorar suas operações. Até 2012, o número de procedimentos necessários para processar os pedidos de licença caiu de 25 para 10 e o tempo de 125 dias para 94.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449689" y="74055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b="1" dirty="0"/>
          </a:p>
        </p:txBody>
      </p:sp>
      <p:sp>
        <p:nvSpPr>
          <p:cNvPr id="6" name="Retângulo 5"/>
          <p:cNvSpPr/>
          <p:nvPr/>
        </p:nvSpPr>
        <p:spPr>
          <a:xfrm>
            <a:off x="1617940" y="4479964"/>
            <a:ext cx="99579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Definir regras e garantir que sejam claras e </a:t>
            </a:r>
            <a:r>
              <a:rPr lang="pt-BR" b="1" dirty="0" smtClean="0"/>
              <a:t>coerentes</a:t>
            </a:r>
            <a:endParaRPr lang="pt-BR" dirty="0" smtClean="0"/>
          </a:p>
          <a:p>
            <a:pPr algn="just"/>
            <a:r>
              <a:rPr lang="pt-BR" sz="1400" b="1" dirty="0" smtClean="0"/>
              <a:t>A </a:t>
            </a:r>
            <a:r>
              <a:rPr lang="pt-BR" sz="1400" b="1" dirty="0"/>
              <a:t>Nova Zelândia </a:t>
            </a:r>
            <a:r>
              <a:rPr lang="pt-BR" sz="1400" dirty="0"/>
              <a:t>escolheu uma abordagem efetiva: os códigos de construção orientados para o desempenho estabelecem metas e padrões técnicos gerais, mas não regulam a forma de alcançar esses </a:t>
            </a:r>
            <a:r>
              <a:rPr lang="pt-BR" sz="1400" dirty="0" smtClean="0"/>
              <a:t>padrões. Isso </a:t>
            </a:r>
            <a:r>
              <a:rPr lang="pt-BR" sz="1400" dirty="0"/>
              <a:t>permite espaço para a inovação em técnicas de </a:t>
            </a:r>
            <a:r>
              <a:rPr lang="pt-BR" sz="1400" dirty="0" smtClean="0"/>
              <a:t>construção. Disposições </a:t>
            </a:r>
            <a:r>
              <a:rPr lang="pt-BR" sz="1400" dirty="0"/>
              <a:t>excessivamente precisas tornam difícil manter a regulamentação atualizada.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617939" y="1956196"/>
            <a:ext cx="99579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Diferenciando projetos por risco</a:t>
            </a:r>
            <a:endParaRPr lang="pt-BR" dirty="0"/>
          </a:p>
          <a:p>
            <a:pPr algn="just"/>
            <a:r>
              <a:rPr lang="pt-BR" sz="1400" dirty="0" smtClean="0"/>
              <a:t>A </a:t>
            </a:r>
            <a:r>
              <a:rPr lang="pt-BR" sz="1400" dirty="0"/>
              <a:t>República da </a:t>
            </a:r>
            <a:r>
              <a:rPr lang="pt-BR" sz="1400" b="1" dirty="0"/>
              <a:t>Coréia</a:t>
            </a:r>
            <a:r>
              <a:rPr lang="pt-BR" sz="1400" dirty="0"/>
              <a:t> introduziu aprovações baseadas em risco em 2005/06. Em maio de 2006, pequenos projetos de construção foram autorizados a escolher uma opção rápida. Isso permitiu aos reguladores concentrar seu tempo e recursos em projetos mais complexos. </a:t>
            </a:r>
            <a:r>
              <a:rPr lang="pt-BR" sz="1400" dirty="0" smtClean="0"/>
              <a:t>Entre </a:t>
            </a:r>
            <a:r>
              <a:rPr lang="pt-BR" sz="1400" dirty="0"/>
              <a:t>2004 e 2009, o número de pedidos de licenças de construção comercial em Seul aumentou de 1.521 para </a:t>
            </a:r>
            <a:r>
              <a:rPr lang="pt-BR" sz="1400" dirty="0" smtClean="0"/>
              <a:t>3.895.</a:t>
            </a:r>
          </a:p>
          <a:p>
            <a:pPr algn="just"/>
            <a:endParaRPr lang="pt-BR" sz="1400" dirty="0" smtClean="0"/>
          </a:p>
          <a:p>
            <a:pPr algn="just"/>
            <a:r>
              <a:rPr lang="pt-BR" sz="1400" dirty="0" smtClean="0"/>
              <a:t>Em </a:t>
            </a:r>
            <a:r>
              <a:rPr lang="pt-BR" sz="1400" dirty="0"/>
              <a:t>meados de 2012, o </a:t>
            </a:r>
            <a:r>
              <a:rPr lang="pt-BR" sz="1400" dirty="0" smtClean="0"/>
              <a:t>governo da </a:t>
            </a:r>
            <a:r>
              <a:rPr lang="pt-BR" sz="1400" b="1" dirty="0"/>
              <a:t>Ucrânia</a:t>
            </a:r>
            <a:r>
              <a:rPr lang="pt-BR" sz="1400" dirty="0" smtClean="0"/>
              <a:t> </a:t>
            </a:r>
            <a:r>
              <a:rPr lang="pt-BR" sz="1400" dirty="0"/>
              <a:t>adotou um sistema de aprovação baseado em risco, classificando projetos de construção em 5 categorias com base na sua complexidade, sendo as categorias 1-3 construções mais simples. Isso simplificou o processo e </a:t>
            </a:r>
            <a:r>
              <a:rPr lang="pt-BR" sz="1400" dirty="0" smtClean="0"/>
              <a:t>os </a:t>
            </a:r>
            <a:r>
              <a:rPr lang="pt-BR" sz="1400" dirty="0"/>
              <a:t>procedimentos necessários para obter permissões de construção para edifícios menos complexos, como armazéns, que se enquadram na categoria 3. Para os armazéns, o requisito de obter uma licença de construção foi substituído pelo requisito de notificação de que as obras de construção começaram.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207160" y="260570"/>
            <a:ext cx="11771480" cy="51196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OBTENÇÃO DE ALVARÁS – </a:t>
            </a:r>
            <a:r>
              <a:rPr lang="pt-BR" sz="2800" b="1" dirty="0"/>
              <a:t>MELHORES PRÁTICAS</a:t>
            </a:r>
            <a:endParaRPr lang="pt-BR" sz="2800" b="1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56" y="3497736"/>
            <a:ext cx="771525" cy="514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14" y="2298315"/>
            <a:ext cx="771525" cy="514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174" y="1068040"/>
            <a:ext cx="821090" cy="5452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246" y="4697157"/>
            <a:ext cx="823018" cy="5027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6359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751388" y="969963"/>
            <a:ext cx="7440612" cy="3471862"/>
          </a:xfrm>
        </p:spPr>
        <p:txBody>
          <a:bodyPr>
            <a:noAutofit/>
          </a:bodyPr>
          <a:lstStyle/>
          <a:p>
            <a:pPr algn="just"/>
            <a:r>
              <a:rPr lang="pt-BR" sz="2000" dirty="0" smtClean="0"/>
              <a:t>Lançado em 2002, o Relatório Doing Business traz uma </a:t>
            </a:r>
            <a:r>
              <a:rPr lang="pt-BR" sz="2000" b="1" dirty="0" smtClean="0"/>
              <a:t>avaliação do Ambiente de Negócios </a:t>
            </a:r>
            <a:r>
              <a:rPr lang="pt-BR" sz="2000" dirty="0" smtClean="0"/>
              <a:t>de 190 economias.</a:t>
            </a:r>
            <a:r>
              <a:rPr lang="pt-BR" sz="2000" b="1" dirty="0" smtClean="0"/>
              <a:t> </a:t>
            </a:r>
            <a:endParaRPr lang="pt-BR" sz="2000" dirty="0" smtClean="0"/>
          </a:p>
          <a:p>
            <a:pPr algn="just"/>
            <a:r>
              <a:rPr lang="pt-BR" sz="2000" b="1" dirty="0" smtClean="0"/>
              <a:t>Mede o impacto das regulamentações </a:t>
            </a:r>
            <a:r>
              <a:rPr lang="pt-BR" sz="2000" dirty="0" smtClean="0"/>
              <a:t>sobre as atividades empresariais ao redor do mundo. </a:t>
            </a:r>
          </a:p>
          <a:p>
            <a:pPr algn="just"/>
            <a:r>
              <a:rPr lang="pt-BR" sz="2000" b="1" dirty="0" smtClean="0"/>
              <a:t>Incentiva </a:t>
            </a:r>
            <a:r>
              <a:rPr lang="pt-BR" sz="2000" dirty="0" smtClean="0"/>
              <a:t>a </a:t>
            </a:r>
            <a:r>
              <a:rPr lang="pt-BR" sz="2000" b="1" dirty="0" smtClean="0"/>
              <a:t>competição</a:t>
            </a:r>
            <a:r>
              <a:rPr lang="pt-BR" sz="2000" dirty="0" smtClean="0"/>
              <a:t> </a:t>
            </a:r>
            <a:r>
              <a:rPr lang="pt-BR" sz="2000" dirty="0"/>
              <a:t>entre </a:t>
            </a:r>
            <a:r>
              <a:rPr lang="pt-BR" sz="2000" dirty="0" smtClean="0"/>
              <a:t>os </a:t>
            </a:r>
            <a:r>
              <a:rPr lang="pt-BR" sz="2000" dirty="0"/>
              <a:t>países para </a:t>
            </a:r>
            <a:r>
              <a:rPr lang="pt-BR" sz="2000" dirty="0" smtClean="0"/>
              <a:t>alcançar uma regulamentação mais eficiente, </a:t>
            </a:r>
          </a:p>
          <a:p>
            <a:pPr algn="just"/>
            <a:r>
              <a:rPr lang="pt-BR" sz="2000" dirty="0" smtClean="0"/>
              <a:t>Oferece </a:t>
            </a:r>
            <a:r>
              <a:rPr lang="pt-BR" sz="2000" b="1" dirty="0" smtClean="0"/>
              <a:t>padrões de referência </a:t>
            </a:r>
            <a:r>
              <a:rPr lang="pt-BR" sz="2000" dirty="0" smtClean="0"/>
              <a:t>sobre reformas no ambiente de negócios de cada país. </a:t>
            </a:r>
          </a:p>
          <a:p>
            <a:pPr algn="just"/>
            <a:r>
              <a:rPr lang="pt-BR" sz="2000" dirty="0" smtClean="0"/>
              <a:t>A </a:t>
            </a:r>
            <a:r>
              <a:rPr lang="pt-BR" sz="2000" b="1" dirty="0" smtClean="0"/>
              <a:t>mediação é realizada </a:t>
            </a:r>
            <a:r>
              <a:rPr lang="pt-BR" sz="2000" dirty="0" smtClean="0"/>
              <a:t>na cidade de maior volume de negócios de cada país. Em países com mais de 100 milhões de habitantes (11), considera as duas maiores. </a:t>
            </a:r>
          </a:p>
          <a:p>
            <a:pPr lvl="1" algn="just"/>
            <a:r>
              <a:rPr lang="pt-BR" sz="1800" dirty="0" smtClean="0"/>
              <a:t>O projeto </a:t>
            </a:r>
            <a:r>
              <a:rPr lang="pt-BR" sz="1800" i="1" dirty="0" smtClean="0"/>
              <a:t>Doing Business</a:t>
            </a:r>
            <a:r>
              <a:rPr lang="pt-BR" sz="1800" dirty="0" smtClean="0"/>
              <a:t> inclui, </a:t>
            </a:r>
            <a:r>
              <a:rPr lang="pt-BR" sz="1800" b="1" dirty="0" smtClean="0"/>
              <a:t>sob demanda, relatórios subnacionais. </a:t>
            </a:r>
            <a:r>
              <a:rPr lang="pt-BR" sz="1800" dirty="0" smtClean="0"/>
              <a:t>Estes trazem avaliações de cidades selecionadas e </a:t>
            </a:r>
            <a:r>
              <a:rPr lang="pt-BR" sz="1800" b="1" dirty="0" smtClean="0"/>
              <a:t>recomendações sobre reformas</a:t>
            </a:r>
            <a:r>
              <a:rPr lang="pt-BR" sz="1800" dirty="0" smtClean="0"/>
              <a:t> a serem implementadas em cada uma delas.  </a:t>
            </a:r>
            <a:endParaRPr lang="pt-BR" sz="1800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207160" y="260570"/>
            <a:ext cx="11771480" cy="51196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RELATÓRIO DOING BUSINESS</a:t>
            </a:r>
            <a:endParaRPr lang="pt-BR" sz="30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59" y="969963"/>
            <a:ext cx="4408383" cy="577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2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207160" y="260570"/>
            <a:ext cx="11771480" cy="51196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NOTA TÉCNICA BANCO MUNDIAL – REFORMAS DE CURTO/MÉDIO PRAZO</a:t>
            </a:r>
            <a:endParaRPr lang="pt-BR" sz="2800" b="1" dirty="0"/>
          </a:p>
        </p:txBody>
      </p:sp>
      <p:sp>
        <p:nvSpPr>
          <p:cNvPr id="24" name="Retângulo de cantos arredondados 23"/>
          <p:cNvSpPr/>
          <p:nvPr/>
        </p:nvSpPr>
        <p:spPr>
          <a:xfrm>
            <a:off x="864054" y="2462308"/>
            <a:ext cx="4633637" cy="92435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Classificação de risco abrangente das edificações, com base em suas características e uso pretendido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880534" y="3594843"/>
            <a:ext cx="4617157" cy="63398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Processo de aprovação célere para a obtenção de alvarás para edificação de baixo risco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6378216" y="2940575"/>
            <a:ext cx="4617157" cy="7734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Alinhar o processo de vistoria com o sistema baseado em risco. 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6378215" y="3879748"/>
            <a:ext cx="4617157" cy="63398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Guichê único para solicitação de aprovação on-line de todos os alvarás de construção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880534" y="4437004"/>
            <a:ext cx="4617157" cy="93896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Unificar e harmonizar as disposições regulatórias relativas ao processo de emissão de alvarás de construção.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6378218" y="4730326"/>
            <a:ext cx="4617157" cy="63649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Implementar um sistema de informações geográficas robusto.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6378215" y="1444145"/>
            <a:ext cx="4617157" cy="63398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Revisar a implementação do </a:t>
            </a:r>
            <a:r>
              <a:rPr lang="pt-BR" b="1" dirty="0" err="1" smtClean="0">
                <a:solidFill>
                  <a:schemeClr val="tx1"/>
                </a:solidFill>
              </a:rPr>
              <a:t>Dec</a:t>
            </a:r>
            <a:r>
              <a:rPr lang="pt-BR" b="1" dirty="0" smtClean="0">
                <a:solidFill>
                  <a:schemeClr val="tx1"/>
                </a:solidFill>
              </a:rPr>
              <a:t> 55.036/2014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378216" y="2192360"/>
            <a:ext cx="4617157" cy="63398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Fusão do habite-se com o alvará de funcionamento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5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207160" y="260570"/>
            <a:ext cx="11771480" cy="51196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/>
              <a:t>PROPOSTAS DO BANCO MUNDIAL PARA MELHORIA DA PONTUAÇÃO</a:t>
            </a:r>
            <a:endParaRPr lang="pt-BR" sz="30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207160" y="1198761"/>
            <a:ext cx="11771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Melhorar </a:t>
            </a:r>
            <a:r>
              <a:rPr lang="pt-BR" dirty="0"/>
              <a:t>os canais de comunicação com </a:t>
            </a:r>
            <a:r>
              <a:rPr lang="pt-BR" dirty="0" smtClean="0"/>
              <a:t>os </a:t>
            </a:r>
            <a:r>
              <a:rPr lang="pt-BR" dirty="0"/>
              <a:t>servidores que implementam a reforma, superar lacunas regulatórias restantes e conceber uma campanha publicitária de divulgação ao público em prol da reforma.</a:t>
            </a:r>
          </a:p>
          <a:p>
            <a:endParaRPr lang="pt-BR" dirty="0"/>
          </a:p>
          <a:p>
            <a:r>
              <a:rPr lang="pt-BR" dirty="0" smtClean="0"/>
              <a:t>Fusão </a:t>
            </a:r>
            <a:r>
              <a:rPr lang="pt-BR" dirty="0"/>
              <a:t>do Habite-se e do alvará de funcionamento e emitir o habite-se in loco para projetos de baixo risco e em plena conformidade no momento da vistoria final.</a:t>
            </a:r>
          </a:p>
        </p:txBody>
      </p:sp>
    </p:spTree>
    <p:extLst>
      <p:ext uri="{BB962C8B-B14F-4D97-AF65-F5344CB8AC3E}">
        <p14:creationId xmlns:p14="http://schemas.microsoft.com/office/powerpoint/2010/main" val="19142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6299" y="1627543"/>
            <a:ext cx="851849" cy="4770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34630" y="6105213"/>
            <a:ext cx="806569" cy="4858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71646"/>
              </p:ext>
            </p:extLst>
          </p:nvPr>
        </p:nvGraphicFramePr>
        <p:xfrm>
          <a:off x="2856089" y="1170456"/>
          <a:ext cx="90830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604"/>
                <a:gridCol w="1816604"/>
                <a:gridCol w="1816604"/>
                <a:gridCol w="1816604"/>
                <a:gridCol w="18166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ECONOMIA</a:t>
                      </a:r>
                      <a:endParaRPr lang="pt-BR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2018</a:t>
                      </a:r>
                      <a:endParaRPr lang="pt-BR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2019*</a:t>
                      </a:r>
                      <a:endParaRPr lang="pt-BR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2021*</a:t>
                      </a:r>
                      <a:endParaRPr lang="pt-BR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2023*</a:t>
                      </a:r>
                      <a:endParaRPr lang="pt-BR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448542"/>
              </p:ext>
            </p:extLst>
          </p:nvPr>
        </p:nvGraphicFramePr>
        <p:xfrm>
          <a:off x="2856090" y="1687226"/>
          <a:ext cx="90830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604"/>
                <a:gridCol w="1816604"/>
                <a:gridCol w="1816604"/>
                <a:gridCol w="1816604"/>
                <a:gridCol w="181660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1º Dinamarca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86,79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88,16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88,93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89,71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731112"/>
              </p:ext>
            </p:extLst>
          </p:nvPr>
        </p:nvGraphicFramePr>
        <p:xfrm>
          <a:off x="2867379" y="4880226"/>
          <a:ext cx="906381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799"/>
                <a:gridCol w="1783644"/>
                <a:gridCol w="1848311"/>
                <a:gridCol w="1801529"/>
                <a:gridCol w="1801529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142º Líbano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59,66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61,55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62,09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62,63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e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157543"/>
              </p:ext>
            </p:extLst>
          </p:nvPr>
        </p:nvGraphicFramePr>
        <p:xfrm>
          <a:off x="2856087" y="6183211"/>
          <a:ext cx="907510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003"/>
                <a:gridCol w="1745732"/>
                <a:gridCol w="1852818"/>
                <a:gridCol w="1799275"/>
                <a:gridCol w="1799275"/>
              </a:tblGrid>
              <a:tr h="309811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170º Brasil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49,83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51,73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55,18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52,64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e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008926"/>
              </p:ext>
            </p:extLst>
          </p:nvPr>
        </p:nvGraphicFramePr>
        <p:xfrm>
          <a:off x="2847354" y="2320375"/>
          <a:ext cx="909175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351"/>
                <a:gridCol w="1818351"/>
                <a:gridCol w="1818351"/>
                <a:gridCol w="1818351"/>
                <a:gridCol w="1818351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47º Bahrain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73,73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75,77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76,43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77,10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e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82536"/>
              </p:ext>
            </p:extLst>
          </p:nvPr>
        </p:nvGraphicFramePr>
        <p:xfrm>
          <a:off x="2844799" y="2956706"/>
          <a:ext cx="909431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862"/>
                <a:gridCol w="1818862"/>
                <a:gridCol w="1818862"/>
                <a:gridCol w="1818862"/>
                <a:gridCol w="181886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48ª Brunei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75,06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75,72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76,38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77,04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e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094837"/>
              </p:ext>
            </p:extLst>
          </p:nvPr>
        </p:nvGraphicFramePr>
        <p:xfrm>
          <a:off x="2856030" y="3582357"/>
          <a:ext cx="908307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531"/>
                <a:gridCol w="1794972"/>
                <a:gridCol w="1882110"/>
                <a:gridCol w="1794233"/>
                <a:gridCol w="1794233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94º África</a:t>
                      </a:r>
                      <a:r>
                        <a:rPr lang="pt-BR" baseline="0" dirty="0" smtClean="0"/>
                        <a:t> do Sul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67,53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69,39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70,00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70,61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ela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56280"/>
              </p:ext>
            </p:extLst>
          </p:nvPr>
        </p:nvGraphicFramePr>
        <p:xfrm>
          <a:off x="2867377" y="4217129"/>
          <a:ext cx="907173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1"/>
                <a:gridCol w="1783644"/>
                <a:gridCol w="1866407"/>
                <a:gridCol w="1796440"/>
                <a:gridCol w="179644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95º Tunísia</a:t>
                      </a:r>
                      <a:endParaRPr lang="pt-BR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67,49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69,27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69,88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70,49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Tabe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662017"/>
              </p:ext>
            </p:extLst>
          </p:nvPr>
        </p:nvGraphicFramePr>
        <p:xfrm>
          <a:off x="2844870" y="5548758"/>
          <a:ext cx="90942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1832"/>
                <a:gridCol w="1753120"/>
                <a:gridCol w="1853084"/>
                <a:gridCol w="1803102"/>
                <a:gridCol w="180310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143º Venezuela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59,27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61,45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61,99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62,53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cxnSp>
        <p:nvCxnSpPr>
          <p:cNvPr id="10" name="Conector reto 9"/>
          <p:cNvCxnSpPr/>
          <p:nvPr/>
        </p:nvCxnSpPr>
        <p:spPr>
          <a:xfrm flipV="1">
            <a:off x="707479" y="2805273"/>
            <a:ext cx="11382579" cy="16949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>
            <a:off x="662323" y="4085688"/>
            <a:ext cx="11414288" cy="12179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95072" y="6479662"/>
            <a:ext cx="938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* PROJEÇÃO</a:t>
            </a:r>
            <a:endParaRPr lang="pt-BR" sz="10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73612" y="1949878"/>
            <a:ext cx="126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1º Grupo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707479" y="5801973"/>
            <a:ext cx="126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4</a:t>
            </a:r>
            <a:r>
              <a:rPr lang="pt-BR" b="1" dirty="0" smtClean="0">
                <a:solidFill>
                  <a:srgbClr val="002060"/>
                </a:solidFill>
              </a:rPr>
              <a:t>º Grupo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637224" y="4541581"/>
            <a:ext cx="126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3</a:t>
            </a:r>
            <a:r>
              <a:rPr lang="pt-BR" b="1" dirty="0" smtClean="0">
                <a:solidFill>
                  <a:srgbClr val="002060"/>
                </a:solidFill>
              </a:rPr>
              <a:t>º Grupo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707479" y="3260520"/>
            <a:ext cx="126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2</a:t>
            </a:r>
            <a:r>
              <a:rPr lang="pt-BR" b="1" dirty="0" smtClean="0">
                <a:solidFill>
                  <a:srgbClr val="002060"/>
                </a:solidFill>
              </a:rPr>
              <a:t>º Grupo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916706" y="5898985"/>
            <a:ext cx="349624" cy="240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673612" y="5384800"/>
            <a:ext cx="11453022" cy="23781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2140" y="2257704"/>
            <a:ext cx="843929" cy="4788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191" y="2917682"/>
            <a:ext cx="836010" cy="4884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192" y="3538350"/>
            <a:ext cx="836008" cy="4796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9102" y="4182310"/>
            <a:ext cx="837939" cy="494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4631" y="4805519"/>
            <a:ext cx="822410" cy="4844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34631" y="5501746"/>
            <a:ext cx="806570" cy="4679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35" name="Conector reto 34"/>
          <p:cNvCxnSpPr/>
          <p:nvPr/>
        </p:nvCxnSpPr>
        <p:spPr>
          <a:xfrm>
            <a:off x="1689622" y="2793984"/>
            <a:ext cx="10479459" cy="0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ipse 38"/>
          <p:cNvSpPr/>
          <p:nvPr/>
        </p:nvSpPr>
        <p:spPr>
          <a:xfrm>
            <a:off x="8890183" y="3508441"/>
            <a:ext cx="674370" cy="49280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Elipse 39"/>
          <p:cNvSpPr/>
          <p:nvPr/>
        </p:nvSpPr>
        <p:spPr>
          <a:xfrm>
            <a:off x="10685794" y="2257704"/>
            <a:ext cx="674370" cy="49603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7067027" y="4810928"/>
            <a:ext cx="674370" cy="49280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19102" y="2254287"/>
            <a:ext cx="808763" cy="48525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05191" y="1627489"/>
            <a:ext cx="836008" cy="4538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34630" y="2980344"/>
            <a:ext cx="793235" cy="43575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34630" y="3558153"/>
            <a:ext cx="793235" cy="41476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593" y="4199567"/>
            <a:ext cx="782272" cy="458155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41580" y="4806607"/>
            <a:ext cx="786285" cy="468066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41579" y="5518416"/>
            <a:ext cx="786285" cy="434603"/>
          </a:xfrm>
          <a:prstGeom prst="rect">
            <a:avLst/>
          </a:prstGeom>
        </p:spPr>
      </p:pic>
      <p:sp>
        <p:nvSpPr>
          <p:cNvPr id="43" name="Retângulo de cantos arredondados 42"/>
          <p:cNvSpPr/>
          <p:nvPr/>
        </p:nvSpPr>
        <p:spPr>
          <a:xfrm>
            <a:off x="207160" y="260570"/>
            <a:ext cx="11771480" cy="51196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CLASSIFICAÇÃO E NOTAS 2018 – PROJEÇÃO ATÉ 2023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28471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207160" y="260570"/>
            <a:ext cx="11771480" cy="51196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DESAFIO</a:t>
            </a:r>
            <a:endParaRPr lang="pt-BR" sz="3000" dirty="0"/>
          </a:p>
        </p:txBody>
      </p:sp>
      <p:sp>
        <p:nvSpPr>
          <p:cNvPr id="3" name="Retângulo 2"/>
          <p:cNvSpPr/>
          <p:nvPr/>
        </p:nvSpPr>
        <p:spPr>
          <a:xfrm>
            <a:off x="1519311" y="876896"/>
            <a:ext cx="9595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 smtClean="0"/>
              <a:t>Elevar </a:t>
            </a:r>
            <a:r>
              <a:rPr lang="pt-BR" sz="2400" dirty="0"/>
              <a:t>o </a:t>
            </a:r>
            <a:r>
              <a:rPr lang="pt-BR" sz="2400" dirty="0" smtClean="0"/>
              <a:t>Brasil </a:t>
            </a:r>
            <a:r>
              <a:rPr lang="pt-BR" sz="2400" dirty="0"/>
              <a:t>à uma nota DTF de </a:t>
            </a:r>
            <a:r>
              <a:rPr lang="pt-BR" sz="2400" dirty="0" smtClean="0"/>
              <a:t>77,97* </a:t>
            </a:r>
            <a:r>
              <a:rPr lang="pt-BR" sz="2400" dirty="0"/>
              <a:t>(ante </a:t>
            </a:r>
            <a:r>
              <a:rPr lang="pt-BR" sz="2400" dirty="0" smtClean="0"/>
              <a:t>49,83) </a:t>
            </a:r>
            <a:r>
              <a:rPr lang="pt-BR" sz="2400" dirty="0"/>
              <a:t>no tema </a:t>
            </a:r>
            <a:endParaRPr lang="pt-BR" sz="2400" dirty="0" smtClean="0"/>
          </a:p>
          <a:p>
            <a:pPr algn="ctr"/>
            <a:r>
              <a:rPr lang="pt-BR" sz="2400" dirty="0" smtClean="0"/>
              <a:t> </a:t>
            </a:r>
            <a:r>
              <a:rPr lang="pt-BR" sz="2400" b="1" dirty="0" smtClean="0"/>
              <a:t>12 </a:t>
            </a:r>
            <a:r>
              <a:rPr lang="pt-BR" sz="2400" b="1" dirty="0"/>
              <a:t>procedimentos </a:t>
            </a:r>
            <a:r>
              <a:rPr lang="pt-BR" sz="2400" b="1" dirty="0" smtClean="0"/>
              <a:t>e 152 dias </a:t>
            </a:r>
            <a:r>
              <a:rPr lang="pt-BR" sz="2400" b="1" dirty="0"/>
              <a:t>RJ e </a:t>
            </a:r>
            <a:r>
              <a:rPr lang="pt-BR" sz="2400" b="1" dirty="0" smtClean="0"/>
              <a:t>SP, até 2023. 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794070" y="5434916"/>
            <a:ext cx="1059766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1600" dirty="0" smtClean="0"/>
              <a:t>*</a:t>
            </a:r>
            <a:r>
              <a:rPr lang="pt-BR" sz="2000" dirty="0" smtClean="0"/>
              <a:t>Se </a:t>
            </a:r>
            <a:r>
              <a:rPr lang="pt-BR" sz="2000" dirty="0"/>
              <a:t>assim estivesse </a:t>
            </a:r>
            <a:r>
              <a:rPr lang="pt-BR" sz="2000" dirty="0" smtClean="0"/>
              <a:t>no relatório de 2018, </a:t>
            </a:r>
            <a:r>
              <a:rPr lang="pt-BR" sz="2000" b="1" u="sng" dirty="0"/>
              <a:t>o Brasil estaria na </a:t>
            </a:r>
            <a:r>
              <a:rPr lang="pt-BR" sz="2000" b="1" u="sng" dirty="0" smtClean="0"/>
              <a:t>º 27 posição no indicador e 108ª na </a:t>
            </a:r>
            <a:r>
              <a:rPr lang="pt-BR" sz="2000" b="1" u="sng" dirty="0"/>
              <a:t>classificação geral</a:t>
            </a:r>
            <a:r>
              <a:rPr lang="pt-BR" sz="1600" b="1" u="sng" dirty="0"/>
              <a:t>.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147134"/>
              </p:ext>
            </p:extLst>
          </p:nvPr>
        </p:nvGraphicFramePr>
        <p:xfrm>
          <a:off x="1519311" y="1996006"/>
          <a:ext cx="9679266" cy="2784153"/>
        </p:xfrm>
        <a:graphic>
          <a:graphicData uri="http://schemas.openxmlformats.org/drawingml/2006/table">
            <a:tbl>
              <a:tblPr/>
              <a:tblGrid>
                <a:gridCol w="2093833"/>
                <a:gridCol w="5547193"/>
                <a:gridCol w="666714"/>
                <a:gridCol w="685763"/>
                <a:gridCol w="685763"/>
              </a:tblGrid>
              <a:tr h="41070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RJ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1070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Obtenção de </a:t>
                      </a:r>
                      <a:r>
                        <a:rPr lang="pt-BR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Alvarás </a:t>
                      </a:r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 Construção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Procedimentos (número)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1070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Tempo (dias)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1070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 (% do valor do armazém)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413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da qualidade das regulamentações de construção (0-15)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84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676" y="1476432"/>
            <a:ext cx="6877050" cy="421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ágono 3"/>
          <p:cNvSpPr/>
          <p:nvPr/>
        </p:nvSpPr>
        <p:spPr>
          <a:xfrm>
            <a:off x="207161" y="1654630"/>
            <a:ext cx="11771480" cy="2623456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07160" y="260570"/>
            <a:ext cx="11771480" cy="51196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PROCESSO DE ELABORAÇÃO DO RELATÓRIO</a:t>
            </a:r>
            <a:endParaRPr lang="pt-BR" sz="3000" b="1" dirty="0"/>
          </a:p>
        </p:txBody>
      </p:sp>
      <p:graphicFrame>
        <p:nvGraphicFramePr>
          <p:cNvPr id="2" name="Diagrama 1"/>
          <p:cNvGraphicFramePr/>
          <p:nvPr>
            <p:extLst/>
          </p:nvPr>
        </p:nvGraphicFramePr>
        <p:xfrm>
          <a:off x="1607161" y="1536273"/>
          <a:ext cx="9015020" cy="3045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609344" y="1654630"/>
            <a:ext cx="8997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Apuração - </a:t>
            </a:r>
            <a:r>
              <a:rPr lang="pt-BR" sz="2400" dirty="0"/>
              <a:t>Junho </a:t>
            </a:r>
            <a:r>
              <a:rPr lang="pt-BR" sz="2400" dirty="0" smtClean="0"/>
              <a:t>a </a:t>
            </a:r>
            <a:r>
              <a:rPr lang="pt-BR" sz="2400" dirty="0"/>
              <a:t>Maio</a:t>
            </a:r>
          </a:p>
        </p:txBody>
      </p:sp>
    </p:spTree>
    <p:extLst>
      <p:ext uri="{BB962C8B-B14F-4D97-AF65-F5344CB8AC3E}">
        <p14:creationId xmlns:p14="http://schemas.microsoft.com/office/powerpoint/2010/main" val="294193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207160" y="260570"/>
            <a:ext cx="11771480" cy="51196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/>
              <a:t>COMPARATIVO COM OUTROS PAÍSES - CLASSIFICAÇÃO </a:t>
            </a:r>
            <a:r>
              <a:rPr lang="pt-BR" sz="3000" b="1" dirty="0"/>
              <a:t>2010/2018</a:t>
            </a:r>
            <a:endParaRPr lang="pt-BR" sz="30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0" y="1067411"/>
            <a:ext cx="11771480" cy="579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5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4335"/>
            <a:ext cx="12192000" cy="515764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114526" y="1301775"/>
            <a:ext cx="10911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pt-BR" dirty="0"/>
          </a:p>
          <a:p>
            <a:pPr lvl="1"/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397236" y="1319207"/>
            <a:ext cx="6255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70C0"/>
                </a:solidFill>
              </a:rPr>
              <a:t>TEMAS DE IMPACTO FEDERAL/ESTADUAL/MUNICIPAL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935116" y="1317011"/>
            <a:ext cx="3635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070C0"/>
                </a:solidFill>
              </a:rPr>
              <a:t>TEMAS DE IMPACTO FEDERAL</a:t>
            </a:r>
          </a:p>
        </p:txBody>
      </p:sp>
      <p:sp>
        <p:nvSpPr>
          <p:cNvPr id="16" name="Elipse 15"/>
          <p:cNvSpPr/>
          <p:nvPr/>
        </p:nvSpPr>
        <p:spPr>
          <a:xfrm>
            <a:off x="2457179" y="3669830"/>
            <a:ext cx="709047" cy="47681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 smtClean="0">
                <a:solidFill>
                  <a:srgbClr val="FF0000"/>
                </a:solidFill>
              </a:rPr>
              <a:t>170</a:t>
            </a:r>
            <a:endParaRPr lang="pt-BR" sz="1600" b="1" dirty="0">
              <a:solidFill>
                <a:srgbClr val="FF0000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7454104" y="3951885"/>
            <a:ext cx="696422" cy="3895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 smtClean="0">
                <a:solidFill>
                  <a:srgbClr val="FF0000"/>
                </a:solidFill>
              </a:rPr>
              <a:t>105</a:t>
            </a:r>
            <a:endParaRPr lang="pt-BR" sz="1600" b="1" dirty="0">
              <a:solidFill>
                <a:srgbClr val="FF0000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6187170" y="4646315"/>
            <a:ext cx="765957" cy="36575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 smtClean="0">
                <a:solidFill>
                  <a:srgbClr val="FF0000"/>
                </a:solidFill>
              </a:rPr>
              <a:t>184</a:t>
            </a:r>
            <a:endParaRPr lang="pt-BR" sz="1600" b="1" dirty="0">
              <a:solidFill>
                <a:srgbClr val="FF0000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11190287" y="3797789"/>
            <a:ext cx="751305" cy="43941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80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3768238" y="1965538"/>
            <a:ext cx="582744" cy="35731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45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5024746" y="2791922"/>
            <a:ext cx="590844" cy="39689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47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1148414" y="2839910"/>
            <a:ext cx="773724" cy="37146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 smtClean="0">
                <a:solidFill>
                  <a:srgbClr val="FF0000"/>
                </a:solidFill>
              </a:rPr>
              <a:t>176</a:t>
            </a:r>
            <a:endParaRPr lang="pt-BR" sz="1600" b="1" dirty="0">
              <a:solidFill>
                <a:srgbClr val="FF0000"/>
              </a:solidFill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8735500" y="2900318"/>
            <a:ext cx="666611" cy="39689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43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9887639" y="3103279"/>
            <a:ext cx="752697" cy="39855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 smtClean="0">
                <a:solidFill>
                  <a:srgbClr val="FF0000"/>
                </a:solidFill>
              </a:rPr>
              <a:t>139</a:t>
            </a:r>
            <a:endParaRPr lang="pt-BR" sz="1600" b="1" dirty="0">
              <a:solidFill>
                <a:srgbClr val="FF0000"/>
              </a:solidFill>
            </a:endParaRPr>
          </a:p>
        </p:txBody>
      </p:sp>
      <p:cxnSp>
        <p:nvCxnSpPr>
          <p:cNvPr id="11" name="Conector reto 10"/>
          <p:cNvCxnSpPr/>
          <p:nvPr/>
        </p:nvCxnSpPr>
        <p:spPr>
          <a:xfrm flipV="1">
            <a:off x="7203615" y="1305314"/>
            <a:ext cx="0" cy="5552686"/>
          </a:xfrm>
          <a:prstGeom prst="line">
            <a:avLst/>
          </a:prstGeom>
          <a:ln w="3175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de cantos arredondados 24"/>
          <p:cNvSpPr/>
          <p:nvPr/>
        </p:nvSpPr>
        <p:spPr>
          <a:xfrm>
            <a:off x="207160" y="260570"/>
            <a:ext cx="11771480" cy="51196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/>
              <a:t>CLASSIFICAÇÃO E NOTAS BRASIL 2018 - TEMAS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112278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2577823" y="1485699"/>
            <a:ext cx="6791955" cy="3907971"/>
          </a:xfrm>
          <a:prstGeom prst="ellipse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tx1"/>
                </a:solidFill>
              </a:rPr>
              <a:t>Obtenção de Alvarás Construção</a:t>
            </a:r>
          </a:p>
          <a:p>
            <a:pPr algn="ctr"/>
            <a:r>
              <a:rPr lang="pt-BR" sz="4400" b="1" dirty="0" smtClean="0">
                <a:solidFill>
                  <a:schemeClr val="tx1"/>
                </a:solidFill>
              </a:rPr>
              <a:t>170º</a:t>
            </a:r>
            <a:endParaRPr lang="pt-BR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6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207160" y="260570"/>
            <a:ext cx="11771480" cy="51196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/>
              <a:t>COMPARATIVO </a:t>
            </a:r>
            <a:r>
              <a:rPr lang="pt-BR" sz="3000" b="1" dirty="0"/>
              <a:t>COM OUTROS </a:t>
            </a:r>
            <a:r>
              <a:rPr lang="pt-BR" sz="3000" b="1" dirty="0"/>
              <a:t>PAÍSES – TEMA OBTENÇÃO DE ALVARÁ</a:t>
            </a:r>
            <a:endParaRPr lang="pt-BR" sz="3000" b="1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7374883"/>
              </p:ext>
            </p:extLst>
          </p:nvPr>
        </p:nvGraphicFramePr>
        <p:xfrm>
          <a:off x="207159" y="877765"/>
          <a:ext cx="11668317" cy="5546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tângulo 9"/>
          <p:cNvSpPr/>
          <p:nvPr/>
        </p:nvSpPr>
        <p:spPr>
          <a:xfrm>
            <a:off x="246186" y="6494584"/>
            <a:ext cx="656493" cy="29307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2017</a:t>
            </a:r>
            <a:endParaRPr lang="pt-BR" b="1" dirty="0"/>
          </a:p>
        </p:txBody>
      </p:sp>
      <p:sp>
        <p:nvSpPr>
          <p:cNvPr id="11" name="Retângulo 10"/>
          <p:cNvSpPr/>
          <p:nvPr/>
        </p:nvSpPr>
        <p:spPr>
          <a:xfrm>
            <a:off x="1219201" y="6494584"/>
            <a:ext cx="668217" cy="29307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2018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09146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207160" y="260570"/>
            <a:ext cx="11771480" cy="511961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O QUE O INDICADOR “OBTENÇÃO DE ALVARÁ” MEDE</a:t>
            </a:r>
            <a:endParaRPr lang="pt-BR" sz="3000" b="1" dirty="0"/>
          </a:p>
        </p:txBody>
      </p:sp>
      <p:grpSp>
        <p:nvGrpSpPr>
          <p:cNvPr id="14" name="Grupo 13"/>
          <p:cNvGrpSpPr/>
          <p:nvPr/>
        </p:nvGrpSpPr>
        <p:grpSpPr>
          <a:xfrm>
            <a:off x="993422" y="1246664"/>
            <a:ext cx="10560200" cy="5611336"/>
            <a:chOff x="812800" y="772531"/>
            <a:chExt cx="10560200" cy="5204198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3614" y="772531"/>
              <a:ext cx="9978572" cy="4989286"/>
            </a:xfrm>
            <a:prstGeom prst="rect">
              <a:avLst/>
            </a:prstGeom>
          </p:spPr>
        </p:pic>
        <p:sp>
          <p:nvSpPr>
            <p:cNvPr id="3" name="CaixaDeTexto 2"/>
            <p:cNvSpPr txBox="1"/>
            <p:nvPr/>
          </p:nvSpPr>
          <p:spPr>
            <a:xfrm>
              <a:off x="1698172" y="772531"/>
              <a:ext cx="2888342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/>
                <a:t>Custo</a:t>
              </a:r>
              <a:r>
                <a:rPr lang="pt-BR" sz="2800" dirty="0" smtClean="0"/>
                <a:t/>
              </a:r>
              <a:br>
                <a:rPr lang="pt-BR" sz="2800" dirty="0" smtClean="0"/>
              </a:br>
              <a:r>
                <a:rPr lang="pt-BR" sz="2000" dirty="0" smtClean="0"/>
                <a:t> (% do valor do armazém)</a:t>
              </a: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4510843" y="2704431"/>
              <a:ext cx="2097314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 smtClean="0">
                  <a:solidFill>
                    <a:srgbClr val="0070C0"/>
                  </a:solidFill>
                </a:rPr>
                <a:t>Número de procedimentos</a:t>
              </a: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812800" y="3945403"/>
              <a:ext cx="2220685" cy="101566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 smtClean="0"/>
                <a:t>O negócio na indústria da construção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641601" y="4961331"/>
              <a:ext cx="214811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 err="1" smtClean="0"/>
                <a:t>Pré</a:t>
              </a:r>
              <a:r>
                <a:rPr lang="pt-BR" sz="2000" dirty="0" smtClean="0"/>
                <a:t>-construção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5018843" y="4961331"/>
              <a:ext cx="214811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 smtClean="0"/>
                <a:t>Construção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7638672" y="4961066"/>
              <a:ext cx="2148114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 smtClean="0"/>
                <a:t>Pós-Construção e ligações de água e esgoto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10394571" y="4607123"/>
              <a:ext cx="978429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/>
                <a:t>Tempo </a:t>
              </a:r>
              <a:br>
                <a:rPr lang="pt-BR" sz="2000" b="1" dirty="0" smtClean="0"/>
              </a:br>
              <a:r>
                <a:rPr lang="pt-BR" sz="2000" dirty="0" smtClean="0"/>
                <a:t>(Dias)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9138329" y="1627998"/>
              <a:ext cx="1457100" cy="70788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</a:rPr>
                <a:t>Armazém construído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907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092900" y="6093087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sz="1200" dirty="0"/>
              <a:t>Fonte: Relatório Doing Business 2017, publicado pelo Banco Mundial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207160" y="260570"/>
            <a:ext cx="11771480" cy="51196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/>
              <a:t>O QUE O INDICADOR “OBTENÇÃO DE </a:t>
            </a:r>
            <a:r>
              <a:rPr lang="pt-BR" sz="3000" b="1" dirty="0" smtClean="0"/>
              <a:t>ALVARÁ </a:t>
            </a:r>
            <a:r>
              <a:rPr lang="pt-BR" sz="3000" b="1" dirty="0"/>
              <a:t>DE CONSTRUÇÃO” MEDE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2762651"/>
              </p:ext>
            </p:extLst>
          </p:nvPr>
        </p:nvGraphicFramePr>
        <p:xfrm>
          <a:off x="1952977" y="1083734"/>
          <a:ext cx="8060267" cy="4662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1" name="Conector angulado 20"/>
          <p:cNvCxnSpPr/>
          <p:nvPr/>
        </p:nvCxnSpPr>
        <p:spPr>
          <a:xfrm rot="5400000">
            <a:off x="8484514" y="1871769"/>
            <a:ext cx="834577" cy="2023069"/>
          </a:xfrm>
          <a:prstGeom prst="bentConnector2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>
            <a:off x="2725419" y="4676602"/>
            <a:ext cx="1663701" cy="207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flipH="1" flipV="1">
            <a:off x="7449578" y="4676602"/>
            <a:ext cx="911859" cy="1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angulado 42"/>
          <p:cNvCxnSpPr/>
          <p:nvPr/>
        </p:nvCxnSpPr>
        <p:spPr>
          <a:xfrm rot="5400000">
            <a:off x="2756152" y="1887021"/>
            <a:ext cx="834577" cy="2023069"/>
          </a:xfrm>
          <a:prstGeom prst="bentConnector2">
            <a:avLst/>
          </a:prstGeom>
          <a:ln w="25400">
            <a:solidFill>
              <a:srgbClr val="C00000"/>
            </a:solidFill>
            <a:tailEnd type="triangle"/>
          </a:ln>
          <a:scene3d>
            <a:camera prst="orthographicFront">
              <a:rot lat="1080000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8361437" y="4347745"/>
            <a:ext cx="316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Dias para cumprir formalidades para construir um depósito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18998" y="1739373"/>
            <a:ext cx="3285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Qualidade dos regulamentos de construção e sua implementação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361437" y="1462374"/>
            <a:ext cx="3388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Etapas para cumprir as formalidades preenchidas quando o documento final é recebido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18998" y="4209245"/>
            <a:ext cx="2390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Custo de cumprir formalidades - % do valor do </a:t>
            </a:r>
            <a:r>
              <a:rPr lang="pt-BR" dirty="0" smtClean="0"/>
              <a:t>armazém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824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23840</TotalTime>
  <Words>2282</Words>
  <Application>Microsoft Office PowerPoint</Application>
  <PresentationFormat>Widescreen</PresentationFormat>
  <Paragraphs>345</Paragraphs>
  <Slides>24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Antonio Laercio da Silva Rehem</dc:creator>
  <cp:lastModifiedBy>Antonio Laercio da Silva Rehem</cp:lastModifiedBy>
  <cp:revision>965</cp:revision>
  <cp:lastPrinted>2017-11-06T14:01:14Z</cp:lastPrinted>
  <dcterms:created xsi:type="dcterms:W3CDTF">2017-02-20T17:47:29Z</dcterms:created>
  <dcterms:modified xsi:type="dcterms:W3CDTF">2017-11-06T14:08:56Z</dcterms:modified>
</cp:coreProperties>
</file>