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18"/>
  </p:notesMasterIdLst>
  <p:handoutMasterIdLst>
    <p:handoutMasterId r:id="rId19"/>
  </p:handoutMasterIdLst>
  <p:sldIdLst>
    <p:sldId id="325" r:id="rId2"/>
    <p:sldId id="404" r:id="rId3"/>
    <p:sldId id="406" r:id="rId4"/>
    <p:sldId id="409" r:id="rId5"/>
    <p:sldId id="456" r:id="rId6"/>
    <p:sldId id="461" r:id="rId7"/>
    <p:sldId id="452" r:id="rId8"/>
    <p:sldId id="457" r:id="rId9"/>
    <p:sldId id="458" r:id="rId10"/>
    <p:sldId id="459" r:id="rId11"/>
    <p:sldId id="410" r:id="rId12"/>
    <p:sldId id="412" r:id="rId13"/>
    <p:sldId id="413" r:id="rId14"/>
    <p:sldId id="414" r:id="rId15"/>
    <p:sldId id="460" r:id="rId16"/>
    <p:sldId id="434" r:id="rId17"/>
  </p:sldIdLst>
  <p:sldSz cx="9144000" cy="6858000" type="screen4x3"/>
  <p:notesSz cx="7315200" cy="9601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B7B0B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395" autoAdjust="0"/>
    <p:restoredTop sz="94709" autoAdjust="0"/>
  </p:normalViewPr>
  <p:slideViewPr>
    <p:cSldViewPr>
      <p:cViewPr>
        <p:scale>
          <a:sx n="70" d="100"/>
          <a:sy n="70" d="100"/>
        </p:scale>
        <p:origin x="-15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1758FF7-D0AA-4CFF-A79D-0936785C4615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7C01091C-10A0-4002-81B5-A36757286B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C0EDDE-A1C8-4A15-A3A8-08E8463D046F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FCF67AC-6D26-4B91-B438-43814D4154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635C0-77FC-4430-AE28-18F09CAECAA0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1F10-9AA3-44FE-ACDD-34F635C9CF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A666-B372-44DF-8F26-CDBB81D84270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3E2B-EBB3-445F-A96F-D8022F8D59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EDF45-A91C-4124-876A-68593606C0BD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39408-370E-4B2E-860C-B39C95149C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2AD7F-1F8A-4F38-BE16-9A9DA617C8AB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8647A-85B4-42DF-B6B9-574F56EE7C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D9669-BAFD-450D-BD23-6DEE22E2E26E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AE1C4-CD17-425C-833F-F68D5B089E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7401-A6A1-4EA0-9FBA-D2DF461AD373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44087-7F09-42BC-B40A-93F4C65777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E8DCD-1E70-4343-AC80-91017018C7E0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4FAC7-F002-4537-84BC-71FAFB8F13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A841E-0CFD-4478-856D-B94B2B69EE09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49D5B-ED96-4ABB-B6D4-3336A64FC5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2B19-0A1B-42F2-9998-67940DEDEDB2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BAB25-C447-46F0-85E9-C6DD483FB9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F7B4-7B14-479B-9577-7AB9884F9AB2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9F645-374D-4AC1-B7E9-6DC65519D9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54D4-30BF-44DC-AB52-D8C7D462E9A0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2311-D6E7-4E9D-BC62-5A0CC6B465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5F223D-7F48-4639-86D5-1641B003A967}" type="datetimeFigureOut">
              <a:rPr lang="pt-BR"/>
              <a:pPr>
                <a:defRPr/>
              </a:pPr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65FC18-C249-4B5E-A8F0-0C74F6E1FF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00166" y="1428736"/>
            <a:ext cx="7429498" cy="165735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2400" b="1" cap="all" dirty="0"/>
              <a:t>Corpo de bombeiros militar do estado do rio de janeiro</a:t>
            </a:r>
          </a:p>
          <a:p>
            <a:pPr algn="ctr">
              <a:defRPr/>
            </a:pPr>
            <a:r>
              <a:rPr lang="pt-BR" sz="2400" b="1" cap="all" dirty="0"/>
              <a:t>Diretoria geral de serviços técnicos</a:t>
            </a:r>
            <a:endParaRPr lang="pt-BR" sz="2400" b="1" dirty="0"/>
          </a:p>
          <a:p>
            <a:pPr algn="ctr">
              <a:defRPr/>
            </a:pPr>
            <a:endParaRPr lang="pt-BR" sz="32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5" descr="E:\Sales EMG Out 2011\LogomarcaCBMERJ\Símbolo Padrão CBMERJ - Transparent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571876"/>
            <a:ext cx="2071684" cy="206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714752"/>
            <a:ext cx="1523287" cy="18788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785794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3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ESTUDO DE CASO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8728" y="1357298"/>
            <a:ext cx="72152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Armazém ou depósito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ATC = 1300 </a:t>
            </a: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m²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Pavimentos = 2</a:t>
            </a:r>
          </a:p>
          <a:p>
            <a:pPr>
              <a:lnSpc>
                <a:spcPct val="150000"/>
              </a:lnSpc>
              <a:defRPr/>
            </a:pP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2ºPasso: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-Tempo de tramitação: 30 dias</a:t>
            </a: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Local: Unidade do Corpo de Bombeiros mais próxima da edificação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857232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4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PROCEDIMENTO SIMPLIFICADO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643042" y="1714488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Procedimento simplificado poderá ser utilizado para locais de baixo risco.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Processo virtual;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Não necessita se deslocar;	   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Integrado à REDESIM.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714480" y="1000108"/>
            <a:ext cx="7143746" cy="92869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4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PROCEDIMENTO SIMPLIFICADO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14480" y="1857364"/>
            <a:ext cx="72152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Área Total Construída &lt; 900 </a:t>
            </a: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m²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	   - Até 02 pavimentos (mezanino ou jirau);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Não exercer reunião de público;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Não possuir sprinklers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Salas comerciais que possuem sprinkler e  não tenham sofrido  alterações de layout ou </a:t>
            </a: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compartimentações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714480" y="1000108"/>
            <a:ext cx="7143746" cy="92869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4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PROCEDIMENTO SIMPLIFICADO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14480" y="1857364"/>
            <a:ext cx="72152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- 200 litros de inflamáveis e/ou combustíveis;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	   - Até 02 botijões de 13Kg ou até 02 cilindros de 45Kg de GLP (local térreo, no exterior e fora da projeção da edificação);	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Não utilizar materiais perigosos;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Não pode comercializar gás inflamável;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714480" y="1000108"/>
            <a:ext cx="7143746" cy="92869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4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PROCEDIMENTO SIMPLIFICADO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71604" y="1857364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Não se aplica para postos de combustíveis; 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	   - Não se aplica para depósito de GLP;	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Não se aplica para os </a:t>
            </a: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CNAEs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 alto risco.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785794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5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MELHORIAS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214414" y="1571612"/>
            <a:ext cx="74295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1. Bilhete eletrônico (implementado nas Diretorias e em algumas Unidades);</a:t>
            </a:r>
          </a:p>
          <a:p>
            <a:pPr algn="just">
              <a:lnSpc>
                <a:spcPct val="150000"/>
              </a:lnSpc>
              <a:defRPr/>
            </a:pP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2. Preparação de um novo modelo de Laudo de Exigências (em desenvolvimento);</a:t>
            </a:r>
          </a:p>
          <a:p>
            <a:pPr algn="just">
              <a:lnSpc>
                <a:spcPct val="150000"/>
              </a:lnSpc>
              <a:defRPr/>
            </a:pP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3. Procedimento Assistido (planejamento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4.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Nova legislação (em andamento).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714480" y="714356"/>
            <a:ext cx="7143746" cy="92869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643042" y="2500306"/>
            <a:ext cx="7215238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643042" y="2500306"/>
            <a:ext cx="7215238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7" name="Retângulo 6"/>
          <p:cNvSpPr/>
          <p:nvPr/>
        </p:nvSpPr>
        <p:spPr>
          <a:xfrm>
            <a:off x="2428860" y="12858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pt-BR" sz="3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Muito obrigado!!</a:t>
            </a:r>
          </a:p>
          <a:p>
            <a:pPr marL="342900" indent="-342900" algn="ctr">
              <a:lnSpc>
                <a:spcPct val="150000"/>
              </a:lnSpc>
              <a:defRPr/>
            </a:pPr>
            <a:endParaRPr lang="pt-BR" sz="30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71538" y="4357694"/>
            <a:ext cx="750099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defRPr/>
            </a:pPr>
            <a:r>
              <a:rPr lang="pt-BR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pt-BR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Diretoria Geral de Serviços Técnicos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16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pt-BR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www.dgst.cbmerj.rj.go.br</a:t>
            </a:r>
          </a:p>
          <a:p>
            <a:pPr marL="342900" indent="-342900" algn="ctr">
              <a:lnSpc>
                <a:spcPct val="150000"/>
              </a:lnSpc>
              <a:defRPr/>
            </a:pPr>
            <a:endParaRPr lang="pt-BR" sz="26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857232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00232" y="1785926"/>
            <a:ext cx="678661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pt-BR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Regularização junto ao Corpo de Bombeiros</a:t>
            </a:r>
          </a:p>
          <a:p>
            <a:pPr>
              <a:lnSpc>
                <a:spcPct val="150000"/>
              </a:lnSpc>
              <a:defRPr/>
            </a:pP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Palestrante: </a:t>
            </a: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Ten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Cel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BM Ananias</a:t>
            </a:r>
          </a:p>
          <a:p>
            <a:pPr>
              <a:lnSpc>
                <a:spcPct val="150000"/>
              </a:lnSpc>
              <a:defRPr/>
            </a:pP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Rio de Janeiro, 08 de novembro de 2017</a:t>
            </a:r>
            <a:endParaRPr lang="pt-BR" sz="2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43042" y="785794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CBMERJ - SIMPLIFICAÇÃO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857232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SUMÁRIO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928762" y="1714488"/>
            <a:ext cx="721523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Documentos</a:t>
            </a: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Dados Estatísticos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Estudo de caso</a:t>
            </a: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Procedimento Simplificado</a:t>
            </a: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Melhorias</a:t>
            </a: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endParaRPr lang="pt-B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785794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1. DOCUMENTOS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71604" y="1785926"/>
            <a:ext cx="72152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O primeiro documento a ser solicitado é o Laudo de Exigências. Este documento é emitido após a análise do projeto de segurança contra incêndio e pânico.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O Laudo de Exigências reúne as medidas de segurança contra incêndio e pânico.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785794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1. DOCUMENTOS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8728" y="1571612"/>
            <a:ext cx="721523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O documento final, emitido após vistoria realizada no local, é o Certificado de Aprovação. Após o cumprimento das medidas presentes no Laudo de Exigências, o requerente solicita vistoria para emissão do Certificado de Aprovação.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Obs.: Apresentação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 ART ou RRT referente às medidas de segurança e riscos específicos.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785794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2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DADOS ESTATÍSTICOS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8728" y="1571612"/>
            <a:ext cx="72152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Ano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2016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Solicitações de Laudo de Exigências - 18.273</a:t>
            </a:r>
          </a:p>
          <a:p>
            <a:pPr algn="just">
              <a:lnSpc>
                <a:spcPct val="150000"/>
              </a:lnSpc>
              <a:defRPr/>
            </a:pP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Solicitações de modificação de item, de acréscimo ou decréscimo – 2.374</a:t>
            </a:r>
          </a:p>
          <a:p>
            <a:pPr algn="just">
              <a:lnSpc>
                <a:spcPct val="150000"/>
              </a:lnSpc>
              <a:defRPr/>
            </a:pP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Solicitações de Certificado de Aprovação – 14.042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785794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3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ESTUDO DE CASO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8728" y="1357298"/>
            <a:ext cx="72152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Armazém ou depósito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ATC = 1300 </a:t>
            </a: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m²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Pavimentos = 2</a:t>
            </a:r>
          </a:p>
          <a:p>
            <a:pPr>
              <a:lnSpc>
                <a:spcPct val="150000"/>
              </a:lnSpc>
              <a:defRPr/>
            </a:pP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1ºPasso: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-Apresentação do projeto de segurança contra incêndio e pânico</a:t>
            </a: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Taxa de Serviço: DAEM com código de receita nº 102 (varia de acordo com a ATC) = R$ 368,28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785794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3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ESTUDO DE CASO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8728" y="1357298"/>
            <a:ext cx="72152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Armazém ou depósito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ATC = 1300 </a:t>
            </a: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m²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Pavimentos = 2</a:t>
            </a:r>
          </a:p>
          <a:p>
            <a:pPr>
              <a:lnSpc>
                <a:spcPct val="150000"/>
              </a:lnSpc>
              <a:defRPr/>
            </a:pP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1ºPasso: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-Tempo de tramitação: 30 a 60 dias</a:t>
            </a: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Local: DGST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43042" y="785794"/>
            <a:ext cx="7215184" cy="571504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C00000"/>
                </a:solidFill>
              </a:rPr>
              <a:t>3</a:t>
            </a:r>
            <a:r>
              <a:rPr lang="pt-BR" sz="2800" b="1" dirty="0" smtClean="0">
                <a:solidFill>
                  <a:srgbClr val="C00000"/>
                </a:solidFill>
              </a:rPr>
              <a:t>. </a:t>
            </a:r>
            <a:r>
              <a:rPr lang="pt-BR" sz="2800" b="1" dirty="0" smtClean="0">
                <a:solidFill>
                  <a:srgbClr val="C00000"/>
                </a:solidFill>
              </a:rPr>
              <a:t>ESTUDO DE CASO</a:t>
            </a:r>
            <a:endParaRPr lang="pt-BR" sz="2400" b="1" cap="all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8728" y="1357298"/>
            <a:ext cx="72152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Armazém ou depósito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ATC = 1300 </a:t>
            </a: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m²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Pavimentos = 2</a:t>
            </a:r>
          </a:p>
          <a:p>
            <a:pPr>
              <a:lnSpc>
                <a:spcPct val="150000"/>
              </a:lnSpc>
              <a:defRPr/>
            </a:pPr>
            <a:r>
              <a:rPr lang="pt-BR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2ºPasso:</a:t>
            </a:r>
            <a:endParaRPr lang="pt-BR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-Vistoria para emissão do Certificado de Aprovação</a:t>
            </a:r>
          </a:p>
          <a:p>
            <a:pPr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-Taxa de Serviço: DAEM com código de receita nº 102 (varia de acordo com a ATC) = R$ 70,82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6368</TotalTime>
  <Words>242</Words>
  <Application>Microsoft Office PowerPoint</Application>
  <PresentationFormat>Apresentação na tela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CBMERJ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</dc:title>
  <dc:creator>caldeira</dc:creator>
  <cp:lastModifiedBy>DGST1</cp:lastModifiedBy>
  <cp:revision>664</cp:revision>
  <dcterms:created xsi:type="dcterms:W3CDTF">2011-08-30T19:52:33Z</dcterms:created>
  <dcterms:modified xsi:type="dcterms:W3CDTF">2017-11-08T11:59:42Z</dcterms:modified>
</cp:coreProperties>
</file>