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73" r:id="rId2"/>
    <p:sldId id="324" r:id="rId3"/>
    <p:sldId id="323" r:id="rId4"/>
    <p:sldId id="327" r:id="rId5"/>
    <p:sldId id="322" r:id="rId6"/>
    <p:sldId id="319" r:id="rId7"/>
    <p:sldId id="317" r:id="rId8"/>
    <p:sldId id="325" r:id="rId9"/>
    <p:sldId id="326" r:id="rId10"/>
    <p:sldId id="272" r:id="rId11"/>
  </p:sldIdLst>
  <p:sldSz cx="9144000" cy="6858000" type="screen4x3"/>
  <p:notesSz cx="6858000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D6"/>
    <a:srgbClr val="000000"/>
    <a:srgbClr val="00A7E5"/>
    <a:srgbClr val="005A82"/>
    <a:srgbClr val="FEED58"/>
    <a:srgbClr val="E9D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20" y="90"/>
      </p:cViewPr>
      <p:guideLst>
        <p:guide orient="horz" pos="236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DC230-FC0B-442C-950C-EBC99E5DBA76}" type="datetimeFigureOut">
              <a:rPr lang="pt-BR" smtClean="0"/>
              <a:t>27/02/2018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689475"/>
            <a:ext cx="548640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718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377363"/>
            <a:ext cx="29718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81542-DB17-4791-9483-D02A776469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0825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Destacar a importância</a:t>
            </a:r>
            <a:r>
              <a:rPr lang="pt-BR" baseline="0" dirty="0" smtClean="0"/>
              <a:t> do alto número de análises de viabilidade como um dos benefícios do projeto: empreendedor pode consultar livremente se a atividade desejada pode ser exercida no local.</a:t>
            </a:r>
          </a:p>
          <a:p>
            <a:r>
              <a:rPr lang="pt-BR" baseline="0" dirty="0" smtClean="0"/>
              <a:t>Estatística de número de abertura em até 7 dias não é muito satisfatória: 33% do total está dentro desse prazo.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F4C14-F704-4DAC-8559-175A3DAB87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Destacar a importância</a:t>
            </a:r>
            <a:r>
              <a:rPr lang="pt-BR" baseline="0" dirty="0" smtClean="0"/>
              <a:t> do alto número de análises de viabilidade como um dos benefícios do projeto: empreendedor pode consultar livremente se a atividade desejada pode ser exercida no local.</a:t>
            </a:r>
          </a:p>
          <a:p>
            <a:r>
              <a:rPr lang="pt-BR" baseline="0" dirty="0" smtClean="0"/>
              <a:t>Estatística de número de abertura em até 7 dias não é muito satisfatória: 33% do total está dentro desse prazo.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F4C14-F704-4DAC-8559-175A3DAB87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48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Destacar a importância</a:t>
            </a:r>
            <a:r>
              <a:rPr lang="pt-BR" baseline="0" dirty="0" smtClean="0"/>
              <a:t> do alto número de análises de viabilidade como um dos benefícios do projeto: empreendedor pode consultar livremente se a atividade desejada pode ser exercida no local.</a:t>
            </a:r>
          </a:p>
          <a:p>
            <a:r>
              <a:rPr lang="pt-BR" baseline="0" dirty="0" smtClean="0"/>
              <a:t>Estatística de número de abertura em até 7 dias não é muito satisfatória: 33% do total está dentro desse prazo.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F4C14-F704-4DAC-8559-175A3DAB87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48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Destacar a importância</a:t>
            </a:r>
            <a:r>
              <a:rPr lang="pt-BR" baseline="0" dirty="0" smtClean="0"/>
              <a:t> do alto número de análises de viabilidade como um dos benefícios do projeto: empreendedor pode consultar livremente se a atividade desejada pode ser exercida no local.</a:t>
            </a:r>
          </a:p>
          <a:p>
            <a:r>
              <a:rPr lang="pt-BR" baseline="0" dirty="0" smtClean="0"/>
              <a:t>Estatística de número de abertura em até 7 dias não é muito satisfatória: 33% do total está dentro desse prazo.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F4C14-F704-4DAC-8559-175A3DAB87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7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59143" y="6518130"/>
            <a:ext cx="5530644" cy="18025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79387" y="79832"/>
            <a:ext cx="8792547" cy="38100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i="0">
                <a:solidFill>
                  <a:schemeClr val="tx1">
                    <a:lumMod val="75000"/>
                  </a:schemeClr>
                </a:solidFill>
                <a:latin typeface="Arial Narrow Bold"/>
                <a:cs typeface="Arial Narrow Bold"/>
              </a:defRPr>
            </a:lvl1pPr>
          </a:lstStyle>
          <a:p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79388" y="623577"/>
            <a:ext cx="8785225" cy="6335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160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79388" y="1376513"/>
            <a:ext cx="8794750" cy="49243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397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79388" y="623577"/>
            <a:ext cx="8785225" cy="6335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160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179387" y="1349384"/>
            <a:ext cx="2668740" cy="1625282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050">
                <a:latin typeface="Arial Narrow"/>
                <a:cs typeface="Arial Narrow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241291" y="1349384"/>
            <a:ext cx="2668740" cy="1625282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050">
                <a:latin typeface="Arial Narrow"/>
                <a:cs typeface="Arial Narrow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303194" y="1349384"/>
            <a:ext cx="2668740" cy="1625282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050">
                <a:latin typeface="Arial Narrow"/>
                <a:cs typeface="Arial Narrow"/>
              </a:defRPr>
            </a:lvl1pPr>
          </a:lstStyle>
          <a:p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59143" y="6518130"/>
            <a:ext cx="5530644" cy="18025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79387" y="79832"/>
            <a:ext cx="8792547" cy="38100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i="0">
                <a:solidFill>
                  <a:schemeClr val="tx1">
                    <a:lumMod val="75000"/>
                  </a:schemeClr>
                </a:solidFill>
                <a:latin typeface="Arial Narrow Bold"/>
                <a:cs typeface="Arial Narrow Bold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58750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4033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82106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_slide_02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1" y="6492875"/>
            <a:ext cx="457200" cy="3021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1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DF8A5C8-7E54-7840-B87F-EB165A01FF76}" type="slidenum">
              <a:rPr lang="en-US" sz="1100" b="0" smtClean="0">
                <a:solidFill>
                  <a:prstClr val="white">
                    <a:lumMod val="75000"/>
                  </a:prstClr>
                </a:solidFill>
                <a:latin typeface="Arial Narrow"/>
                <a:cs typeface="Arial Narrow"/>
              </a:rPr>
              <a:pPr algn="ctr"/>
              <a:t>‹nº›</a:t>
            </a:fld>
            <a:endParaRPr lang="en-US" sz="1100" b="0" dirty="0">
              <a:solidFill>
                <a:prstClr val="white">
                  <a:lumMod val="75000"/>
                </a:prstClr>
              </a:solidFill>
              <a:latin typeface="Arial Narrow"/>
              <a:cs typeface="Arial Narrow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1" y="6827015"/>
            <a:ext cx="9144000" cy="430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 defTabSz="457200">
              <a:lnSpc>
                <a:spcPct val="150000"/>
              </a:lnSpc>
              <a:buClr>
                <a:srgbClr val="740D18"/>
              </a:buClr>
            </a:pPr>
            <a:endParaRPr lang="en-US" sz="2000" b="1" dirty="0">
              <a:solidFill>
                <a:srgbClr val="3C3C3B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0" y="527405"/>
            <a:ext cx="9144000" cy="588473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66000">
                <a:schemeClr val="bg1"/>
              </a:gs>
            </a:gsLst>
            <a:lin ang="0" scaled="1"/>
            <a:tileRect/>
          </a:gra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150000"/>
              </a:lnSpc>
              <a:buClr>
                <a:srgbClr val="740D18"/>
              </a:buClr>
            </a:pPr>
            <a:endParaRPr lang="en-US" sz="2000" b="1" dirty="0">
              <a:solidFill>
                <a:srgbClr val="3C3C3B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3" t="69296" r="25418" b="16310"/>
          <a:stretch/>
        </p:blipFill>
        <p:spPr>
          <a:xfrm>
            <a:off x="7938756" y="6428562"/>
            <a:ext cx="951660" cy="38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2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7" r:id="rId3"/>
    <p:sldLayoutId id="2147483678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10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png"/><Relationship Id="rId12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emf"/><Relationship Id="rId15" Type="http://schemas.openxmlformats.org/officeDocument/2006/relationships/image" Target="../media/image30.png"/><Relationship Id="rId10" Type="http://schemas.openxmlformats.org/officeDocument/2006/relationships/image" Target="../media/image2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6.png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88" y="2944906"/>
            <a:ext cx="1264024" cy="126402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123664" y="4284892"/>
            <a:ext cx="817460" cy="817460"/>
            <a:chOff x="4214489" y="4063235"/>
            <a:chExt cx="962528" cy="962528"/>
          </a:xfrm>
        </p:grpSpPr>
        <p:sp>
          <p:nvSpPr>
            <p:cNvPr id="22" name="Oval 21"/>
            <p:cNvSpPr/>
            <p:nvPr/>
          </p:nvSpPr>
          <p:spPr bwMode="auto">
            <a:xfrm>
              <a:off x="4214489" y="4063235"/>
              <a:ext cx="962528" cy="962528"/>
            </a:xfrm>
            <a:prstGeom prst="ellipse">
              <a:avLst/>
            </a:prstGeom>
            <a:solidFill>
              <a:srgbClr val="0096D6"/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6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723" y="4214220"/>
              <a:ext cx="694664" cy="69466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6247757" y="4284892"/>
            <a:ext cx="817460" cy="817460"/>
            <a:chOff x="5369520" y="4021984"/>
            <a:chExt cx="962528" cy="962528"/>
          </a:xfrm>
        </p:grpSpPr>
        <p:sp>
          <p:nvSpPr>
            <p:cNvPr id="25" name="Oval 24"/>
            <p:cNvSpPr/>
            <p:nvPr/>
          </p:nvSpPr>
          <p:spPr bwMode="auto">
            <a:xfrm>
              <a:off x="5369520" y="4021984"/>
              <a:ext cx="962528" cy="962528"/>
            </a:xfrm>
            <a:prstGeom prst="ellipse">
              <a:avLst/>
            </a:prstGeom>
            <a:solidFill>
              <a:srgbClr val="0096D6"/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6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5585" y="4158049"/>
              <a:ext cx="690398" cy="690398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7371851" y="4284892"/>
            <a:ext cx="817460" cy="817460"/>
            <a:chOff x="6593304" y="4021984"/>
            <a:chExt cx="962528" cy="962528"/>
          </a:xfrm>
        </p:grpSpPr>
        <p:sp>
          <p:nvSpPr>
            <p:cNvPr id="28" name="Oval 27"/>
            <p:cNvSpPr/>
            <p:nvPr/>
          </p:nvSpPr>
          <p:spPr bwMode="auto">
            <a:xfrm>
              <a:off x="6593304" y="4021984"/>
              <a:ext cx="962528" cy="962528"/>
            </a:xfrm>
            <a:prstGeom prst="ellipse">
              <a:avLst/>
            </a:prstGeom>
            <a:solidFill>
              <a:srgbClr val="0096D6"/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6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4835" y="4163515"/>
              <a:ext cx="679466" cy="679466"/>
            </a:xfrm>
            <a:prstGeom prst="rect">
              <a:avLst/>
            </a:prstGeom>
          </p:spPr>
        </p:pic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160" y="943098"/>
            <a:ext cx="2974056" cy="121666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3" t="69296" r="25418" b="16310"/>
          <a:stretch/>
        </p:blipFill>
        <p:spPr>
          <a:xfrm>
            <a:off x="3644741" y="6051414"/>
            <a:ext cx="1854518" cy="74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045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88" y="2944906"/>
            <a:ext cx="1264024" cy="1264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08" y="5473560"/>
            <a:ext cx="2263092" cy="92581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123664" y="4284892"/>
            <a:ext cx="817460" cy="817460"/>
            <a:chOff x="4214489" y="4063235"/>
            <a:chExt cx="962528" cy="962528"/>
          </a:xfrm>
        </p:grpSpPr>
        <p:sp>
          <p:nvSpPr>
            <p:cNvPr id="22" name="Oval 21"/>
            <p:cNvSpPr/>
            <p:nvPr/>
          </p:nvSpPr>
          <p:spPr bwMode="auto">
            <a:xfrm>
              <a:off x="4214489" y="4063235"/>
              <a:ext cx="962528" cy="962528"/>
            </a:xfrm>
            <a:prstGeom prst="ellipse">
              <a:avLst/>
            </a:prstGeom>
            <a:solidFill>
              <a:srgbClr val="0096D6"/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6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723" y="4214220"/>
              <a:ext cx="694664" cy="69466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6247757" y="4284892"/>
            <a:ext cx="817460" cy="817460"/>
            <a:chOff x="5369520" y="4021984"/>
            <a:chExt cx="962528" cy="962528"/>
          </a:xfrm>
        </p:grpSpPr>
        <p:sp>
          <p:nvSpPr>
            <p:cNvPr id="25" name="Oval 24"/>
            <p:cNvSpPr/>
            <p:nvPr/>
          </p:nvSpPr>
          <p:spPr bwMode="auto">
            <a:xfrm>
              <a:off x="5369520" y="4021984"/>
              <a:ext cx="962528" cy="962528"/>
            </a:xfrm>
            <a:prstGeom prst="ellipse">
              <a:avLst/>
            </a:prstGeom>
            <a:solidFill>
              <a:srgbClr val="0096D6"/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6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5585" y="4158049"/>
              <a:ext cx="690398" cy="690398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7371851" y="4284892"/>
            <a:ext cx="817460" cy="817460"/>
            <a:chOff x="6593304" y="4021984"/>
            <a:chExt cx="962528" cy="962528"/>
          </a:xfrm>
        </p:grpSpPr>
        <p:sp>
          <p:nvSpPr>
            <p:cNvPr id="28" name="Oval 27"/>
            <p:cNvSpPr/>
            <p:nvPr/>
          </p:nvSpPr>
          <p:spPr bwMode="auto">
            <a:xfrm>
              <a:off x="6593304" y="4021984"/>
              <a:ext cx="962528" cy="962528"/>
            </a:xfrm>
            <a:prstGeom prst="ellipse">
              <a:avLst/>
            </a:prstGeom>
            <a:solidFill>
              <a:srgbClr val="0096D6"/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6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4835" y="4163515"/>
              <a:ext cx="679466" cy="679466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856535" y="1359524"/>
            <a:ext cx="35028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600" b="1" dirty="0" smtClean="0">
                <a:solidFill>
                  <a:srgbClr val="0096D6"/>
                </a:solidFill>
                <a:latin typeface="Arial Narrow"/>
                <a:cs typeface="Arial Narrow"/>
              </a:rPr>
              <a:t>Obrigado!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3" t="69296" r="25418" b="16310"/>
          <a:stretch/>
        </p:blipFill>
        <p:spPr>
          <a:xfrm>
            <a:off x="683168" y="6051414"/>
            <a:ext cx="1854518" cy="74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950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0" y="1"/>
            <a:ext cx="9144000" cy="641773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" b="7160"/>
          <a:stretch/>
        </p:blipFill>
        <p:spPr>
          <a:xfrm>
            <a:off x="0" y="0"/>
            <a:ext cx="9144000" cy="6366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88" y="2944906"/>
            <a:ext cx="1264024" cy="1264024"/>
          </a:xfrm>
          <a:prstGeom prst="rect">
            <a:avLst/>
          </a:prstGeom>
        </p:spPr>
      </p:pic>
      <p:sp>
        <p:nvSpPr>
          <p:cNvPr id="10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498470" y="5278603"/>
            <a:ext cx="7933997" cy="86505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dirty="0">
                <a:latin typeface="+mj-lt"/>
              </a:rPr>
              <a:t>O Empreenda Fácil é uma iniciativa </a:t>
            </a:r>
            <a:r>
              <a:rPr lang="pt-BR" dirty="0" smtClean="0">
                <a:latin typeface="+mj-lt"/>
              </a:rPr>
              <a:t>que </a:t>
            </a:r>
            <a:r>
              <a:rPr lang="pt-BR" dirty="0">
                <a:latin typeface="+mj-lt"/>
              </a:rPr>
              <a:t>visa </a:t>
            </a:r>
            <a:r>
              <a:rPr lang="pt-BR" sz="2000" b="1" dirty="0">
                <a:solidFill>
                  <a:srgbClr val="0096D6"/>
                </a:solidFill>
                <a:latin typeface="+mj-lt"/>
              </a:rPr>
              <a:t>simplificar e acelerar os processos de </a:t>
            </a:r>
            <a:r>
              <a:rPr lang="pt-BR" sz="2000" b="1" dirty="0" smtClean="0">
                <a:solidFill>
                  <a:srgbClr val="0096D6"/>
                </a:solidFill>
                <a:latin typeface="+mj-lt"/>
              </a:rPr>
              <a:t>abertura, licenciamento e fechamento de empresas,</a:t>
            </a:r>
            <a:r>
              <a:rPr lang="pt-BR" b="1" dirty="0" smtClean="0">
                <a:latin typeface="+mj-lt"/>
              </a:rPr>
              <a:t> </a:t>
            </a:r>
            <a:r>
              <a:rPr lang="pt-BR" dirty="0" smtClean="0">
                <a:latin typeface="+mj-lt"/>
              </a:rPr>
              <a:t>contribuindo </a:t>
            </a:r>
            <a:r>
              <a:rPr lang="pt-BR" dirty="0">
                <a:latin typeface="+mj-lt"/>
              </a:rPr>
              <a:t>para o objetivo </a:t>
            </a:r>
            <a:r>
              <a:rPr lang="pt-BR" dirty="0" smtClean="0">
                <a:latin typeface="+mj-lt"/>
              </a:rPr>
              <a:t>da </a:t>
            </a:r>
            <a:r>
              <a:rPr lang="pt-BR" dirty="0">
                <a:latin typeface="+mj-lt"/>
              </a:rPr>
              <a:t>nova gestão de </a:t>
            </a:r>
            <a:r>
              <a:rPr lang="pt-BR" sz="1800" b="1" dirty="0">
                <a:latin typeface="+mj-lt"/>
              </a:rPr>
              <a:t>transformar São Paulo na cidade amiga do </a:t>
            </a:r>
            <a:r>
              <a:rPr lang="pt-BR" sz="1800" b="1" dirty="0" smtClean="0">
                <a:latin typeface="+mj-lt"/>
              </a:rPr>
              <a:t>empreendedor. </a:t>
            </a:r>
            <a:endParaRPr lang="pt-BR" b="1" dirty="0"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123664" y="4284892"/>
            <a:ext cx="817460" cy="817460"/>
            <a:chOff x="4214489" y="4063235"/>
            <a:chExt cx="962528" cy="962528"/>
          </a:xfrm>
        </p:grpSpPr>
        <p:sp>
          <p:nvSpPr>
            <p:cNvPr id="12" name="Oval 11"/>
            <p:cNvSpPr/>
            <p:nvPr/>
          </p:nvSpPr>
          <p:spPr bwMode="auto">
            <a:xfrm>
              <a:off x="4214489" y="4063235"/>
              <a:ext cx="962528" cy="962528"/>
            </a:xfrm>
            <a:prstGeom prst="ellipse">
              <a:avLst/>
            </a:prstGeom>
            <a:solidFill>
              <a:srgbClr val="0096D6"/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6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723" y="4214220"/>
              <a:ext cx="694664" cy="694664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6247757" y="4284892"/>
            <a:ext cx="817460" cy="817460"/>
            <a:chOff x="5369520" y="4021984"/>
            <a:chExt cx="962528" cy="962528"/>
          </a:xfrm>
        </p:grpSpPr>
        <p:sp>
          <p:nvSpPr>
            <p:cNvPr id="15" name="Oval 14"/>
            <p:cNvSpPr/>
            <p:nvPr/>
          </p:nvSpPr>
          <p:spPr bwMode="auto">
            <a:xfrm>
              <a:off x="5369520" y="4021984"/>
              <a:ext cx="962528" cy="962528"/>
            </a:xfrm>
            <a:prstGeom prst="ellipse">
              <a:avLst/>
            </a:prstGeom>
            <a:solidFill>
              <a:srgbClr val="0096D6"/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6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5585" y="4158049"/>
              <a:ext cx="690398" cy="690398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7371851" y="4284892"/>
            <a:ext cx="817460" cy="817460"/>
            <a:chOff x="6593304" y="4021984"/>
            <a:chExt cx="962528" cy="962528"/>
          </a:xfrm>
        </p:grpSpPr>
        <p:sp>
          <p:nvSpPr>
            <p:cNvPr id="18" name="Oval 17"/>
            <p:cNvSpPr/>
            <p:nvPr/>
          </p:nvSpPr>
          <p:spPr bwMode="auto">
            <a:xfrm>
              <a:off x="6593304" y="4021984"/>
              <a:ext cx="962528" cy="962528"/>
            </a:xfrm>
            <a:prstGeom prst="ellipse">
              <a:avLst/>
            </a:prstGeom>
            <a:solidFill>
              <a:srgbClr val="0096D6"/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6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4835" y="4163515"/>
              <a:ext cx="679466" cy="679466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160" y="943098"/>
            <a:ext cx="2974056" cy="12166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2268" y="876924"/>
            <a:ext cx="36502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7200" b="1" dirty="0" smtClean="0">
                <a:solidFill>
                  <a:srgbClr val="0096D6"/>
                </a:solidFill>
                <a:latin typeface="+mj-lt"/>
                <a:cs typeface="Arial Narrow"/>
              </a:rPr>
              <a:t>Contexto</a:t>
            </a:r>
          </a:p>
        </p:txBody>
      </p:sp>
    </p:spTree>
    <p:extLst>
      <p:ext uri="{BB962C8B-B14F-4D97-AF65-F5344CB8AC3E}">
        <p14:creationId xmlns:p14="http://schemas.microsoft.com/office/powerpoint/2010/main" val="33168902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" t="35584" r="4308" b="36329"/>
          <a:stretch/>
        </p:blipFill>
        <p:spPr>
          <a:xfrm flipH="1">
            <a:off x="0" y="0"/>
            <a:ext cx="9144000" cy="19262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9144000" cy="19304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8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_tradnl" sz="16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65176" y="1489458"/>
            <a:ext cx="8604504" cy="0"/>
          </a:xfrm>
          <a:prstGeom prst="line">
            <a:avLst/>
          </a:prstGeom>
          <a:ln w="5715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rgbClr val="0096D6"/>
                </a:solidFill>
                <a:latin typeface="Arial Narrow" panose="020B0606020202030204" pitchFamily="34" charset="0"/>
              </a:rPr>
              <a:t>Empreenda Fácil</a:t>
            </a:r>
            <a:endParaRPr lang="pt-BR" sz="2400" dirty="0">
              <a:solidFill>
                <a:srgbClr val="0096D6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AutoShape 2" descr="https://www.ecommercebrasil.com.br/wp-content/uploads/2013/07/rihapp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pt-BR" dirty="0">
              <a:solidFill>
                <a:srgbClr val="3C3C3B"/>
              </a:solidFill>
            </a:endParaRP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0" y="1045738"/>
            <a:ext cx="9143999" cy="46064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1800" b="1" dirty="0" smtClean="0">
                <a:solidFill>
                  <a:srgbClr val="000000"/>
                </a:solidFill>
                <a:latin typeface="+mj-lt"/>
              </a:rPr>
              <a:t>ABERTURA E LICENCIAMENTO DE EMPRESAS DE BAIXO RISCO</a:t>
            </a:r>
            <a:endParaRPr lang="pt-BR" sz="18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2" name="CaixaDeTexto 4"/>
          <p:cNvSpPr txBox="1"/>
          <p:nvPr/>
        </p:nvSpPr>
        <p:spPr>
          <a:xfrm>
            <a:off x="678066" y="2572539"/>
            <a:ext cx="6913222" cy="2667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251999" tIns="36000" rIns="180000" bIns="36000" rtlCol="0" anchor="t"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pt-BR" sz="1600" b="1" kern="0" dirty="0" smtClean="0">
                <a:solidFill>
                  <a:srgbClr val="000000"/>
                </a:solidFill>
              </a:rPr>
              <a:t>BENEFÍCIOS</a:t>
            </a:r>
            <a:endParaRPr lang="pt-BR" sz="1600" b="1" kern="0" dirty="0">
              <a:solidFill>
                <a:srgbClr val="000000"/>
              </a:solidFill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pt-BR" sz="1700" b="1" kern="0" dirty="0" smtClean="0">
                <a:solidFill>
                  <a:srgbClr val="000000"/>
                </a:solidFill>
              </a:rPr>
              <a:t>Redução drástica dos prazos,</a:t>
            </a:r>
            <a:r>
              <a:rPr lang="pt-BR" sz="1700" kern="0" dirty="0" smtClean="0">
                <a:solidFill>
                  <a:srgbClr val="000000"/>
                </a:solidFill>
              </a:rPr>
              <a:t> de mais de 100 dias para até 7 dias</a:t>
            </a:r>
            <a:endParaRPr lang="pt-BR" sz="1700" kern="0" dirty="0">
              <a:solidFill>
                <a:srgbClr val="000000"/>
              </a:solidFill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pt-BR" sz="1700" kern="0" dirty="0" smtClean="0">
                <a:solidFill>
                  <a:srgbClr val="000000"/>
                </a:solidFill>
              </a:rPr>
              <a:t>Processo </a:t>
            </a:r>
            <a:r>
              <a:rPr lang="pt-BR" sz="1700" b="1" kern="0" dirty="0" smtClean="0">
                <a:solidFill>
                  <a:srgbClr val="000000"/>
                </a:solidFill>
              </a:rPr>
              <a:t>autodeclaratório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pt-BR" sz="1700" kern="0" dirty="0" smtClean="0">
                <a:solidFill>
                  <a:srgbClr val="000000"/>
                </a:solidFill>
              </a:rPr>
              <a:t>Integração dos </a:t>
            </a:r>
            <a:r>
              <a:rPr lang="pt-BR" sz="1700" b="1" kern="0" dirty="0" smtClean="0">
                <a:solidFill>
                  <a:srgbClr val="000000"/>
                </a:solidFill>
              </a:rPr>
              <a:t>sistemas</a:t>
            </a:r>
            <a:r>
              <a:rPr lang="pt-BR" sz="1700" kern="0" dirty="0" smtClean="0">
                <a:solidFill>
                  <a:srgbClr val="000000"/>
                </a:solidFill>
              </a:rPr>
              <a:t> </a:t>
            </a:r>
            <a:r>
              <a:rPr lang="pt-BR" sz="1700" b="1" kern="0" dirty="0" smtClean="0">
                <a:solidFill>
                  <a:srgbClr val="000000"/>
                </a:solidFill>
              </a:rPr>
              <a:t>federais, estaduais e municipais</a:t>
            </a:r>
            <a:endParaRPr lang="pt-BR" sz="1700" kern="0" dirty="0" smtClean="0">
              <a:solidFill>
                <a:srgbClr val="000000"/>
              </a:solidFill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pt-BR" sz="1700" b="1" kern="0" dirty="0" smtClean="0">
                <a:solidFill>
                  <a:srgbClr val="000000"/>
                </a:solidFill>
              </a:rPr>
              <a:t>Cidade mais </a:t>
            </a:r>
            <a:r>
              <a:rPr lang="pt-BR" sz="1700" kern="0" dirty="0" smtClean="0">
                <a:solidFill>
                  <a:srgbClr val="000000"/>
                </a:solidFill>
              </a:rPr>
              <a:t>competitiva para o ambiente de negócios</a:t>
            </a:r>
            <a:endParaRPr lang="pt-BR" sz="1700" kern="0" dirty="0">
              <a:solidFill>
                <a:srgbClr val="000000"/>
              </a:solidFill>
            </a:endParaRPr>
          </a:p>
        </p:txBody>
      </p:sp>
      <p:grpSp>
        <p:nvGrpSpPr>
          <p:cNvPr id="18" name="Agrupar 17"/>
          <p:cNvGrpSpPr/>
          <p:nvPr/>
        </p:nvGrpSpPr>
        <p:grpSpPr>
          <a:xfrm>
            <a:off x="392808" y="4703493"/>
            <a:ext cx="285917" cy="285917"/>
            <a:chOff x="202662" y="4920534"/>
            <a:chExt cx="285917" cy="285917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202662" y="4920534"/>
              <a:ext cx="285917" cy="285917"/>
            </a:xfrm>
            <a:prstGeom prst="roundRect">
              <a:avLst/>
            </a:prstGeom>
            <a:solidFill>
              <a:srgbClr val="00A7E5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180" y="4984895"/>
              <a:ext cx="197426" cy="197426"/>
            </a:xfrm>
            <a:prstGeom prst="rect">
              <a:avLst/>
            </a:prstGeom>
          </p:spPr>
        </p:pic>
      </p:grpSp>
      <p:grpSp>
        <p:nvGrpSpPr>
          <p:cNvPr id="15" name="Agrupar 14"/>
          <p:cNvGrpSpPr/>
          <p:nvPr/>
        </p:nvGrpSpPr>
        <p:grpSpPr>
          <a:xfrm>
            <a:off x="394782" y="3709495"/>
            <a:ext cx="285917" cy="285917"/>
            <a:chOff x="202662" y="4399405"/>
            <a:chExt cx="285917" cy="285917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202662" y="4399405"/>
              <a:ext cx="285917" cy="285917"/>
            </a:xfrm>
            <a:prstGeom prst="roundRect">
              <a:avLst/>
            </a:prstGeom>
            <a:solidFill>
              <a:srgbClr val="00A7E5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098" y="4428059"/>
              <a:ext cx="194510" cy="19451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93466" y="4188761"/>
            <a:ext cx="285917" cy="285917"/>
            <a:chOff x="309898" y="3787049"/>
            <a:chExt cx="285917" cy="285917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309898" y="3787049"/>
              <a:ext cx="285917" cy="285917"/>
            </a:xfrm>
            <a:prstGeom prst="roundRect">
              <a:avLst/>
            </a:prstGeom>
            <a:solidFill>
              <a:srgbClr val="00A7E5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836" y="3835017"/>
              <a:ext cx="183590" cy="183590"/>
            </a:xfrm>
            <a:prstGeom prst="rect">
              <a:avLst/>
            </a:prstGeom>
          </p:spPr>
        </p:pic>
      </p:grpSp>
      <p:sp>
        <p:nvSpPr>
          <p:cNvPr id="37" name="CaixaDeTexto 36"/>
          <p:cNvSpPr txBox="1"/>
          <p:nvPr/>
        </p:nvSpPr>
        <p:spPr>
          <a:xfrm>
            <a:off x="537741" y="6521398"/>
            <a:ext cx="2910704" cy="252033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808080">
                  <a:lumMod val="75000"/>
                </a:srgbClr>
              </a:buClr>
              <a:defRPr/>
            </a:pPr>
            <a:r>
              <a:rPr lang="pt-BR" sz="1100" kern="0" baseline="30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1</a:t>
            </a:r>
            <a:r>
              <a:rPr lang="pt-BR" sz="11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Fonte: SP Parcerias para empresas de baixo risco </a:t>
            </a:r>
            <a:endParaRPr lang="pt-BR" sz="11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4" name="Agrupar 13"/>
          <p:cNvGrpSpPr/>
          <p:nvPr/>
        </p:nvGrpSpPr>
        <p:grpSpPr>
          <a:xfrm>
            <a:off x="382937" y="3111343"/>
            <a:ext cx="285917" cy="285917"/>
            <a:chOff x="198429" y="3785889"/>
            <a:chExt cx="285917" cy="285917"/>
          </a:xfrm>
        </p:grpSpPr>
        <p:sp>
          <p:nvSpPr>
            <p:cNvPr id="45" name="Rounded Rectangle 18"/>
            <p:cNvSpPr/>
            <p:nvPr/>
          </p:nvSpPr>
          <p:spPr bwMode="auto">
            <a:xfrm>
              <a:off x="198429" y="3785889"/>
              <a:ext cx="285917" cy="285917"/>
            </a:xfrm>
            <a:prstGeom prst="roundRect">
              <a:avLst/>
            </a:prstGeom>
            <a:solidFill>
              <a:srgbClr val="00A7E5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532" y="3829201"/>
              <a:ext cx="194400" cy="194400"/>
            </a:xfrm>
            <a:prstGeom prst="rect">
              <a:avLst/>
            </a:prstGeom>
          </p:spPr>
        </p:pic>
      </p:grpSp>
      <p:sp>
        <p:nvSpPr>
          <p:cNvPr id="47" name="CaixaDeTexto 4"/>
          <p:cNvSpPr txBox="1"/>
          <p:nvPr/>
        </p:nvSpPr>
        <p:spPr>
          <a:xfrm>
            <a:off x="6699070" y="4236729"/>
            <a:ext cx="1631573" cy="367850"/>
          </a:xfrm>
          <a:prstGeom prst="rect">
            <a:avLst/>
          </a:prstGeom>
          <a:solidFill>
            <a:schemeClr val="bg1"/>
          </a:solidFill>
        </p:spPr>
        <p:txBody>
          <a:bodyPr wrap="square" lIns="251999" tIns="36000" rIns="180000" bIns="36000" rtlCol="0" anchor="t"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pt-BR" b="1" kern="0" dirty="0" smtClean="0">
                <a:solidFill>
                  <a:srgbClr val="0096D6"/>
                </a:solidFill>
              </a:rPr>
              <a:t>Lançada com sucesso em 8/maio!</a:t>
            </a:r>
            <a:endParaRPr lang="pt-BR" b="1" kern="0" dirty="0">
              <a:solidFill>
                <a:srgbClr val="0096D6"/>
              </a:solidFill>
            </a:endParaRPr>
          </a:p>
        </p:txBody>
      </p:sp>
      <p:pic>
        <p:nvPicPr>
          <p:cNvPr id="26" name="Picture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93"/>
          <a:stretch/>
        </p:blipFill>
        <p:spPr>
          <a:xfrm>
            <a:off x="6776241" y="2997466"/>
            <a:ext cx="1276078" cy="1216660"/>
          </a:xfrm>
          <a:prstGeom prst="rect">
            <a:avLst/>
          </a:prstGeom>
        </p:spPr>
      </p:pic>
      <p:sp>
        <p:nvSpPr>
          <p:cNvPr id="25" name="CaixaDeTexto 4"/>
          <p:cNvSpPr txBox="1"/>
          <p:nvPr/>
        </p:nvSpPr>
        <p:spPr>
          <a:xfrm>
            <a:off x="299680" y="1569142"/>
            <a:ext cx="8543230" cy="333019"/>
          </a:xfrm>
          <a:prstGeom prst="rect">
            <a:avLst/>
          </a:prstGeom>
          <a:solidFill>
            <a:srgbClr val="0096D6"/>
          </a:solidFill>
        </p:spPr>
        <p:txBody>
          <a:bodyPr wrap="square" lIns="72000" tIns="36000" rIns="72000" bIns="36000" rtlCol="0" anchor="ctr">
            <a:noAutofit/>
          </a:bodyPr>
          <a:lstStyle/>
          <a:p>
            <a:pPr lvl="0" algn="ctr">
              <a:spcBef>
                <a:spcPts val="1200"/>
              </a:spcBef>
              <a:spcAft>
                <a:spcPts val="1200"/>
              </a:spcAft>
              <a:buClr>
                <a:srgbClr val="808080">
                  <a:lumMod val="75000"/>
                </a:srgbClr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</a:rPr>
              <a:t>Beneficiando aproximadamente 80% das atividades econômicas na cidade de São Paulo.</a:t>
            </a:r>
            <a:r>
              <a:rPr lang="pt-BR" sz="1400" b="1" kern="0" baseline="30000" dirty="0">
                <a:solidFill>
                  <a:schemeClr val="bg1"/>
                </a:solidFill>
              </a:rPr>
              <a:t>1</a:t>
            </a:r>
            <a:endParaRPr lang="pt-BR" sz="14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024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" t="35584" r="4308" b="36329"/>
          <a:stretch/>
        </p:blipFill>
        <p:spPr>
          <a:xfrm flipH="1">
            <a:off x="0" y="0"/>
            <a:ext cx="9144000" cy="19262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9144000" cy="19304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8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_tradnl" sz="16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65176" y="1472206"/>
            <a:ext cx="8604504" cy="0"/>
          </a:xfrm>
          <a:prstGeom prst="line">
            <a:avLst/>
          </a:prstGeom>
          <a:ln w="5715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rgbClr val="0096D6"/>
                </a:solidFill>
                <a:latin typeface="+mj-lt"/>
              </a:rPr>
              <a:t>Empreenda Fácil</a:t>
            </a:r>
            <a:endParaRPr lang="pt-BR" sz="2400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5" name="AutoShape 2" descr="https://www.ecommercebrasil.com.br/wp-content/uploads/2013/07/rihapp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pt-BR" dirty="0">
              <a:solidFill>
                <a:srgbClr val="3C3C3B"/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086491" y="1313503"/>
            <a:ext cx="0" cy="64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4"/>
          <p:cNvSpPr txBox="1"/>
          <p:nvPr/>
        </p:nvSpPr>
        <p:spPr>
          <a:xfrm>
            <a:off x="308162" y="1569120"/>
            <a:ext cx="8543230" cy="333019"/>
          </a:xfrm>
          <a:prstGeom prst="rect">
            <a:avLst/>
          </a:prstGeom>
          <a:solidFill>
            <a:srgbClr val="0096D6"/>
          </a:solidFill>
        </p:spPr>
        <p:txBody>
          <a:bodyPr wrap="square" lIns="72000" tIns="36000" rIns="72000" bIns="36000" rtlCol="0" anchor="ctr">
            <a:no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Clr>
                <a:srgbClr val="808080">
                  <a:lumMod val="75000"/>
                </a:srgbClr>
              </a:buClr>
              <a:defRPr/>
            </a:pPr>
            <a:r>
              <a:rPr lang="pt-BR" sz="1500" b="1" dirty="0" smtClean="0">
                <a:solidFill>
                  <a:schemeClr val="bg1"/>
                </a:solidFill>
              </a:rPr>
              <a:t>ABERTURA </a:t>
            </a:r>
            <a:r>
              <a:rPr lang="pt-BR" sz="1500" b="1" dirty="0">
                <a:solidFill>
                  <a:schemeClr val="bg1"/>
                </a:solidFill>
              </a:rPr>
              <a:t>E LICENCIAMENTO DE EMPRESAS DE BAIXO </a:t>
            </a:r>
            <a:r>
              <a:rPr lang="pt-BR" sz="1500" b="1" dirty="0" smtClean="0">
                <a:solidFill>
                  <a:schemeClr val="bg1"/>
                </a:solidFill>
              </a:rPr>
              <a:t>RISCO</a:t>
            </a:r>
            <a:endParaRPr lang="pt-BR" sz="1500" b="1" dirty="0">
              <a:solidFill>
                <a:schemeClr val="bg1"/>
              </a:solidFill>
            </a:endParaRP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0" y="1062990"/>
            <a:ext cx="9143999" cy="46064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1800" b="1" dirty="0" smtClean="0">
                <a:solidFill>
                  <a:srgbClr val="000000"/>
                </a:solidFill>
                <a:latin typeface="+mj-lt"/>
              </a:rPr>
              <a:t>PRINCIPAIS CONQUISTAS ATÉ O MOMENTO</a:t>
            </a:r>
            <a:endParaRPr lang="pt-BR" sz="18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1" name="Parallelogram 10"/>
          <p:cNvSpPr/>
          <p:nvPr/>
        </p:nvSpPr>
        <p:spPr>
          <a:xfrm>
            <a:off x="308164" y="2017681"/>
            <a:ext cx="4122000" cy="811568"/>
          </a:xfrm>
          <a:prstGeom prst="parallelogram">
            <a:avLst>
              <a:gd name="adj" fmla="val 0"/>
            </a:avLst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55600" lvl="0">
              <a:defRPr/>
            </a:pPr>
            <a:r>
              <a:rPr lang="en-GB" sz="1600" b="1" kern="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ANTES</a:t>
            </a:r>
            <a:endParaRPr lang="en-GB" sz="1600" b="1" kern="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2" name="Conector reto 31"/>
          <p:cNvCxnSpPr/>
          <p:nvPr/>
        </p:nvCxnSpPr>
        <p:spPr>
          <a:xfrm>
            <a:off x="854481" y="2091513"/>
            <a:ext cx="0" cy="64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m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473" y="2804919"/>
            <a:ext cx="360000" cy="360000"/>
          </a:xfrm>
          <a:prstGeom prst="rect">
            <a:avLst/>
          </a:prstGeom>
        </p:spPr>
      </p:pic>
      <p:sp>
        <p:nvSpPr>
          <p:cNvPr id="34" name="CaixaDeTexto 4"/>
          <p:cNvSpPr txBox="1"/>
          <p:nvPr/>
        </p:nvSpPr>
        <p:spPr>
          <a:xfrm>
            <a:off x="4887117" y="2874388"/>
            <a:ext cx="4044173" cy="22533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251999" tIns="36000" rIns="180000" bIns="36000" rtlCol="0" anchor="t">
            <a:noAutofit/>
          </a:bodyPr>
          <a:lstStyle/>
          <a:p>
            <a:pPr marL="285750" lvl="0" indent="-285750">
              <a:buClr>
                <a:srgbClr val="0096D6"/>
              </a:buClr>
              <a:buBlip>
                <a:blip r:embed="rId5"/>
              </a:buBlip>
              <a:defRPr/>
            </a:pPr>
            <a:r>
              <a:rPr lang="pt-BR" sz="1400" b="1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Processo célere: </a:t>
            </a:r>
            <a:r>
              <a:rPr lang="pt-BR" sz="14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é possível abrir uma empresa em até 7 dias em São Paulo!</a:t>
            </a:r>
          </a:p>
          <a:p>
            <a:pPr marL="285750" lvl="0" indent="-285750">
              <a:buClr>
                <a:srgbClr val="0096D6"/>
              </a:buClr>
              <a:buBlip>
                <a:blip r:embed="rId5"/>
              </a:buBlip>
              <a:defRPr/>
            </a:pPr>
            <a:endParaRPr lang="pt-BR" sz="600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indent="-285750">
              <a:buClr>
                <a:srgbClr val="0096D6"/>
              </a:buClr>
              <a:buBlip>
                <a:blip r:embed="rId5"/>
              </a:buBlip>
              <a:defRPr/>
            </a:pPr>
            <a:r>
              <a:rPr lang="pt-BR" sz="1400" b="1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7 interações eletrônicas.</a:t>
            </a:r>
            <a:endParaRPr lang="pt-BR" sz="1400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buClr>
                <a:srgbClr val="0096D6"/>
              </a:buClr>
              <a:defRPr/>
            </a:pPr>
            <a:endParaRPr lang="pt-BR" sz="600" b="1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lvl="0" indent="-285750">
              <a:buClr>
                <a:srgbClr val="0096D6"/>
              </a:buClr>
              <a:buBlip>
                <a:blip r:embed="rId5"/>
              </a:buBlip>
              <a:defRPr/>
            </a:pPr>
            <a:r>
              <a:rPr lang="pt-BR" sz="1400" b="1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Operação integrando </a:t>
            </a:r>
            <a:r>
              <a:rPr lang="pt-BR" sz="1400" b="1" kern="0" dirty="0">
                <a:solidFill>
                  <a:srgbClr val="000000"/>
                </a:solidFill>
                <a:latin typeface="Arial Narrow" panose="020B0606020202030204" pitchFamily="34" charset="0"/>
              </a:rPr>
              <a:t>sistemas </a:t>
            </a:r>
            <a:r>
              <a:rPr lang="pt-BR" sz="14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municipais, estaduais e </a:t>
            </a:r>
            <a:r>
              <a:rPr lang="pt-BR" sz="14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federais funcionando </a:t>
            </a:r>
            <a:r>
              <a:rPr lang="pt-BR" sz="1400" b="1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sem travas ou desconexões.</a:t>
            </a:r>
            <a:endParaRPr lang="pt-BR" sz="1400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lvl="0" indent="-285750">
              <a:buClr>
                <a:srgbClr val="0096D6"/>
              </a:buClr>
              <a:buBlip>
                <a:blip r:embed="rId5"/>
              </a:buBlip>
              <a:defRPr/>
            </a:pPr>
            <a:endParaRPr lang="pt-BR" sz="600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lvl="0" indent="-285750">
              <a:buClr>
                <a:srgbClr val="0096D6"/>
              </a:buClr>
              <a:buBlip>
                <a:blip r:embed="rId5"/>
              </a:buBlip>
              <a:defRPr/>
            </a:pPr>
            <a:r>
              <a:rPr lang="pt-BR" sz="1400" b="1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Portal Empreenda Fácil e Canal 156 </a:t>
            </a:r>
            <a:r>
              <a:rPr lang="pt-BR" sz="14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apoiando com materiais e suporte aos empreendedores.</a:t>
            </a:r>
          </a:p>
          <a:p>
            <a:pPr marL="285750" lvl="0" indent="-285750">
              <a:buClr>
                <a:srgbClr val="0096D6"/>
              </a:buClr>
              <a:buFont typeface="Wingdings" panose="05000000000000000000" pitchFamily="2" charset="2"/>
              <a:buChar char="§"/>
              <a:defRPr/>
            </a:pPr>
            <a:endParaRPr lang="pt-BR" sz="1200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lvl="0" indent="-285750">
              <a:buClr>
                <a:srgbClr val="0096D6"/>
              </a:buClr>
              <a:buFont typeface="Wingdings" panose="05000000000000000000" pitchFamily="2" charset="2"/>
              <a:buChar char="§"/>
              <a:defRPr/>
            </a:pPr>
            <a:endParaRPr lang="pt-BR" sz="1200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buClr>
                <a:srgbClr val="0096D6"/>
              </a:buClr>
              <a:defRPr/>
            </a:pPr>
            <a:endParaRPr lang="pt-BR" sz="8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buClr>
                <a:srgbClr val="0096D6"/>
              </a:buClr>
              <a:defRPr/>
            </a:pPr>
            <a:endParaRPr lang="pt-BR" sz="1200" b="1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buClr>
                <a:srgbClr val="0096D6"/>
              </a:buClr>
              <a:defRPr/>
            </a:pPr>
            <a:endParaRPr lang="pt-BR" sz="1200" b="1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171450" lvl="0" indent="-171450">
              <a:buClr>
                <a:srgbClr val="0096D6"/>
              </a:buClr>
              <a:buFont typeface="Wingdings" panose="05000000000000000000" pitchFamily="2" charset="2"/>
              <a:buChar char="§"/>
              <a:defRPr/>
            </a:pPr>
            <a:endParaRPr lang="pt-BR" sz="1200" b="1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Parallelogram 10"/>
          <p:cNvSpPr/>
          <p:nvPr/>
        </p:nvSpPr>
        <p:spPr>
          <a:xfrm>
            <a:off x="4873750" y="2017681"/>
            <a:ext cx="4122000" cy="811568"/>
          </a:xfrm>
          <a:prstGeom prst="parallelogram">
            <a:avLst>
              <a:gd name="adj" fmla="val 0"/>
            </a:avLst>
          </a:prstGeom>
          <a:solidFill>
            <a:srgbClr val="0096D6"/>
          </a:solidFill>
        </p:spPr>
        <p:txBody>
          <a:bodyPr wrap="square" lIns="72000" tIns="36000" rIns="72000" bIns="36000" rtlCol="0" anchor="ctr">
            <a:no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Clr>
                <a:srgbClr val="808080">
                  <a:lumMod val="75000"/>
                </a:srgbClr>
              </a:buClr>
            </a:pPr>
            <a:endParaRPr lang="en-GB" sz="1400" b="1" kern="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5230539" y="2277541"/>
            <a:ext cx="3913461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>
              <a:lnSpc>
                <a:spcPts val="1600"/>
              </a:lnSpc>
              <a:defRPr/>
            </a:pPr>
            <a:r>
              <a:rPr lang="en-GB" sz="1600" b="1" kern="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DEPOIS</a:t>
            </a:r>
            <a:endParaRPr lang="en-US" sz="1600" b="1" kern="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37" name="Imagem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334" y="2241563"/>
            <a:ext cx="360000" cy="360000"/>
          </a:xfrm>
          <a:prstGeom prst="rect">
            <a:avLst/>
          </a:prstGeom>
        </p:spPr>
      </p:pic>
      <p:cxnSp>
        <p:nvCxnSpPr>
          <p:cNvPr id="38" name="Conector reto 37"/>
          <p:cNvCxnSpPr/>
          <p:nvPr/>
        </p:nvCxnSpPr>
        <p:spPr>
          <a:xfrm>
            <a:off x="5469698" y="2091513"/>
            <a:ext cx="0" cy="64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4"/>
          <p:cNvSpPr txBox="1"/>
          <p:nvPr/>
        </p:nvSpPr>
        <p:spPr>
          <a:xfrm>
            <a:off x="362267" y="2874388"/>
            <a:ext cx="4044173" cy="22533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251999" tIns="36000" rIns="180000" bIns="36000" rtlCol="0" anchor="t">
            <a:noAutofit/>
          </a:bodyPr>
          <a:lstStyle/>
          <a:p>
            <a:pPr marL="285750" lvl="0" indent="-285750">
              <a:buClr>
                <a:srgbClr val="0096D6"/>
              </a:buClr>
              <a:buBlip>
                <a:blip r:embed="rId5"/>
              </a:buBlip>
              <a:defRPr/>
            </a:pPr>
            <a:r>
              <a:rPr lang="pt-BR" sz="1400" b="1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Mais de 100 dias para abertura de empresas.</a:t>
            </a:r>
          </a:p>
          <a:p>
            <a:pPr lvl="0">
              <a:buClr>
                <a:srgbClr val="0096D6"/>
              </a:buClr>
              <a:defRPr/>
            </a:pPr>
            <a:endParaRPr lang="pt-BR" sz="1400" b="1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lvl="0" indent="-285750">
              <a:buClr>
                <a:srgbClr val="0096D6"/>
              </a:buClr>
              <a:buBlip>
                <a:blip r:embed="rId5"/>
              </a:buBlip>
              <a:defRPr/>
            </a:pPr>
            <a:endParaRPr lang="pt-BR" sz="600" b="1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lvl="0" indent="-285750">
              <a:buClr>
                <a:srgbClr val="0096D6"/>
              </a:buClr>
              <a:buBlip>
                <a:blip r:embed="rId5"/>
              </a:buBlip>
              <a:defRPr/>
            </a:pPr>
            <a:r>
              <a:rPr lang="pt-BR" sz="1400" b="1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5 deslocamentos presenciais e 2 interações eletrônicas.</a:t>
            </a:r>
          </a:p>
          <a:p>
            <a:pPr lvl="0">
              <a:buClr>
                <a:srgbClr val="0096D6"/>
              </a:buClr>
              <a:defRPr/>
            </a:pPr>
            <a:endParaRPr lang="pt-BR" sz="1400" b="1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lvl="0" indent="-285750">
              <a:buClr>
                <a:srgbClr val="0096D6"/>
              </a:buClr>
              <a:buBlip>
                <a:blip r:embed="rId5"/>
              </a:buBlip>
              <a:defRPr/>
            </a:pPr>
            <a:endParaRPr lang="pt-BR" sz="600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lvl="0" indent="-285750">
              <a:buClr>
                <a:srgbClr val="0096D6"/>
              </a:buClr>
              <a:buBlip>
                <a:blip r:embed="rId5"/>
              </a:buBlip>
              <a:defRPr/>
            </a:pPr>
            <a:r>
              <a:rPr lang="pt-BR" sz="14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Interlocução do empreendedor com </a:t>
            </a:r>
            <a:r>
              <a:rPr lang="pt-BR" sz="1400" b="1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diversos órgãos dos três níveis.</a:t>
            </a:r>
          </a:p>
          <a:p>
            <a:pPr marL="285750" lvl="0" indent="-285750">
              <a:buClr>
                <a:srgbClr val="0096D6"/>
              </a:buClr>
              <a:buBlip>
                <a:blip r:embed="rId5"/>
              </a:buBlip>
              <a:defRPr/>
            </a:pPr>
            <a:endParaRPr lang="pt-BR" sz="600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lvl="0" indent="-285750">
              <a:buClr>
                <a:srgbClr val="0096D6"/>
              </a:buClr>
              <a:buFont typeface="Wingdings" panose="05000000000000000000" pitchFamily="2" charset="2"/>
              <a:buChar char="§"/>
              <a:defRPr/>
            </a:pPr>
            <a:endParaRPr lang="pt-BR" sz="1200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lvl="0" indent="-285750">
              <a:buClr>
                <a:srgbClr val="0096D6"/>
              </a:buClr>
              <a:buFont typeface="Wingdings" panose="05000000000000000000" pitchFamily="2" charset="2"/>
              <a:buChar char="§"/>
              <a:defRPr/>
            </a:pPr>
            <a:endParaRPr lang="pt-BR" sz="1200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buClr>
                <a:srgbClr val="0096D6"/>
              </a:buClr>
              <a:defRPr/>
            </a:pPr>
            <a:endParaRPr lang="pt-BR" sz="8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buClr>
                <a:srgbClr val="0096D6"/>
              </a:buClr>
              <a:defRPr/>
            </a:pPr>
            <a:endParaRPr lang="pt-BR" sz="1200" b="1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buClr>
                <a:srgbClr val="0096D6"/>
              </a:buClr>
              <a:defRPr/>
            </a:pPr>
            <a:endParaRPr lang="pt-BR" sz="1200" b="1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171450" lvl="0" indent="-171450">
              <a:buClr>
                <a:srgbClr val="0096D6"/>
              </a:buClr>
              <a:buFont typeface="Wingdings" panose="05000000000000000000" pitchFamily="2" charset="2"/>
              <a:buChar char="§"/>
              <a:defRPr/>
            </a:pPr>
            <a:endParaRPr lang="pt-BR" sz="1200" b="1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3593783" y="5371872"/>
            <a:ext cx="41488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96D6"/>
              </a:buClr>
              <a:defRPr/>
            </a:pPr>
            <a:r>
              <a:rPr lang="pt-BR" b="1" kern="0" dirty="0">
                <a:solidFill>
                  <a:srgbClr val="000000"/>
                </a:solidFill>
                <a:latin typeface="Arial Narrow" panose="020B0606020202030204" pitchFamily="34" charset="0"/>
              </a:rPr>
              <a:t>+</a:t>
            </a:r>
            <a:r>
              <a:rPr lang="pt-BR" b="1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135.000 </a:t>
            </a:r>
            <a:r>
              <a:rPr lang="pt-BR" b="1" kern="0" dirty="0">
                <a:solidFill>
                  <a:srgbClr val="000000"/>
                </a:solidFill>
                <a:latin typeface="Arial Narrow" panose="020B0606020202030204" pitchFamily="34" charset="0"/>
              </a:rPr>
              <a:t>análises de Viabilidade solicitadas</a:t>
            </a:r>
          </a:p>
          <a:p>
            <a:pPr algn="ctr">
              <a:buClr>
                <a:srgbClr val="0096D6"/>
              </a:buClr>
              <a:defRPr/>
            </a:pPr>
            <a:r>
              <a:rPr lang="pt-BR" b="1" kern="0" dirty="0">
                <a:solidFill>
                  <a:srgbClr val="000000"/>
                </a:solidFill>
                <a:latin typeface="Arial Narrow" panose="020B0606020202030204" pitchFamily="34" charset="0"/>
              </a:rPr>
              <a:t>+42.900 </a:t>
            </a:r>
            <a:r>
              <a:rPr lang="pt-BR" b="1" kern="0" dirty="0">
                <a:latin typeface="Arial Narrow" panose="020B0606020202030204" pitchFamily="34" charset="0"/>
              </a:rPr>
              <a:t>empresas abertas!</a:t>
            </a:r>
          </a:p>
          <a:p>
            <a:pPr algn="ctr">
              <a:buClr>
                <a:srgbClr val="0096D6"/>
              </a:buClr>
              <a:defRPr/>
            </a:pPr>
            <a:r>
              <a:rPr lang="pt-BR" b="1" kern="0" dirty="0">
                <a:solidFill>
                  <a:srgbClr val="0096D6"/>
                </a:solidFill>
                <a:latin typeface="Arial Narrow" panose="020B0606020202030204" pitchFamily="34" charset="0"/>
              </a:rPr>
              <a:t>Tempo médio de 4,57 dias</a:t>
            </a:r>
          </a:p>
        </p:txBody>
      </p:sp>
      <p:pic>
        <p:nvPicPr>
          <p:cNvPr id="41" name="Imagem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67" y="2241563"/>
            <a:ext cx="360000" cy="360000"/>
          </a:xfrm>
          <a:prstGeom prst="rect">
            <a:avLst/>
          </a:prstGeom>
        </p:spPr>
      </p:pic>
      <p:pic>
        <p:nvPicPr>
          <p:cNvPr id="44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6" y="5288640"/>
            <a:ext cx="2608054" cy="1066932"/>
          </a:xfrm>
          <a:prstGeom prst="rect">
            <a:avLst/>
          </a:prstGeom>
        </p:spPr>
      </p:pic>
      <p:sp>
        <p:nvSpPr>
          <p:cNvPr id="45" name="Retângulo 44"/>
          <p:cNvSpPr/>
          <p:nvPr/>
        </p:nvSpPr>
        <p:spPr bwMode="auto">
          <a:xfrm>
            <a:off x="1080326" y="5247696"/>
            <a:ext cx="6562422" cy="1141796"/>
          </a:xfrm>
          <a:prstGeom prst="rect">
            <a:avLst/>
          </a:prstGeom>
          <a:noFill/>
          <a:ln>
            <a:solidFill>
              <a:srgbClr val="0096D6"/>
            </a:solidFill>
            <a:prstDash val="dashDot"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1211773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" t="35584" r="4308" b="36329"/>
          <a:stretch/>
        </p:blipFill>
        <p:spPr>
          <a:xfrm flipH="1">
            <a:off x="0" y="0"/>
            <a:ext cx="9144000" cy="19262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9144000" cy="19304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8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_tradnl" sz="16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65176" y="1472206"/>
            <a:ext cx="8604504" cy="0"/>
          </a:xfrm>
          <a:prstGeom prst="line">
            <a:avLst/>
          </a:prstGeom>
          <a:ln w="5715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rgbClr val="0096D6"/>
                </a:solidFill>
                <a:latin typeface="+mj-lt"/>
              </a:rPr>
              <a:t>Empreenda Fácil</a:t>
            </a:r>
            <a:endParaRPr lang="pt-BR" sz="2400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5" name="AutoShape 2" descr="https://www.ecommercebrasil.com.br/wp-content/uploads/2013/07/rihapp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pt-BR" dirty="0">
              <a:solidFill>
                <a:srgbClr val="3C3C3B"/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086491" y="1563657"/>
            <a:ext cx="0" cy="64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4"/>
          <p:cNvSpPr txBox="1"/>
          <p:nvPr/>
        </p:nvSpPr>
        <p:spPr>
          <a:xfrm>
            <a:off x="308162" y="1569120"/>
            <a:ext cx="8543230" cy="333019"/>
          </a:xfrm>
          <a:prstGeom prst="rect">
            <a:avLst/>
          </a:prstGeom>
          <a:solidFill>
            <a:srgbClr val="0096D6"/>
          </a:solidFill>
        </p:spPr>
        <p:txBody>
          <a:bodyPr wrap="square" lIns="72000" tIns="36000" rIns="72000" bIns="36000" rtlCol="0" anchor="ctr">
            <a:no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Clr>
                <a:srgbClr val="808080">
                  <a:lumMod val="75000"/>
                </a:srgbClr>
              </a:buClr>
              <a:defRPr/>
            </a:pPr>
            <a:r>
              <a:rPr lang="pt-BR" sz="1500" b="1" dirty="0" smtClean="0">
                <a:solidFill>
                  <a:schemeClr val="bg1"/>
                </a:solidFill>
                <a:latin typeface="+mj-lt"/>
              </a:rPr>
              <a:t>TEMPO MÉDIO DE ABERTURA (TEMPO DE ANÁLISE DOS ÓRGÃOS PÚBLICOS)</a:t>
            </a:r>
            <a:endParaRPr lang="pt-BR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0" y="1028486"/>
            <a:ext cx="9143999" cy="46064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1800" b="1" dirty="0" smtClean="0">
                <a:solidFill>
                  <a:srgbClr val="000000"/>
                </a:solidFill>
                <a:latin typeface="+mn-lt"/>
              </a:rPr>
              <a:t>RESULTADOS FASE 1</a:t>
            </a:r>
            <a:endParaRPr lang="pt-BR" sz="18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62" y="1988836"/>
            <a:ext cx="8543229" cy="436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2045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45" descr="back_perpspective.jpg"/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1"/>
          <a:stretch/>
        </p:blipFill>
        <p:spPr>
          <a:xfrm>
            <a:off x="-11207" y="1926236"/>
            <a:ext cx="9144000" cy="446607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92266" y="3533516"/>
            <a:ext cx="2795089" cy="624735"/>
            <a:chOff x="392266" y="3533516"/>
            <a:chExt cx="2795089" cy="624735"/>
          </a:xfrm>
        </p:grpSpPr>
        <p:sp>
          <p:nvSpPr>
            <p:cNvPr id="25" name="AutoShape 11"/>
            <p:cNvSpPr>
              <a:spLocks/>
            </p:cNvSpPr>
            <p:nvPr/>
          </p:nvSpPr>
          <p:spPr bwMode="auto">
            <a:xfrm>
              <a:off x="679658" y="3708205"/>
              <a:ext cx="2507697" cy="278344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60000"/>
                <a:lumOff val="40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  <a:extLst/>
          </p:spPr>
          <p:txBody>
            <a:bodyPr lIns="0" tIns="0" rIns="0" bIns="0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Arial" charset="0"/>
                <a:cs typeface="Arial" charset="0"/>
                <a:sym typeface="Gill Sans" charset="0"/>
              </a:endParaRPr>
            </a:p>
          </p:txBody>
        </p:sp>
        <p:grpSp>
          <p:nvGrpSpPr>
            <p:cNvPr id="49" name="Group 8"/>
            <p:cNvGrpSpPr/>
            <p:nvPr/>
          </p:nvGrpSpPr>
          <p:grpSpPr>
            <a:xfrm>
              <a:off x="392266" y="3533516"/>
              <a:ext cx="623092" cy="624735"/>
              <a:chOff x="4368665" y="4297885"/>
              <a:chExt cx="499846" cy="501164"/>
            </a:xfrm>
            <a:solidFill>
              <a:schemeClr val="bg2">
                <a:lumMod val="60000"/>
                <a:lumOff val="40000"/>
              </a:schemeClr>
            </a:solidFill>
          </p:grpSpPr>
          <p:sp>
            <p:nvSpPr>
              <p:cNvPr id="50" name="AutoShape 28"/>
              <p:cNvSpPr>
                <a:spLocks/>
              </p:cNvSpPr>
              <p:nvPr/>
            </p:nvSpPr>
            <p:spPr bwMode="auto">
              <a:xfrm>
                <a:off x="4368665" y="4297885"/>
                <a:ext cx="499846" cy="501164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grpFill/>
              <a:ln w="25400" cap="flat" cmpd="sng">
                <a:solidFill>
                  <a:srgbClr val="000000">
                    <a:alpha val="0"/>
                  </a:srgbClr>
                </a:solidFill>
                <a:prstDash val="solid"/>
                <a:miter lim="0"/>
                <a:headEnd/>
                <a:tailEnd/>
              </a:ln>
              <a:effectLst/>
              <a:extLst/>
            </p:spPr>
            <p:txBody>
              <a:bodyPr lIns="0" tIns="0" rIns="0" bIns="0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7E7E7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Arial" charset="0"/>
                  <a:cs typeface="Arial" charset="0"/>
                  <a:sym typeface="Gill Sans" charset="0"/>
                </a:endParaRPr>
              </a:p>
            </p:txBody>
          </p:sp>
          <p:sp>
            <p:nvSpPr>
              <p:cNvPr id="51" name="AutoShape 29"/>
              <p:cNvSpPr>
                <a:spLocks/>
              </p:cNvSpPr>
              <p:nvPr/>
            </p:nvSpPr>
            <p:spPr bwMode="auto">
              <a:xfrm>
                <a:off x="4509952" y="4440397"/>
                <a:ext cx="217273" cy="216141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chemeClr val="bg1"/>
              </a:solidFill>
              <a:ln w="25400" cap="flat" cmpd="sng">
                <a:solidFill>
                  <a:srgbClr val="000000">
                    <a:alpha val="0"/>
                  </a:srgbClr>
                </a:solidFill>
                <a:prstDash val="solid"/>
                <a:miter lim="0"/>
                <a:headEnd/>
                <a:tailEnd/>
              </a:ln>
              <a:effectLst/>
              <a:extLst/>
            </p:spPr>
            <p:txBody>
              <a:bodyPr lIns="0" tIns="0" rIns="0" bIns="0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7E7E7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Arial" charset="0"/>
                  <a:cs typeface="Arial" charset="0"/>
                  <a:sym typeface="Gill Sans" charset="0"/>
                </a:endParaRPr>
              </a:p>
            </p:txBody>
          </p:sp>
        </p:grpSp>
      </p:grp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" t="35584" r="4308" b="36329"/>
          <a:stretch/>
        </p:blipFill>
        <p:spPr>
          <a:xfrm flipH="1">
            <a:off x="0" y="0"/>
            <a:ext cx="9144000" cy="19262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9144000" cy="19304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8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_tradnl" sz="16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65176" y="1929384"/>
            <a:ext cx="8604504" cy="0"/>
          </a:xfrm>
          <a:prstGeom prst="line">
            <a:avLst/>
          </a:prstGeom>
          <a:ln w="5715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rgbClr val="0096D6"/>
                </a:solidFill>
                <a:latin typeface="Arial Narrow" panose="020B0606020202030204" pitchFamily="34" charset="0"/>
              </a:rPr>
              <a:t>HISTÓRICO</a:t>
            </a:r>
            <a:endParaRPr lang="pt-BR" sz="2400" dirty="0">
              <a:solidFill>
                <a:srgbClr val="0096D6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AutoShape 2" descr="https://www.ecommercebrasil.com.br/wp-content/uploads/2013/07/rihapp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pt-BR" dirty="0">
              <a:solidFill>
                <a:srgbClr val="3C3C3B"/>
              </a:solidFill>
            </a:endParaRP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43933" y="627495"/>
            <a:ext cx="8393246" cy="923009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b="1" dirty="0" smtClean="0">
                <a:solidFill>
                  <a:srgbClr val="000000"/>
                </a:solidFill>
              </a:rPr>
              <a:t>O Projeto segue com ações importantes e no dia</a:t>
            </a:r>
            <a:r>
              <a:rPr lang="pt-BR" b="1" dirty="0" smtClean="0"/>
              <a:t> </a:t>
            </a:r>
            <a:r>
              <a:rPr lang="pt-BR" b="1" dirty="0" smtClean="0">
                <a:solidFill>
                  <a:srgbClr val="0096D6"/>
                </a:solidFill>
              </a:rPr>
              <a:t>26 de março de 2018 serão lançadas novas soluções</a:t>
            </a:r>
            <a:r>
              <a:rPr lang="pt-BR" b="1" dirty="0">
                <a:solidFill>
                  <a:srgbClr val="0096D6"/>
                </a:solidFill>
              </a:rPr>
              <a:t>.</a:t>
            </a:r>
            <a:endParaRPr lang="pt-BR" sz="15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754527" y="2787027"/>
            <a:ext cx="163494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96D6"/>
                </a:solidFill>
                <a:latin typeface="Arial Narrow"/>
                <a:cs typeface="Arial Narrow"/>
              </a:rPr>
              <a:t>27/12/2017</a:t>
            </a:r>
          </a:p>
          <a:p>
            <a:pPr algn="ctr"/>
            <a:r>
              <a:rPr lang="pt-BR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Lançamento do Portal de Consulta de Viabilidade</a:t>
            </a:r>
            <a:endParaRPr lang="pt-BR" sz="1200" b="1" dirty="0" smtClean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6057289" y="4178700"/>
            <a:ext cx="2864454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20"/>
              </a:lnSpc>
            </a:pPr>
            <a:r>
              <a:rPr lang="pt-BR" sz="1400" b="1" dirty="0" smtClean="0">
                <a:solidFill>
                  <a:srgbClr val="0096D6"/>
                </a:solidFill>
                <a:latin typeface="Arial Narrow"/>
                <a:cs typeface="Arial Narrow"/>
              </a:rPr>
              <a:t>26-03-18</a:t>
            </a:r>
            <a:r>
              <a:rPr lang="pt-BR" sz="1400" dirty="0" smtClean="0">
                <a:latin typeface="Arial Narrow"/>
                <a:cs typeface="Arial Narrow"/>
              </a:rPr>
              <a:t/>
            </a:r>
            <a:br>
              <a:rPr lang="pt-BR" sz="1400" dirty="0" smtClean="0">
                <a:latin typeface="Arial Narrow"/>
                <a:cs typeface="Arial Narrow"/>
              </a:rPr>
            </a:br>
            <a:r>
              <a:rPr lang="pt-BR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Lançamento dos novos módulos do Sistema: Regularização, Lic. Alto Risco e Abertura de filial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22091" y="3533516"/>
            <a:ext cx="2680198" cy="624735"/>
            <a:chOff x="2981084" y="3533516"/>
            <a:chExt cx="2721205" cy="624735"/>
          </a:xfrm>
        </p:grpSpPr>
        <p:sp>
          <p:nvSpPr>
            <p:cNvPr id="28" name="AutoShape 11"/>
            <p:cNvSpPr>
              <a:spLocks/>
            </p:cNvSpPr>
            <p:nvPr/>
          </p:nvSpPr>
          <p:spPr bwMode="auto">
            <a:xfrm>
              <a:off x="3272120" y="3708205"/>
              <a:ext cx="2430169" cy="278344"/>
            </a:xfrm>
            <a:prstGeom prst="roundRect">
              <a:avLst>
                <a:gd name="adj" fmla="val 50000"/>
              </a:avLst>
            </a:prstGeom>
            <a:solidFill>
              <a:srgbClr val="0096D6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  <a:extLst/>
          </p:spPr>
          <p:txBody>
            <a:bodyPr lIns="0" tIns="0" rIns="0" bIns="0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Arial" charset="0"/>
                <a:cs typeface="Arial" charset="0"/>
                <a:sym typeface="Gill Sans" charset="0"/>
              </a:endParaRPr>
            </a:p>
          </p:txBody>
        </p:sp>
        <p:grpSp>
          <p:nvGrpSpPr>
            <p:cNvPr id="53" name="Group 114"/>
            <p:cNvGrpSpPr/>
            <p:nvPr/>
          </p:nvGrpSpPr>
          <p:grpSpPr>
            <a:xfrm>
              <a:off x="2981084" y="3533516"/>
              <a:ext cx="623092" cy="624735"/>
              <a:chOff x="8154521" y="4297885"/>
              <a:chExt cx="499846" cy="501164"/>
            </a:xfrm>
            <a:solidFill>
              <a:srgbClr val="0096D6"/>
            </a:solidFill>
          </p:grpSpPr>
          <p:sp>
            <p:nvSpPr>
              <p:cNvPr id="54" name="AutoShape 28"/>
              <p:cNvSpPr>
                <a:spLocks/>
              </p:cNvSpPr>
              <p:nvPr/>
            </p:nvSpPr>
            <p:spPr bwMode="auto">
              <a:xfrm>
                <a:off x="8154521" y="4297885"/>
                <a:ext cx="499846" cy="501164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grpFill/>
              <a:ln w="25400" cap="flat" cmpd="sng">
                <a:solidFill>
                  <a:srgbClr val="000000">
                    <a:alpha val="0"/>
                  </a:srgbClr>
                </a:solidFill>
                <a:prstDash val="solid"/>
                <a:miter lim="0"/>
                <a:headEnd/>
                <a:tailEnd/>
              </a:ln>
              <a:effectLst/>
              <a:extLst/>
            </p:spPr>
            <p:txBody>
              <a:bodyPr lIns="0" tIns="0" rIns="0" bIns="0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7E7E7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Arial" charset="0"/>
                  <a:cs typeface="Arial" charset="0"/>
                  <a:sym typeface="Gill Sans" charset="0"/>
                </a:endParaRPr>
              </a:p>
            </p:txBody>
          </p:sp>
          <p:sp>
            <p:nvSpPr>
              <p:cNvPr id="55" name="AutoShape 29"/>
              <p:cNvSpPr>
                <a:spLocks/>
              </p:cNvSpPr>
              <p:nvPr/>
            </p:nvSpPr>
            <p:spPr bwMode="auto">
              <a:xfrm>
                <a:off x="8294063" y="4440395"/>
                <a:ext cx="217273" cy="216141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chemeClr val="bg1"/>
              </a:solidFill>
              <a:ln w="25400" cap="flat" cmpd="sng">
                <a:solidFill>
                  <a:srgbClr val="000000">
                    <a:alpha val="0"/>
                  </a:srgbClr>
                </a:solidFill>
                <a:prstDash val="solid"/>
                <a:miter lim="0"/>
                <a:headEnd/>
                <a:tailEnd/>
              </a:ln>
              <a:effectLst/>
              <a:extLst/>
            </p:spPr>
            <p:txBody>
              <a:bodyPr lIns="0" tIns="0" rIns="0" bIns="0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7E7E7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Arial" charset="0"/>
                  <a:cs typeface="Arial" charset="0"/>
                  <a:sym typeface="Gill Sans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531676" y="3533516"/>
            <a:ext cx="3211912" cy="624735"/>
            <a:chOff x="5569901" y="3533516"/>
            <a:chExt cx="3211912" cy="624735"/>
          </a:xfrm>
        </p:grpSpPr>
        <p:sp>
          <p:nvSpPr>
            <p:cNvPr id="38" name="AutoShape 11"/>
            <p:cNvSpPr>
              <a:spLocks/>
            </p:cNvSpPr>
            <p:nvPr/>
          </p:nvSpPr>
          <p:spPr bwMode="auto">
            <a:xfrm>
              <a:off x="5914464" y="3708205"/>
              <a:ext cx="2660940" cy="278344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  <a:extLst/>
          </p:spPr>
          <p:txBody>
            <a:bodyPr lIns="0" tIns="0" rIns="0" bIns="0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Arial" charset="0"/>
                <a:cs typeface="Arial" charset="0"/>
                <a:sym typeface="Gill Sans" charset="0"/>
              </a:endParaRPr>
            </a:p>
          </p:txBody>
        </p:sp>
        <p:grpSp>
          <p:nvGrpSpPr>
            <p:cNvPr id="39" name="Group 2"/>
            <p:cNvGrpSpPr/>
            <p:nvPr/>
          </p:nvGrpSpPr>
          <p:grpSpPr>
            <a:xfrm>
              <a:off x="8158721" y="3533516"/>
              <a:ext cx="623092" cy="624735"/>
              <a:chOff x="8571089" y="4297885"/>
              <a:chExt cx="499846" cy="501164"/>
            </a:xfrm>
            <a:solidFill>
              <a:srgbClr val="0070C0"/>
            </a:solidFill>
          </p:grpSpPr>
          <p:sp>
            <p:nvSpPr>
              <p:cNvPr id="40" name="AutoShape 28"/>
              <p:cNvSpPr>
                <a:spLocks/>
              </p:cNvSpPr>
              <p:nvPr/>
            </p:nvSpPr>
            <p:spPr bwMode="auto">
              <a:xfrm>
                <a:off x="8571089" y="4297885"/>
                <a:ext cx="499846" cy="501164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grpFill/>
              <a:ln w="25400" cap="flat" cmpd="sng">
                <a:solidFill>
                  <a:srgbClr val="000000">
                    <a:alpha val="0"/>
                  </a:srgbClr>
                </a:solidFill>
                <a:prstDash val="solid"/>
                <a:miter lim="0"/>
                <a:headEnd/>
                <a:tailEnd/>
              </a:ln>
              <a:effectLst/>
              <a:extLst/>
            </p:spPr>
            <p:txBody>
              <a:bodyPr lIns="0" tIns="0" rIns="0" bIns="0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7E7E7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Arial" charset="0"/>
                  <a:cs typeface="Arial" charset="0"/>
                  <a:sym typeface="Gill Sans" charset="0"/>
                </a:endParaRPr>
              </a:p>
            </p:txBody>
          </p:sp>
          <p:sp>
            <p:nvSpPr>
              <p:cNvPr id="41" name="AutoShape 29"/>
              <p:cNvSpPr>
                <a:spLocks/>
              </p:cNvSpPr>
              <p:nvPr/>
            </p:nvSpPr>
            <p:spPr bwMode="auto">
              <a:xfrm>
                <a:off x="8710631" y="4440395"/>
                <a:ext cx="217273" cy="216141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chemeClr val="bg1"/>
              </a:solidFill>
              <a:ln w="25400" cap="flat" cmpd="sng">
                <a:solidFill>
                  <a:srgbClr val="000000">
                    <a:alpha val="0"/>
                  </a:srgbClr>
                </a:solidFill>
                <a:prstDash val="solid"/>
                <a:miter lim="0"/>
                <a:headEnd/>
                <a:tailEnd/>
              </a:ln>
              <a:effectLst/>
              <a:extLst/>
            </p:spPr>
            <p:txBody>
              <a:bodyPr lIns="0" tIns="0" rIns="0" bIns="0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7E7E7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Arial" charset="0"/>
                  <a:cs typeface="Arial" charset="0"/>
                  <a:sym typeface="Gill Sans" charset="0"/>
                </a:endParaRPr>
              </a:p>
            </p:txBody>
          </p:sp>
        </p:grpSp>
        <p:grpSp>
          <p:nvGrpSpPr>
            <p:cNvPr id="45" name="Group 6"/>
            <p:cNvGrpSpPr/>
            <p:nvPr/>
          </p:nvGrpSpPr>
          <p:grpSpPr>
            <a:xfrm>
              <a:off x="5569901" y="3533516"/>
              <a:ext cx="623092" cy="624735"/>
              <a:chOff x="8154521" y="4297885"/>
              <a:chExt cx="499846" cy="501164"/>
            </a:xfrm>
            <a:solidFill>
              <a:srgbClr val="0070C0"/>
            </a:solidFill>
          </p:grpSpPr>
          <p:sp>
            <p:nvSpPr>
              <p:cNvPr id="47" name="AutoShape 28"/>
              <p:cNvSpPr>
                <a:spLocks/>
              </p:cNvSpPr>
              <p:nvPr/>
            </p:nvSpPr>
            <p:spPr bwMode="auto">
              <a:xfrm>
                <a:off x="8154521" y="4297885"/>
                <a:ext cx="499846" cy="501164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grpFill/>
              <a:ln w="25400" cap="flat" cmpd="sng">
                <a:solidFill>
                  <a:srgbClr val="000000">
                    <a:alpha val="0"/>
                  </a:srgbClr>
                </a:solidFill>
                <a:prstDash val="solid"/>
                <a:miter lim="0"/>
                <a:headEnd/>
                <a:tailEnd/>
              </a:ln>
              <a:effectLst/>
              <a:extLst/>
            </p:spPr>
            <p:txBody>
              <a:bodyPr lIns="0" tIns="0" rIns="0" bIns="0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7E7E7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Arial" charset="0"/>
                  <a:cs typeface="Arial" charset="0"/>
                  <a:sym typeface="Gill Sans" charset="0"/>
                </a:endParaRPr>
              </a:p>
            </p:txBody>
          </p:sp>
          <p:sp>
            <p:nvSpPr>
              <p:cNvPr id="48" name="AutoShape 29"/>
              <p:cNvSpPr>
                <a:spLocks/>
              </p:cNvSpPr>
              <p:nvPr/>
            </p:nvSpPr>
            <p:spPr bwMode="auto">
              <a:xfrm>
                <a:off x="8294063" y="4440395"/>
                <a:ext cx="217273" cy="216141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chemeClr val="bg1"/>
              </a:solidFill>
              <a:ln w="25400" cap="flat" cmpd="sng">
                <a:solidFill>
                  <a:srgbClr val="000000">
                    <a:alpha val="0"/>
                  </a:srgbClr>
                </a:solidFill>
                <a:prstDash val="solid"/>
                <a:miter lim="0"/>
                <a:headEnd/>
                <a:tailEnd/>
              </a:ln>
              <a:effectLst/>
              <a:extLst/>
            </p:spPr>
            <p:txBody>
              <a:bodyPr lIns="0" tIns="0" rIns="0" bIns="0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7E7E7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Arial" charset="0"/>
                  <a:cs typeface="Arial" charset="0"/>
                  <a:sym typeface="Gill Sans" charset="0"/>
                </a:endParaRPr>
              </a:p>
            </p:txBody>
          </p:sp>
        </p:grpSp>
        <p:sp>
          <p:nvSpPr>
            <p:cNvPr id="56" name="TextBox 59"/>
            <p:cNvSpPr txBox="1"/>
            <p:nvPr/>
          </p:nvSpPr>
          <p:spPr>
            <a:xfrm>
              <a:off x="6925565" y="3729238"/>
              <a:ext cx="673262" cy="184666"/>
            </a:xfrm>
            <a:prstGeom prst="rect">
              <a:avLst/>
            </a:prstGeom>
            <a:noFill/>
          </p:spPr>
          <p:txBody>
            <a:bodyPr wrap="none" lIns="0" tIns="0" rIns="0" bIns="0" rtlCol="1" anchor="t" anchorCtr="0">
              <a:spAutoFit/>
            </a:bodyPr>
            <a:lstStyle/>
            <a:p>
              <a:pPr algn="ctr" defTabSz="1828434"/>
              <a:r>
                <a:rPr lang="en-US" sz="1200" b="1" dirty="0" smtClean="0">
                  <a:solidFill>
                    <a:prstClr val="white"/>
                  </a:solidFill>
                  <a:latin typeface="Arial" charset="0"/>
                  <a:ea typeface="Arial" charset="0"/>
                  <a:cs typeface="Arial" charset="0"/>
                </a:rPr>
                <a:t>Março-18</a:t>
              </a:r>
              <a:endParaRPr lang="x-none" sz="1200" b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96D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5000"/>
                    </a14:imgEffect>
                    <a14:imgEffect>
                      <a14:colorTemperature colorTemp="10928"/>
                    </a14:imgEffect>
                    <a14:imgEffect>
                      <a14:saturation sat="0"/>
                    </a14:imgEffect>
                    <a14:imgEffect>
                      <a14:brightnessContrast bright="83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813" y="2485269"/>
            <a:ext cx="993366" cy="993364"/>
          </a:xfrm>
          <a:prstGeom prst="rect">
            <a:avLst/>
          </a:prstGeom>
          <a:effectLst/>
        </p:spPr>
      </p:pic>
      <p:sp>
        <p:nvSpPr>
          <p:cNvPr id="63" name="AutoShape 54"/>
          <p:cNvSpPr>
            <a:spLocks/>
          </p:cNvSpPr>
          <p:nvPr/>
        </p:nvSpPr>
        <p:spPr bwMode="auto">
          <a:xfrm rot="2720201">
            <a:off x="7442486" y="3412215"/>
            <a:ext cx="362654" cy="24260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600" y="18480"/>
                  <a:pt x="21600" y="19171"/>
                </a:cubicBezTo>
                <a:cubicBezTo>
                  <a:pt x="21600" y="19815"/>
                  <a:pt x="21467" y="20375"/>
                  <a:pt x="21203" y="20870"/>
                </a:cubicBezTo>
                <a:cubicBezTo>
                  <a:pt x="20942" y="21359"/>
                  <a:pt x="20626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rgbClr val="0096D6"/>
          </a:solidFill>
          <a:ln>
            <a:noFill/>
          </a:ln>
          <a:effectLst/>
          <a:extLst/>
        </p:spPr>
        <p:txBody>
          <a:bodyPr lIns="38092" tIns="38092" rIns="38092" bIns="38092" anchor="ctr"/>
          <a:lstStyle/>
          <a:p>
            <a:pPr defTabSz="457109"/>
            <a:endParaRPr lang="es-ES" sz="1400" kern="0" dirty="0">
              <a:solidFill>
                <a:srgbClr val="7E7E7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  <a:sym typeface="Gill Sans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-249083" y="4299733"/>
            <a:ext cx="163494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96D6"/>
                </a:solidFill>
                <a:latin typeface="Arial Narrow"/>
                <a:cs typeface="Arial Narrow"/>
              </a:rPr>
              <a:t>08/05/17</a:t>
            </a:r>
            <a:r>
              <a:rPr lang="pt-BR" sz="1200" dirty="0" smtClean="0">
                <a:latin typeface="Arial Narrow"/>
                <a:cs typeface="Arial Narrow"/>
              </a:rPr>
              <a:t/>
            </a:r>
            <a:br>
              <a:rPr lang="pt-BR" sz="1200" dirty="0" smtClean="0">
                <a:latin typeface="Arial Narrow"/>
                <a:cs typeface="Arial Narrow"/>
              </a:rPr>
            </a:br>
            <a:r>
              <a:rPr lang="pt-BR" sz="12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Lançamento do Empreenda Fácil</a:t>
            </a:r>
          </a:p>
        </p:txBody>
      </p:sp>
      <p:pic>
        <p:nvPicPr>
          <p:cNvPr id="62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46" y="5268746"/>
            <a:ext cx="2608054" cy="106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17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alphaModFix amt="3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" t="35584" r="4308" b="36329"/>
          <a:stretch/>
        </p:blipFill>
        <p:spPr>
          <a:xfrm flipH="1">
            <a:off x="0" y="-1042740"/>
            <a:ext cx="9144000" cy="192623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 bwMode="auto">
          <a:xfrm>
            <a:off x="-1" y="0"/>
            <a:ext cx="6801854" cy="1930400"/>
          </a:xfrm>
          <a:prstGeom prst="rect">
            <a:avLst/>
          </a:prstGeom>
          <a:gradFill flip="none" rotWithShape="1">
            <a:gsLst>
              <a:gs pos="43000">
                <a:schemeClr val="bg1"/>
              </a:gs>
              <a:gs pos="98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_tradnl" sz="16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800" dirty="0" smtClean="0">
                <a:solidFill>
                  <a:srgbClr val="0096D6"/>
                </a:solidFill>
                <a:latin typeface="Arial Narrow" panose="020B0606020202030204" pitchFamily="34" charset="0"/>
              </a:rPr>
              <a:t>Mudanças com o Empreenda Fácil – FASE 2</a:t>
            </a:r>
            <a:endParaRPr lang="pt-BR" sz="2800" dirty="0">
              <a:solidFill>
                <a:srgbClr val="0096D6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AutoShape 2" descr="https://www.ecommercebrasil.com.br/wp-content/uploads/2013/07/rihapp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pt-BR">
              <a:solidFill>
                <a:srgbClr val="3C3C3B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65176" y="838519"/>
            <a:ext cx="8604504" cy="0"/>
          </a:xfrm>
          <a:prstGeom prst="line">
            <a:avLst/>
          </a:prstGeom>
          <a:ln w="5715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1261778" y="1156543"/>
            <a:ext cx="7994517" cy="33195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Clr>
                <a:srgbClr val="808080">
                  <a:lumMod val="75000"/>
                </a:srgbClr>
              </a:buClr>
              <a:defRPr/>
            </a:pPr>
            <a:endParaRPr lang="pt-BR" sz="1600" kern="0" dirty="0" smtClean="0">
              <a:solidFill>
                <a:srgbClr val="0096D6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621548" y="1076087"/>
            <a:ext cx="492864" cy="492862"/>
            <a:chOff x="621548" y="1171623"/>
            <a:chExt cx="492864" cy="492862"/>
          </a:xfrm>
        </p:grpSpPr>
        <p:sp>
          <p:nvSpPr>
            <p:cNvPr id="21" name="Rounded Rectangle 19"/>
            <p:cNvSpPr/>
            <p:nvPr/>
          </p:nvSpPr>
          <p:spPr bwMode="auto">
            <a:xfrm>
              <a:off x="621548" y="1171623"/>
              <a:ext cx="492864" cy="492862"/>
            </a:xfrm>
            <a:prstGeom prst="roundRect">
              <a:avLst/>
            </a:prstGeom>
            <a:solidFill>
              <a:srgbClr val="00A7E5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980" y="1238054"/>
              <a:ext cx="360000" cy="360000"/>
            </a:xfrm>
            <a:prstGeom prst="rect">
              <a:avLst/>
            </a:prstGeom>
          </p:spPr>
        </p:pic>
      </p:grpSp>
      <p:sp>
        <p:nvSpPr>
          <p:cNvPr id="24" name="CaixaDeTexto 23"/>
          <p:cNvSpPr txBox="1"/>
          <p:nvPr/>
        </p:nvSpPr>
        <p:spPr>
          <a:xfrm>
            <a:off x="3174533" y="1781829"/>
            <a:ext cx="2844000" cy="345418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  <a:buClr>
                <a:srgbClr val="808080">
                  <a:lumMod val="75000"/>
                </a:srgbClr>
              </a:buClr>
              <a:defRPr/>
            </a:pPr>
            <a:endParaRPr lang="pt-BR" sz="1400" b="1" kern="0" dirty="0">
              <a:solidFill>
                <a:srgbClr val="0096D6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259597" y="2508874"/>
            <a:ext cx="2815200" cy="1549168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marL="285750" indent="-285750">
              <a:spcBef>
                <a:spcPts val="600"/>
              </a:spcBef>
              <a:buClr>
                <a:srgbClr val="0096D6"/>
              </a:buClr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Processo físico protocolado nas Prefeituras Regionais.</a:t>
            </a:r>
          </a:p>
          <a:p>
            <a:pPr marL="285750" indent="-285750">
              <a:spcBef>
                <a:spcPts val="600"/>
              </a:spcBef>
              <a:buClr>
                <a:srgbClr val="0096D6"/>
              </a:buClr>
              <a:buFont typeface="Wingdings" panose="05000000000000000000" pitchFamily="2" charset="2"/>
              <a:buChar char="§"/>
            </a:pPr>
            <a:r>
              <a:rPr lang="pt-BR" sz="1400" dirty="0" smtClean="0">
                <a:latin typeface="Arial Narrow" panose="020B0606020202030204" pitchFamily="34" charset="0"/>
              </a:rPr>
              <a:t>Necessidade de pelo menos 2 deslocamentos presenciais.</a:t>
            </a:r>
            <a:endParaRPr lang="pt-BR" sz="1400" dirty="0">
              <a:latin typeface="Arial Narrow" panose="020B0606020202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96D6"/>
              </a:buClr>
              <a:buFont typeface="Wingdings" panose="05000000000000000000" pitchFamily="2" charset="2"/>
              <a:buChar char="§"/>
            </a:pPr>
            <a:endParaRPr lang="pt-BR" sz="1400" b="1" dirty="0" smtClean="0">
              <a:solidFill>
                <a:srgbClr val="0096D6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261779" y="1156543"/>
            <a:ext cx="76079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kern="0" dirty="0" smtClean="0">
                <a:latin typeface="Arial Narrow" panose="020B0606020202030204" pitchFamily="34" charset="0"/>
              </a:rPr>
              <a:t>Nessa segunda fase do Empreenda Fácil todas as empresas poderão utilizar o sistema RLE para se licenciar.</a:t>
            </a:r>
            <a:endParaRPr lang="pt-BR" sz="1600" dirty="0"/>
          </a:p>
        </p:txBody>
      </p:sp>
      <p:sp>
        <p:nvSpPr>
          <p:cNvPr id="2" name="Retângulo 1"/>
          <p:cNvSpPr/>
          <p:nvPr/>
        </p:nvSpPr>
        <p:spPr bwMode="auto">
          <a:xfrm>
            <a:off x="259597" y="1730625"/>
            <a:ext cx="2815841" cy="5396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solidFill>
                  <a:srgbClr val="0096D6"/>
                </a:solidFill>
                <a:latin typeface="Arial Narrow" panose="020B0606020202030204" pitchFamily="34" charset="0"/>
              </a:rPr>
              <a:t>1. </a:t>
            </a:r>
            <a:r>
              <a:rPr lang="pt-BR" sz="1600" b="1" dirty="0" smtClean="0">
                <a:solidFill>
                  <a:srgbClr val="0096D6"/>
                </a:solidFill>
                <a:latin typeface="Arial Narrow" panose="020B0606020202030204" pitchFamily="34" charset="0"/>
              </a:rPr>
              <a:t>Regularização</a:t>
            </a:r>
            <a:endParaRPr lang="pt-BR" sz="1600" b="1" kern="0" dirty="0">
              <a:solidFill>
                <a:srgbClr val="0096D6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Retângulo 24"/>
          <p:cNvSpPr/>
          <p:nvPr/>
        </p:nvSpPr>
        <p:spPr bwMode="auto">
          <a:xfrm>
            <a:off x="3232266" y="1730625"/>
            <a:ext cx="2815841" cy="5396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 b="1" dirty="0" smtClean="0">
                <a:solidFill>
                  <a:srgbClr val="0096D6"/>
                </a:solidFill>
                <a:latin typeface="Arial Narrow" panose="020B0606020202030204" pitchFamily="34" charset="0"/>
              </a:rPr>
              <a:t>2. Licenciamento de Alto Risco </a:t>
            </a:r>
            <a:endParaRPr lang="pt-BR" sz="1600" b="1" kern="0" dirty="0">
              <a:solidFill>
                <a:srgbClr val="0096D6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Retângulo 25"/>
          <p:cNvSpPr/>
          <p:nvPr/>
        </p:nvSpPr>
        <p:spPr bwMode="auto">
          <a:xfrm>
            <a:off x="6204935" y="1730625"/>
            <a:ext cx="2815841" cy="5396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 b="1" dirty="0" smtClean="0">
                <a:solidFill>
                  <a:srgbClr val="0096D6"/>
                </a:solidFill>
                <a:latin typeface="Arial Narrow" panose="020B0606020202030204" pitchFamily="34" charset="0"/>
              </a:rPr>
              <a:t>3. Abertura de filial</a:t>
            </a:r>
            <a:endParaRPr lang="en-US" sz="1600" b="1" dirty="0">
              <a:solidFill>
                <a:srgbClr val="0096D6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265176" y="4088950"/>
            <a:ext cx="2809621" cy="17342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marL="285750" indent="-285750">
              <a:spcBef>
                <a:spcPts val="600"/>
              </a:spcBef>
              <a:buClr>
                <a:srgbClr val="0096D6"/>
              </a:buClr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As empresas abertas antes de 08/05/17 poderão solicitar o licenciamento pela plataforma RLE e realizar</a:t>
            </a:r>
          </a:p>
          <a:p>
            <a:pPr marL="285750" indent="-285750">
              <a:spcBef>
                <a:spcPts val="600"/>
              </a:spcBef>
              <a:buClr>
                <a:srgbClr val="0096D6"/>
              </a:buClr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Processo Eletrônico, sem a necessidade de deslocamentos presenciais.</a:t>
            </a:r>
          </a:p>
          <a:p>
            <a:pPr marL="285750" indent="-285750">
              <a:spcBef>
                <a:spcPts val="600"/>
              </a:spcBef>
              <a:buClr>
                <a:srgbClr val="0096D6"/>
              </a:buClr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Expectativa de redução de prazo para empresas de baixo risco para até 5 dias</a:t>
            </a:r>
            <a:endParaRPr lang="pt-BR" sz="1400" dirty="0">
              <a:solidFill>
                <a:srgbClr val="0096D6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3153852" y="2320167"/>
            <a:ext cx="0" cy="3348000"/>
          </a:xfrm>
          <a:prstGeom prst="line">
            <a:avLst/>
          </a:prstGeom>
          <a:ln>
            <a:solidFill>
              <a:srgbClr val="0096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V="1">
            <a:off x="6126521" y="2320167"/>
            <a:ext cx="0" cy="3348000"/>
          </a:xfrm>
          <a:prstGeom prst="line">
            <a:avLst/>
          </a:prstGeom>
          <a:ln>
            <a:solidFill>
              <a:srgbClr val="0096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 bwMode="auto">
          <a:xfrm>
            <a:off x="258956" y="2264603"/>
            <a:ext cx="2815841" cy="244271"/>
          </a:xfrm>
          <a:prstGeom prst="rect">
            <a:avLst/>
          </a:prstGeom>
          <a:solidFill>
            <a:srgbClr val="0096D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ANTES</a:t>
            </a:r>
            <a:r>
              <a:rPr lang="pt-BR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BR" sz="1400" dirty="0">
                <a:solidFill>
                  <a:schemeClr val="bg1"/>
                </a:solidFill>
                <a:latin typeface="Arial Narrow" panose="020B0606020202030204" pitchFamily="34" charset="0"/>
              </a:rPr>
              <a:t>do Empreenda Fácil</a:t>
            </a:r>
            <a:r>
              <a:rPr lang="pt-BR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:</a:t>
            </a:r>
            <a:endParaRPr lang="pt-BR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Retângulo 38"/>
          <p:cNvSpPr/>
          <p:nvPr/>
        </p:nvSpPr>
        <p:spPr bwMode="auto">
          <a:xfrm>
            <a:off x="258956" y="3844680"/>
            <a:ext cx="2815841" cy="244271"/>
          </a:xfrm>
          <a:prstGeom prst="rect">
            <a:avLst/>
          </a:prstGeom>
          <a:solidFill>
            <a:srgbClr val="005A8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APÓS</a:t>
            </a:r>
            <a:r>
              <a:rPr lang="pt-BR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o </a:t>
            </a:r>
            <a:r>
              <a:rPr lang="pt-BR" sz="1400" dirty="0">
                <a:solidFill>
                  <a:schemeClr val="bg1"/>
                </a:solidFill>
                <a:latin typeface="Arial Narrow" panose="020B0606020202030204" pitchFamily="34" charset="0"/>
              </a:rPr>
              <a:t>Empreenda Fácil</a:t>
            </a:r>
            <a:r>
              <a:rPr lang="pt-BR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:</a:t>
            </a:r>
            <a:endParaRPr lang="pt-BR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3232587" y="2508874"/>
            <a:ext cx="2815200" cy="1549168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marL="285750" indent="-285750">
              <a:spcBef>
                <a:spcPts val="600"/>
              </a:spcBef>
              <a:buClr>
                <a:srgbClr val="0096D6"/>
              </a:buClr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Processo físico protocolado nas Prefeituras </a:t>
            </a:r>
            <a:r>
              <a:rPr lang="pt-BR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Regionais e cada Secretaria Competente.</a:t>
            </a:r>
            <a:endParaRPr lang="en-US" sz="1400" b="1" u="sng" dirty="0">
              <a:solidFill>
                <a:srgbClr val="0096D6"/>
              </a:solidFill>
              <a:latin typeface="Arial Narrow" panose="020B0606020202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96D6"/>
              </a:buClr>
              <a:buFont typeface="Wingdings" panose="05000000000000000000" pitchFamily="2" charset="2"/>
              <a:buChar char="§"/>
            </a:pPr>
            <a:r>
              <a:rPr lang="pt-BR" sz="1400" dirty="0" smtClean="0">
                <a:latin typeface="Arial Narrow" panose="020B0606020202030204" pitchFamily="34" charset="0"/>
              </a:rPr>
              <a:t>Dificuldade em saber quais licenças eram necessárias</a:t>
            </a:r>
            <a:r>
              <a:rPr lang="en-US" sz="1400" dirty="0" smtClean="0">
                <a:latin typeface="Arial Narrow" panose="020B0606020202030204" pitchFamily="34" charset="0"/>
              </a:rPr>
              <a:t>.</a:t>
            </a:r>
            <a:endParaRPr lang="pt-BR" sz="1400" dirty="0">
              <a:latin typeface="Arial Narrow" panose="020B0606020202030204" pitchFamily="34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3232587" y="4088950"/>
            <a:ext cx="2815200" cy="17342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marL="285750" indent="-285750">
              <a:spcBef>
                <a:spcPts val="600"/>
              </a:spcBef>
              <a:buClr>
                <a:srgbClr val="0096D6"/>
              </a:buClr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As informações fornecidas na análise de viabilidade serão reaproveitadas e cada órgão será informado sobre a atividade passível de licenciamento</a:t>
            </a:r>
          </a:p>
          <a:p>
            <a:pPr marL="285750" indent="-285750">
              <a:spcBef>
                <a:spcPts val="600"/>
              </a:spcBef>
              <a:buClr>
                <a:srgbClr val="0096D6"/>
              </a:buClr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O munícipe terá visibilidade do status do andamento de sua solicitação e será informado sobre quais licenças são necessárias.</a:t>
            </a:r>
            <a:endParaRPr lang="pt-BR" sz="1400" dirty="0" smtClean="0">
              <a:solidFill>
                <a:srgbClr val="0096D6"/>
              </a:solidFill>
              <a:latin typeface="Arial Narrow" panose="020B0606020202030204" pitchFamily="34" charset="0"/>
            </a:endParaRPr>
          </a:p>
          <a:p>
            <a:pPr>
              <a:spcBef>
                <a:spcPts val="600"/>
              </a:spcBef>
              <a:buClr>
                <a:srgbClr val="0096D6"/>
              </a:buClr>
            </a:pPr>
            <a:endParaRPr lang="en-US" sz="1400" b="1" dirty="0">
              <a:solidFill>
                <a:srgbClr val="0096D6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Retângulo 41"/>
          <p:cNvSpPr/>
          <p:nvPr/>
        </p:nvSpPr>
        <p:spPr bwMode="auto">
          <a:xfrm>
            <a:off x="3231946" y="2264603"/>
            <a:ext cx="2815841" cy="244271"/>
          </a:xfrm>
          <a:prstGeom prst="rect">
            <a:avLst/>
          </a:prstGeom>
          <a:solidFill>
            <a:srgbClr val="0096D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ANTES</a:t>
            </a:r>
            <a:r>
              <a:rPr lang="pt-BR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BR" sz="1400" dirty="0">
                <a:solidFill>
                  <a:schemeClr val="bg1"/>
                </a:solidFill>
                <a:latin typeface="Arial Narrow" panose="020B0606020202030204" pitchFamily="34" charset="0"/>
              </a:rPr>
              <a:t>do Empreenda Fácil</a:t>
            </a:r>
            <a:r>
              <a:rPr lang="pt-BR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:</a:t>
            </a:r>
            <a:endParaRPr lang="pt-BR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Retângulo 42"/>
          <p:cNvSpPr/>
          <p:nvPr/>
        </p:nvSpPr>
        <p:spPr bwMode="auto">
          <a:xfrm>
            <a:off x="3231946" y="3844680"/>
            <a:ext cx="2815841" cy="244271"/>
          </a:xfrm>
          <a:prstGeom prst="rect">
            <a:avLst/>
          </a:prstGeom>
          <a:solidFill>
            <a:srgbClr val="005A8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APÓS</a:t>
            </a:r>
            <a:r>
              <a:rPr lang="pt-BR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o </a:t>
            </a:r>
            <a:r>
              <a:rPr lang="pt-BR" sz="1400" dirty="0">
                <a:solidFill>
                  <a:schemeClr val="bg1"/>
                </a:solidFill>
                <a:latin typeface="Arial Narrow" panose="020B0606020202030204" pitchFamily="34" charset="0"/>
              </a:rPr>
              <a:t>Empreenda Fácil</a:t>
            </a:r>
            <a:r>
              <a:rPr lang="pt-BR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:</a:t>
            </a:r>
            <a:endParaRPr lang="pt-BR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6205255" y="2508874"/>
            <a:ext cx="2815200" cy="1549168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marL="285750" indent="-285750">
              <a:spcBef>
                <a:spcPts val="600"/>
              </a:spcBef>
              <a:buClr>
                <a:srgbClr val="0096D6"/>
              </a:buClr>
              <a:buFont typeface="Wingdings" panose="05000000000000000000" pitchFamily="2" charset="2"/>
              <a:buChar char="§"/>
            </a:pPr>
            <a:r>
              <a:rPr lang="pt-BR" sz="1400" dirty="0" smtClean="0">
                <a:latin typeface="Arial Narrow" panose="020B0606020202030204" pitchFamily="34" charset="0"/>
              </a:rPr>
              <a:t>As filiais de empresas existentes não conseguiam utilizar o sistema</a:t>
            </a:r>
          </a:p>
          <a:p>
            <a:pPr marL="285750" indent="-285750">
              <a:spcBef>
                <a:spcPts val="600"/>
              </a:spcBef>
              <a:buClr>
                <a:srgbClr val="0096D6"/>
              </a:buClr>
              <a:buFont typeface="Wingdings" panose="05000000000000000000" pitchFamily="2" charset="2"/>
              <a:buChar char="§"/>
            </a:pPr>
            <a:r>
              <a:rPr lang="pt-BR" sz="1400" dirty="0" smtClean="0">
                <a:latin typeface="Arial Narrow" panose="020B0606020202030204" pitchFamily="34" charset="0"/>
              </a:rPr>
              <a:t>Todo o processo era realizado fisicamente na Junta Comercial e RFB</a:t>
            </a:r>
            <a:endParaRPr lang="pt-BR" sz="1400" dirty="0">
              <a:latin typeface="Arial Narrow" panose="020B0606020202030204" pitchFamily="34" charset="0"/>
            </a:endParaRPr>
          </a:p>
          <a:p>
            <a:pPr>
              <a:spcBef>
                <a:spcPts val="600"/>
              </a:spcBef>
              <a:buClr>
                <a:srgbClr val="0096D6"/>
              </a:buClr>
            </a:pPr>
            <a:endParaRPr lang="en-US" sz="1400" b="1" u="sng" dirty="0">
              <a:solidFill>
                <a:srgbClr val="0096D6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6205255" y="4088950"/>
            <a:ext cx="2815200" cy="17342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marL="285750" indent="-285750">
              <a:spcBef>
                <a:spcPts val="600"/>
              </a:spcBef>
              <a:buClr>
                <a:srgbClr val="0096D6"/>
              </a:buClr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Todas as filiais poderão ser abertas pelo sistema e não somente as filiais de empresas constituídas após 08/05/2017</a:t>
            </a:r>
            <a:endParaRPr lang="pt-BR" sz="14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96D6"/>
              </a:buClr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Processo integrado, auto declaratório e totalmente eletrônico</a:t>
            </a:r>
            <a:endParaRPr lang="en-US" sz="1400" b="1" dirty="0">
              <a:solidFill>
                <a:srgbClr val="0096D6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Retângulo 46"/>
          <p:cNvSpPr/>
          <p:nvPr/>
        </p:nvSpPr>
        <p:spPr bwMode="auto">
          <a:xfrm>
            <a:off x="6204614" y="2264603"/>
            <a:ext cx="2815841" cy="244271"/>
          </a:xfrm>
          <a:prstGeom prst="rect">
            <a:avLst/>
          </a:prstGeom>
          <a:solidFill>
            <a:srgbClr val="0096D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ANTES</a:t>
            </a:r>
            <a:r>
              <a:rPr lang="pt-BR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BR" sz="1400" dirty="0">
                <a:solidFill>
                  <a:schemeClr val="bg1"/>
                </a:solidFill>
                <a:latin typeface="Arial Narrow" panose="020B0606020202030204" pitchFamily="34" charset="0"/>
              </a:rPr>
              <a:t>do Empreenda Fácil</a:t>
            </a:r>
            <a:r>
              <a:rPr lang="pt-BR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:</a:t>
            </a:r>
            <a:endParaRPr lang="pt-BR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Retângulo 47"/>
          <p:cNvSpPr/>
          <p:nvPr/>
        </p:nvSpPr>
        <p:spPr bwMode="auto">
          <a:xfrm>
            <a:off x="6204614" y="3844680"/>
            <a:ext cx="2815841" cy="244271"/>
          </a:xfrm>
          <a:prstGeom prst="rect">
            <a:avLst/>
          </a:prstGeom>
          <a:solidFill>
            <a:srgbClr val="005A8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APÓS</a:t>
            </a:r>
            <a:r>
              <a:rPr lang="pt-BR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o </a:t>
            </a:r>
            <a:r>
              <a:rPr lang="pt-BR" sz="1400" dirty="0">
                <a:solidFill>
                  <a:schemeClr val="bg1"/>
                </a:solidFill>
                <a:latin typeface="Arial Narrow" panose="020B0606020202030204" pitchFamily="34" charset="0"/>
              </a:rPr>
              <a:t>Empreenda Fácil</a:t>
            </a:r>
            <a:r>
              <a:rPr lang="pt-BR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:</a:t>
            </a:r>
            <a:endParaRPr lang="pt-BR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829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" t="35584" r="4308" b="36329"/>
          <a:stretch/>
        </p:blipFill>
        <p:spPr>
          <a:xfrm flipH="1">
            <a:off x="0" y="0"/>
            <a:ext cx="9144000" cy="19262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9144000" cy="19304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8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_tradnl" sz="16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65176" y="1463580"/>
            <a:ext cx="8604504" cy="0"/>
          </a:xfrm>
          <a:prstGeom prst="line">
            <a:avLst/>
          </a:prstGeom>
          <a:ln w="5715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rgbClr val="0096D6"/>
                </a:solidFill>
                <a:latin typeface="+mj-lt"/>
              </a:rPr>
              <a:t>Empreenda Fácil</a:t>
            </a:r>
            <a:endParaRPr lang="pt-BR" sz="2400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5" name="AutoShape 2" descr="https://www.ecommercebrasil.com.br/wp-content/uploads/2013/07/rihapp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pt-BR" dirty="0">
              <a:solidFill>
                <a:srgbClr val="3C3C3B"/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086491" y="1555031"/>
            <a:ext cx="0" cy="64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4"/>
          <p:cNvSpPr txBox="1"/>
          <p:nvPr/>
        </p:nvSpPr>
        <p:spPr>
          <a:xfrm>
            <a:off x="308162" y="1560494"/>
            <a:ext cx="8543230" cy="333019"/>
          </a:xfrm>
          <a:prstGeom prst="rect">
            <a:avLst/>
          </a:prstGeom>
          <a:solidFill>
            <a:srgbClr val="0096D6"/>
          </a:solidFill>
        </p:spPr>
        <p:txBody>
          <a:bodyPr wrap="square" lIns="72000" tIns="36000" rIns="72000" bIns="36000" rtlCol="0" anchor="ctr">
            <a:no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Clr>
                <a:srgbClr val="808080">
                  <a:lumMod val="75000"/>
                </a:srgbClr>
              </a:buClr>
              <a:defRPr/>
            </a:pPr>
            <a:r>
              <a:rPr lang="pt-BR" sz="1500" b="1" dirty="0" smtClean="0">
                <a:solidFill>
                  <a:schemeClr val="bg1"/>
                </a:solidFill>
                <a:latin typeface="+mj-lt"/>
              </a:rPr>
              <a:t>ALTERAÇÃO E ENCERRAMENTO DE EMPRESAS</a:t>
            </a:r>
            <a:endParaRPr lang="pt-BR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CaixaDeTexto 4"/>
          <p:cNvSpPr txBox="1"/>
          <p:nvPr/>
        </p:nvSpPr>
        <p:spPr>
          <a:xfrm>
            <a:off x="1344098" y="2401820"/>
            <a:ext cx="6913222" cy="2667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251999" tIns="36000" rIns="180000" bIns="36000" rtlCol="0" anchor="t"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pt-BR" sz="1600" b="1" kern="0" dirty="0" smtClean="0">
                <a:solidFill>
                  <a:srgbClr val="000000"/>
                </a:solidFill>
              </a:rPr>
              <a:t>AINDA MAIS FUNCIONALIDADES: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pt-BR" sz="1700" kern="0" dirty="0">
                <a:solidFill>
                  <a:srgbClr val="000000"/>
                </a:solidFill>
              </a:rPr>
              <a:t>Gestão eletrônica de </a:t>
            </a:r>
            <a:r>
              <a:rPr lang="pt-BR" sz="1700" b="1" kern="0" dirty="0">
                <a:solidFill>
                  <a:srgbClr val="000000"/>
                </a:solidFill>
              </a:rPr>
              <a:t>alteração e regularização de empresas </a:t>
            </a:r>
            <a:r>
              <a:rPr lang="pt-BR" sz="1700" b="1" kern="0" dirty="0" smtClean="0">
                <a:solidFill>
                  <a:srgbClr val="000000"/>
                </a:solidFill>
              </a:rPr>
              <a:t>existentes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pt-BR" sz="1700" b="1" kern="0" dirty="0" smtClean="0">
                <a:solidFill>
                  <a:srgbClr val="000000"/>
                </a:solidFill>
              </a:rPr>
              <a:t>Gestão eletrônica </a:t>
            </a:r>
            <a:r>
              <a:rPr lang="pt-BR" sz="1700" kern="0" dirty="0" smtClean="0">
                <a:solidFill>
                  <a:srgbClr val="000000"/>
                </a:solidFill>
              </a:rPr>
              <a:t>de licenças</a:t>
            </a:r>
            <a:endParaRPr lang="pt-BR" sz="1700" b="1" kern="0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pt-BR" sz="1700" b="1" kern="0" dirty="0" smtClean="0">
                <a:solidFill>
                  <a:srgbClr val="000000"/>
                </a:solidFill>
              </a:rPr>
              <a:t>Facilitação </a:t>
            </a:r>
            <a:r>
              <a:rPr lang="pt-BR" dirty="0"/>
              <a:t>do processo de </a:t>
            </a:r>
            <a:r>
              <a:rPr lang="pt-BR" sz="1700" b="1" kern="0" dirty="0">
                <a:solidFill>
                  <a:srgbClr val="000000"/>
                </a:solidFill>
              </a:rPr>
              <a:t>fechamento de </a:t>
            </a:r>
            <a:r>
              <a:rPr lang="pt-BR" sz="1700" b="1" kern="0" dirty="0" smtClean="0">
                <a:solidFill>
                  <a:srgbClr val="000000"/>
                </a:solidFill>
              </a:rPr>
              <a:t>empresas</a:t>
            </a:r>
            <a:endParaRPr lang="pt-BR" sz="1700" b="1" kern="0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pt-BR" sz="1600" kern="0" dirty="0" smtClean="0">
                <a:solidFill>
                  <a:srgbClr val="000000"/>
                </a:solidFill>
              </a:rPr>
              <a:t>Integração com o processo de abertura de </a:t>
            </a:r>
            <a:r>
              <a:rPr lang="pt-BR" sz="1600" b="1" kern="0" dirty="0" smtClean="0">
                <a:solidFill>
                  <a:srgbClr val="000000"/>
                </a:solidFill>
              </a:rPr>
              <a:t>MEI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defRPr/>
            </a:pPr>
            <a:endParaRPr lang="pt-BR" sz="1600" b="1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6" name="Agrupar 15"/>
          <p:cNvGrpSpPr/>
          <p:nvPr/>
        </p:nvGrpSpPr>
        <p:grpSpPr>
          <a:xfrm>
            <a:off x="965264" y="4566286"/>
            <a:ext cx="285917" cy="285917"/>
            <a:chOff x="202662" y="4920534"/>
            <a:chExt cx="285917" cy="285917"/>
          </a:xfrm>
        </p:grpSpPr>
        <p:sp>
          <p:nvSpPr>
            <p:cNvPr id="19" name="Rounded Rectangle 19"/>
            <p:cNvSpPr/>
            <p:nvPr/>
          </p:nvSpPr>
          <p:spPr bwMode="auto">
            <a:xfrm>
              <a:off x="202662" y="4920534"/>
              <a:ext cx="285917" cy="285917"/>
            </a:xfrm>
            <a:prstGeom prst="roundRect">
              <a:avLst/>
            </a:prstGeom>
            <a:solidFill>
              <a:srgbClr val="00A7E5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20" name="Picture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180" y="4984895"/>
              <a:ext cx="197426" cy="197426"/>
            </a:xfrm>
            <a:prstGeom prst="rect">
              <a:avLst/>
            </a:prstGeom>
          </p:spPr>
        </p:pic>
      </p:grpSp>
      <p:grpSp>
        <p:nvGrpSpPr>
          <p:cNvPr id="21" name="Agrupar 20"/>
          <p:cNvGrpSpPr/>
          <p:nvPr/>
        </p:nvGrpSpPr>
        <p:grpSpPr>
          <a:xfrm>
            <a:off x="943532" y="4007925"/>
            <a:ext cx="285917" cy="285917"/>
            <a:chOff x="202662" y="4399405"/>
            <a:chExt cx="285917" cy="285917"/>
          </a:xfrm>
        </p:grpSpPr>
        <p:sp>
          <p:nvSpPr>
            <p:cNvPr id="22" name="Rounded Rectangle 18"/>
            <p:cNvSpPr/>
            <p:nvPr/>
          </p:nvSpPr>
          <p:spPr bwMode="auto">
            <a:xfrm>
              <a:off x="202662" y="4399405"/>
              <a:ext cx="285917" cy="285917"/>
            </a:xfrm>
            <a:prstGeom prst="roundRect">
              <a:avLst/>
            </a:prstGeom>
            <a:solidFill>
              <a:srgbClr val="00A7E5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23" name="Picture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098" y="4428059"/>
              <a:ext cx="194510" cy="194510"/>
            </a:xfrm>
            <a:prstGeom prst="rect">
              <a:avLst/>
            </a:prstGeom>
          </p:spPr>
        </p:pic>
      </p:grpSp>
      <p:grpSp>
        <p:nvGrpSpPr>
          <p:cNvPr id="24" name="Group 3"/>
          <p:cNvGrpSpPr/>
          <p:nvPr/>
        </p:nvGrpSpPr>
        <p:grpSpPr>
          <a:xfrm>
            <a:off x="943532" y="2982243"/>
            <a:ext cx="285917" cy="285917"/>
            <a:chOff x="309898" y="3787049"/>
            <a:chExt cx="285917" cy="285917"/>
          </a:xfrm>
        </p:grpSpPr>
        <p:sp>
          <p:nvSpPr>
            <p:cNvPr id="25" name="Rounded Rectangle 16"/>
            <p:cNvSpPr/>
            <p:nvPr/>
          </p:nvSpPr>
          <p:spPr bwMode="auto">
            <a:xfrm>
              <a:off x="309898" y="3787049"/>
              <a:ext cx="285917" cy="285917"/>
            </a:xfrm>
            <a:prstGeom prst="roundRect">
              <a:avLst/>
            </a:prstGeom>
            <a:solidFill>
              <a:srgbClr val="00A7E5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26" name="Picture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836" y="3835017"/>
              <a:ext cx="183590" cy="183590"/>
            </a:xfrm>
            <a:prstGeom prst="rect">
              <a:avLst/>
            </a:prstGeom>
          </p:spPr>
        </p:pic>
      </p:grpSp>
      <p:grpSp>
        <p:nvGrpSpPr>
          <p:cNvPr id="27" name="Agrupar 26"/>
          <p:cNvGrpSpPr/>
          <p:nvPr/>
        </p:nvGrpSpPr>
        <p:grpSpPr>
          <a:xfrm>
            <a:off x="943532" y="3449564"/>
            <a:ext cx="285917" cy="285917"/>
            <a:chOff x="198429" y="3785889"/>
            <a:chExt cx="285917" cy="285917"/>
          </a:xfrm>
        </p:grpSpPr>
        <p:sp>
          <p:nvSpPr>
            <p:cNvPr id="28" name="Rounded Rectangle 18"/>
            <p:cNvSpPr/>
            <p:nvPr/>
          </p:nvSpPr>
          <p:spPr bwMode="auto">
            <a:xfrm>
              <a:off x="198429" y="3785889"/>
              <a:ext cx="285917" cy="285917"/>
            </a:xfrm>
            <a:prstGeom prst="roundRect">
              <a:avLst/>
            </a:prstGeom>
            <a:solidFill>
              <a:srgbClr val="00A7E5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532" y="3829201"/>
              <a:ext cx="194400" cy="194400"/>
            </a:xfrm>
            <a:prstGeom prst="rect">
              <a:avLst/>
            </a:prstGeom>
          </p:spPr>
        </p:pic>
      </p:grpSp>
      <p:sp>
        <p:nvSpPr>
          <p:cNvPr id="31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0" y="1019860"/>
            <a:ext cx="9143999" cy="46064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1800" b="1" dirty="0" smtClean="0">
                <a:solidFill>
                  <a:srgbClr val="000000"/>
                </a:solidFill>
                <a:latin typeface="+mn-lt"/>
              </a:rPr>
              <a:t>PRÓXIMOS PASSOS</a:t>
            </a:r>
            <a:endParaRPr lang="pt-BR" sz="1800" b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73066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/>
          </p:nvPr>
        </p:nvGraphicFramePr>
        <p:xfrm>
          <a:off x="6857467" y="1897709"/>
          <a:ext cx="1978560" cy="1398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4" imgW="8019842" imgH="5667050" progId="AcroExch.Document.11">
                  <p:embed/>
                </p:oleObj>
              </mc:Choice>
              <mc:Fallback>
                <p:oleObj name="Acrobat Document" r:id="rId4" imgW="8019842" imgH="566705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7467" y="1897709"/>
                        <a:ext cx="1978560" cy="1398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Imagem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9431" y="1790092"/>
            <a:ext cx="2630788" cy="1903335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1488" y="3295860"/>
            <a:ext cx="1819118" cy="1819118"/>
          </a:xfrm>
          <a:prstGeom prst="rect">
            <a:avLst/>
          </a:prstGeom>
        </p:spPr>
      </p:pic>
      <p:pic>
        <p:nvPicPr>
          <p:cNvPr id="35" name="Picture 2" descr="logo_prodam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0" y="5051847"/>
            <a:ext cx="2407888" cy="118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1107" y="5249253"/>
            <a:ext cx="1676319" cy="1080000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10996" y="3601527"/>
            <a:ext cx="1256539" cy="1080000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71488" y="5441740"/>
            <a:ext cx="1884738" cy="699754"/>
          </a:xfrm>
          <a:prstGeom prst="rect">
            <a:avLst/>
          </a:prstGeom>
        </p:spPr>
      </p:pic>
      <p:pic>
        <p:nvPicPr>
          <p:cNvPr id="39" name="Picture 2" descr="Resultado de imagem para prefeitura municipal de são paulo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5" y="2363174"/>
            <a:ext cx="2143132" cy="55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3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" t="35584" r="4308" b="36329"/>
          <a:stretch/>
        </p:blipFill>
        <p:spPr>
          <a:xfrm flipH="1">
            <a:off x="0" y="0"/>
            <a:ext cx="9144000" cy="19262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9144000" cy="19304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8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_tradnl" sz="16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65176" y="1929384"/>
            <a:ext cx="8604504" cy="0"/>
          </a:xfrm>
          <a:prstGeom prst="line">
            <a:avLst/>
          </a:prstGeom>
          <a:ln w="5715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2" descr="https://www.ecommercebrasil.com.br/wp-content/uploads/2013/07/rihapp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pt-BR" dirty="0">
              <a:solidFill>
                <a:srgbClr val="3C3C3B"/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086491" y="2020835"/>
            <a:ext cx="0" cy="64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3243135" y="696093"/>
            <a:ext cx="54342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000" b="1" dirty="0" smtClean="0">
                <a:latin typeface="+mj-lt"/>
              </a:rPr>
              <a:t>Alguns dos órgãos que participam do programa</a:t>
            </a:r>
            <a:endParaRPr lang="pt-BR" sz="2000" b="1" dirty="0">
              <a:latin typeface="+mj-lt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47" y="686338"/>
            <a:ext cx="1264024" cy="1264024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1" y="1054101"/>
            <a:ext cx="884766" cy="88476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1302" y="3852703"/>
            <a:ext cx="2262365" cy="65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919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oficial">
  <a:themeElements>
    <a:clrScheme name="Custom 22">
      <a:dk1>
        <a:srgbClr val="3C3C3B"/>
      </a:dk1>
      <a:lt1>
        <a:sysClr val="window" lastClr="FFFFFF"/>
      </a:lt1>
      <a:dk2>
        <a:srgbClr val="880E1B"/>
      </a:dk2>
      <a:lt2>
        <a:srgbClr val="808080"/>
      </a:lt2>
      <a:accent1>
        <a:srgbClr val="740D18"/>
      </a:accent1>
      <a:accent2>
        <a:srgbClr val="740D18"/>
      </a:accent2>
      <a:accent3>
        <a:srgbClr val="740D18"/>
      </a:accent3>
      <a:accent4>
        <a:srgbClr val="141313"/>
      </a:accent4>
      <a:accent5>
        <a:srgbClr val="D8D8D8"/>
      </a:accent5>
      <a:accent6>
        <a:srgbClr val="D0009A"/>
      </a:accent6>
      <a:hlink>
        <a:srgbClr val="B5B5B5"/>
      </a:hlink>
      <a:folHlink>
        <a:srgbClr val="A42127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0009A"/>
        </a:solidFill>
        <a:ln>
          <a:noFill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fontAlgn="base">
          <a:spcBef>
            <a:spcPct val="0"/>
          </a:spcBef>
          <a:spcAft>
            <a:spcPct val="0"/>
          </a:spcAft>
          <a:defRPr sz="1600" b="1" dirty="0">
            <a:solidFill>
              <a:schemeClr val="bg1"/>
            </a:solidFill>
            <a:latin typeface="Arial Narrow"/>
            <a:cs typeface="Arial Narrow"/>
          </a:defRPr>
        </a:defPPr>
      </a:lstStyle>
      <a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1600" dirty="0" smtClean="0">
            <a:latin typeface="Arial Narrow"/>
            <a:cs typeface="Arial Narrow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4406</TotalTime>
  <Words>767</Words>
  <Application>Microsoft Office PowerPoint</Application>
  <PresentationFormat>Apresentação na tela (4:3)</PresentationFormat>
  <Paragraphs>99</Paragraphs>
  <Slides>10</Slides>
  <Notes>4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8" baseType="lpstr">
      <vt:lpstr>Arial</vt:lpstr>
      <vt:lpstr>Arial Narrow</vt:lpstr>
      <vt:lpstr>Arial Narrow Bold</vt:lpstr>
      <vt:lpstr>Calibri</vt:lpstr>
      <vt:lpstr>Gill Sans</vt:lpstr>
      <vt:lpstr>Wingdings</vt:lpstr>
      <vt:lpstr>theme_oficial</vt:lpstr>
      <vt:lpstr>Acrobat Document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Anna Venzon</dc:creator>
  <cp:lastModifiedBy>Thais Matos de Lima</cp:lastModifiedBy>
  <cp:revision>136</cp:revision>
  <cp:lastPrinted>2017-03-06T13:01:27Z</cp:lastPrinted>
  <dcterms:created xsi:type="dcterms:W3CDTF">2017-03-03T16:35:10Z</dcterms:created>
  <dcterms:modified xsi:type="dcterms:W3CDTF">2018-02-27T12:57:04Z</dcterms:modified>
</cp:coreProperties>
</file>