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9" r:id="rId3"/>
    <p:sldId id="265" r:id="rId4"/>
    <p:sldId id="281" r:id="rId5"/>
    <p:sldId id="283" r:id="rId6"/>
    <p:sldId id="284" r:id="rId7"/>
    <p:sldId id="285" r:id="rId8"/>
    <p:sldId id="301" r:id="rId9"/>
    <p:sldId id="312" r:id="rId10"/>
    <p:sldId id="313" r:id="rId11"/>
    <p:sldId id="314" r:id="rId12"/>
    <p:sldId id="305" r:id="rId13"/>
    <p:sldId id="306" r:id="rId14"/>
    <p:sldId id="307" r:id="rId15"/>
    <p:sldId id="308" r:id="rId16"/>
    <p:sldId id="309" r:id="rId17"/>
    <p:sldId id="287" r:id="rId18"/>
    <p:sldId id="288" r:id="rId19"/>
    <p:sldId id="290" r:id="rId20"/>
    <p:sldId id="291" r:id="rId21"/>
    <p:sldId id="292" r:id="rId22"/>
    <p:sldId id="310" r:id="rId23"/>
    <p:sldId id="311" r:id="rId24"/>
    <p:sldId id="296" r:id="rId2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24" autoAdjust="0"/>
  </p:normalViewPr>
  <p:slideViewPr>
    <p:cSldViewPr snapToGrid="0">
      <p:cViewPr varScale="1">
        <p:scale>
          <a:sx n="87" d="100"/>
          <a:sy n="87" d="100"/>
        </p:scale>
        <p:origin x="65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8FFEC-3EAB-4963-A87D-DF7D615E5DC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t-BR"/>
        </a:p>
      </dgm:t>
    </dgm:pt>
    <dgm:pt modelId="{98254BBC-F84B-45A9-A8DC-4167EFD9E550}">
      <dgm:prSet phldrT="[Texto]" custT="1"/>
      <dgm:spPr/>
      <dgm:t>
        <a:bodyPr/>
        <a:lstStyle/>
        <a:p>
          <a:r>
            <a:rPr lang="pt-BR" sz="3200" dirty="0"/>
            <a:t>Tempo e Custo</a:t>
          </a:r>
        </a:p>
      </dgm:t>
    </dgm:pt>
    <dgm:pt modelId="{54AB2E3A-BD28-4EEB-A69C-1ADC26196973}" type="parTrans" cxnId="{0608FC39-5EBB-4E60-99C6-65F236086B5F}">
      <dgm:prSet/>
      <dgm:spPr/>
      <dgm:t>
        <a:bodyPr/>
        <a:lstStyle/>
        <a:p>
          <a:endParaRPr lang="pt-BR"/>
        </a:p>
      </dgm:t>
    </dgm:pt>
    <dgm:pt modelId="{63DCC7BB-1B69-41DA-AC38-E6C892042745}" type="sibTrans" cxnId="{0608FC39-5EBB-4E60-99C6-65F236086B5F}">
      <dgm:prSet/>
      <dgm:spPr/>
      <dgm:t>
        <a:bodyPr/>
        <a:lstStyle/>
        <a:p>
          <a:endParaRPr lang="pt-BR"/>
        </a:p>
      </dgm:t>
    </dgm:pt>
    <dgm:pt modelId="{1C0BC19B-E426-4FF2-9B44-7C02F56457F0}">
      <dgm:prSet phldrT="[Texto]"/>
      <dgm:spPr/>
      <dgm:t>
        <a:bodyPr/>
        <a:lstStyle/>
        <a:p>
          <a:r>
            <a:rPr lang="pt-BR" dirty="0"/>
            <a:t>Conformidade com a documentação</a:t>
          </a:r>
        </a:p>
      </dgm:t>
    </dgm:pt>
    <dgm:pt modelId="{96FC0F03-02B7-460E-A4B3-4C019EFB11C6}" type="parTrans" cxnId="{0915E1A8-F787-4FDD-81FB-C289C8D7A574}">
      <dgm:prSet/>
      <dgm:spPr/>
      <dgm:t>
        <a:bodyPr/>
        <a:lstStyle/>
        <a:p>
          <a:endParaRPr lang="pt-BR"/>
        </a:p>
      </dgm:t>
    </dgm:pt>
    <dgm:pt modelId="{BE9E2E50-4B5C-4C9A-AA64-3AA1696AB58C}" type="sibTrans" cxnId="{0915E1A8-F787-4FDD-81FB-C289C8D7A574}">
      <dgm:prSet/>
      <dgm:spPr/>
      <dgm:t>
        <a:bodyPr/>
        <a:lstStyle/>
        <a:p>
          <a:endParaRPr lang="pt-BR"/>
        </a:p>
      </dgm:t>
    </dgm:pt>
    <dgm:pt modelId="{1C4C6956-2FFF-4CD8-995B-BEF49465B38C}">
      <dgm:prSet phldrT="[Texto]"/>
      <dgm:spPr/>
      <dgm:t>
        <a:bodyPr/>
        <a:lstStyle/>
        <a:p>
          <a:r>
            <a:rPr lang="pt-BR" dirty="0"/>
            <a:t>Transporte doméstico</a:t>
          </a:r>
        </a:p>
      </dgm:t>
    </dgm:pt>
    <dgm:pt modelId="{E2BD022E-EDA0-4EA0-8DA5-F58FDB44FEE9}" type="parTrans" cxnId="{C833A55B-3C0F-473E-821A-F355639D5A01}">
      <dgm:prSet/>
      <dgm:spPr/>
      <dgm:t>
        <a:bodyPr/>
        <a:lstStyle/>
        <a:p>
          <a:endParaRPr lang="pt-BR"/>
        </a:p>
      </dgm:t>
    </dgm:pt>
    <dgm:pt modelId="{18ACF409-1BD2-4F90-8CF9-B6B98AAAB179}" type="sibTrans" cxnId="{C833A55B-3C0F-473E-821A-F355639D5A01}">
      <dgm:prSet/>
      <dgm:spPr/>
      <dgm:t>
        <a:bodyPr/>
        <a:lstStyle/>
        <a:p>
          <a:endParaRPr lang="pt-BR"/>
        </a:p>
      </dgm:t>
    </dgm:pt>
    <dgm:pt modelId="{3E0044B4-ED56-4AE6-9AA0-7FA236A7E751}">
      <dgm:prSet phldrT="[Texto]"/>
      <dgm:spPr/>
      <dgm:t>
        <a:bodyPr/>
        <a:lstStyle/>
        <a:p>
          <a:r>
            <a:rPr lang="pt-BR" dirty="0"/>
            <a:t>Conformidade com as exigências na fronteira</a:t>
          </a:r>
        </a:p>
      </dgm:t>
    </dgm:pt>
    <dgm:pt modelId="{485B0F5F-083F-4E6D-913A-077A52A6288A}" type="parTrans" cxnId="{2AB7A0FC-86CC-4764-B656-E516988C7E44}">
      <dgm:prSet/>
      <dgm:spPr/>
      <dgm:t>
        <a:bodyPr/>
        <a:lstStyle/>
        <a:p>
          <a:endParaRPr lang="pt-BR"/>
        </a:p>
      </dgm:t>
    </dgm:pt>
    <dgm:pt modelId="{14E67D24-C8F3-4ECD-BC2E-B1C9E934AD8D}" type="sibTrans" cxnId="{2AB7A0FC-86CC-4764-B656-E516988C7E44}">
      <dgm:prSet/>
      <dgm:spPr/>
      <dgm:t>
        <a:bodyPr/>
        <a:lstStyle/>
        <a:p>
          <a:endParaRPr lang="pt-BR"/>
        </a:p>
      </dgm:t>
    </dgm:pt>
    <dgm:pt modelId="{1C7FEE4E-5078-4824-A952-A3E1A68EA641}" type="pres">
      <dgm:prSet presAssocID="{57E8FFEC-3EAB-4963-A87D-DF7D615E5DCF}" presName="composite" presStyleCnt="0">
        <dgm:presLayoutVars>
          <dgm:chMax val="1"/>
          <dgm:dir/>
          <dgm:resizeHandles val="exact"/>
        </dgm:presLayoutVars>
      </dgm:prSet>
      <dgm:spPr/>
      <dgm:t>
        <a:bodyPr/>
        <a:lstStyle/>
        <a:p>
          <a:endParaRPr lang="en-US"/>
        </a:p>
      </dgm:t>
    </dgm:pt>
    <dgm:pt modelId="{6E1AAAA2-5A64-41A4-992F-5F8F61028899}" type="pres">
      <dgm:prSet presAssocID="{57E8FFEC-3EAB-4963-A87D-DF7D615E5DCF}" presName="radial" presStyleCnt="0">
        <dgm:presLayoutVars>
          <dgm:animLvl val="ctr"/>
        </dgm:presLayoutVars>
      </dgm:prSet>
      <dgm:spPr/>
    </dgm:pt>
    <dgm:pt modelId="{EA6BA952-3F0D-413C-B211-CD9CA22D4CAA}" type="pres">
      <dgm:prSet presAssocID="{98254BBC-F84B-45A9-A8DC-4167EFD9E550}" presName="centerShape" presStyleLbl="vennNode1" presStyleIdx="0" presStyleCnt="4"/>
      <dgm:spPr/>
      <dgm:t>
        <a:bodyPr/>
        <a:lstStyle/>
        <a:p>
          <a:endParaRPr lang="en-US"/>
        </a:p>
      </dgm:t>
    </dgm:pt>
    <dgm:pt modelId="{2E5F504A-3E18-4E58-B30E-1FB16B679927}" type="pres">
      <dgm:prSet presAssocID="{1C0BC19B-E426-4FF2-9B44-7C02F56457F0}" presName="node" presStyleLbl="vennNode1" presStyleIdx="1" presStyleCnt="4">
        <dgm:presLayoutVars>
          <dgm:bulletEnabled val="1"/>
        </dgm:presLayoutVars>
      </dgm:prSet>
      <dgm:spPr/>
      <dgm:t>
        <a:bodyPr/>
        <a:lstStyle/>
        <a:p>
          <a:endParaRPr lang="en-US"/>
        </a:p>
      </dgm:t>
    </dgm:pt>
    <dgm:pt modelId="{B25D0BF6-5681-45D8-A1C7-F149A2ED5F55}" type="pres">
      <dgm:prSet presAssocID="{1C4C6956-2FFF-4CD8-995B-BEF49465B38C}" presName="node" presStyleLbl="vennNode1" presStyleIdx="2" presStyleCnt="4">
        <dgm:presLayoutVars>
          <dgm:bulletEnabled val="1"/>
        </dgm:presLayoutVars>
      </dgm:prSet>
      <dgm:spPr/>
      <dgm:t>
        <a:bodyPr/>
        <a:lstStyle/>
        <a:p>
          <a:endParaRPr lang="en-US"/>
        </a:p>
      </dgm:t>
    </dgm:pt>
    <dgm:pt modelId="{0E44E5FE-0DD9-4E2C-AAE1-4E51374EDDE8}" type="pres">
      <dgm:prSet presAssocID="{3E0044B4-ED56-4AE6-9AA0-7FA236A7E751}" presName="node" presStyleLbl="vennNode1" presStyleIdx="3" presStyleCnt="4">
        <dgm:presLayoutVars>
          <dgm:bulletEnabled val="1"/>
        </dgm:presLayoutVars>
      </dgm:prSet>
      <dgm:spPr/>
      <dgm:t>
        <a:bodyPr/>
        <a:lstStyle/>
        <a:p>
          <a:endParaRPr lang="en-US"/>
        </a:p>
      </dgm:t>
    </dgm:pt>
  </dgm:ptLst>
  <dgm:cxnLst>
    <dgm:cxn modelId="{ED59C2D5-0967-46A1-BD68-591916F63096}" type="presOf" srcId="{1C4C6956-2FFF-4CD8-995B-BEF49465B38C}" destId="{B25D0BF6-5681-45D8-A1C7-F149A2ED5F55}" srcOrd="0" destOrd="0" presId="urn:microsoft.com/office/officeart/2005/8/layout/radial3"/>
    <dgm:cxn modelId="{2C242316-21C5-4852-BBD8-92F8835A722C}" type="presOf" srcId="{57E8FFEC-3EAB-4963-A87D-DF7D615E5DCF}" destId="{1C7FEE4E-5078-4824-A952-A3E1A68EA641}" srcOrd="0" destOrd="0" presId="urn:microsoft.com/office/officeart/2005/8/layout/radial3"/>
    <dgm:cxn modelId="{0915E1A8-F787-4FDD-81FB-C289C8D7A574}" srcId="{98254BBC-F84B-45A9-A8DC-4167EFD9E550}" destId="{1C0BC19B-E426-4FF2-9B44-7C02F56457F0}" srcOrd="0" destOrd="0" parTransId="{96FC0F03-02B7-460E-A4B3-4C019EFB11C6}" sibTransId="{BE9E2E50-4B5C-4C9A-AA64-3AA1696AB58C}"/>
    <dgm:cxn modelId="{0608FC39-5EBB-4E60-99C6-65F236086B5F}" srcId="{57E8FFEC-3EAB-4963-A87D-DF7D615E5DCF}" destId="{98254BBC-F84B-45A9-A8DC-4167EFD9E550}" srcOrd="0" destOrd="0" parTransId="{54AB2E3A-BD28-4EEB-A69C-1ADC26196973}" sibTransId="{63DCC7BB-1B69-41DA-AC38-E6C892042745}"/>
    <dgm:cxn modelId="{0F286043-1262-40DC-AFBC-9F4CCC443424}" type="presOf" srcId="{3E0044B4-ED56-4AE6-9AA0-7FA236A7E751}" destId="{0E44E5FE-0DD9-4E2C-AAE1-4E51374EDDE8}" srcOrd="0" destOrd="0" presId="urn:microsoft.com/office/officeart/2005/8/layout/radial3"/>
    <dgm:cxn modelId="{C833A55B-3C0F-473E-821A-F355639D5A01}" srcId="{98254BBC-F84B-45A9-A8DC-4167EFD9E550}" destId="{1C4C6956-2FFF-4CD8-995B-BEF49465B38C}" srcOrd="1" destOrd="0" parTransId="{E2BD022E-EDA0-4EA0-8DA5-F58FDB44FEE9}" sibTransId="{18ACF409-1BD2-4F90-8CF9-B6B98AAAB179}"/>
    <dgm:cxn modelId="{CFBD7643-2B94-4D0C-999C-B18054659978}" type="presOf" srcId="{98254BBC-F84B-45A9-A8DC-4167EFD9E550}" destId="{EA6BA952-3F0D-413C-B211-CD9CA22D4CAA}" srcOrd="0" destOrd="0" presId="urn:microsoft.com/office/officeart/2005/8/layout/radial3"/>
    <dgm:cxn modelId="{4D98A2BF-0602-4C07-96D9-88EB5F9DDE42}" type="presOf" srcId="{1C0BC19B-E426-4FF2-9B44-7C02F56457F0}" destId="{2E5F504A-3E18-4E58-B30E-1FB16B679927}" srcOrd="0" destOrd="0" presId="urn:microsoft.com/office/officeart/2005/8/layout/radial3"/>
    <dgm:cxn modelId="{2AB7A0FC-86CC-4764-B656-E516988C7E44}" srcId="{98254BBC-F84B-45A9-A8DC-4167EFD9E550}" destId="{3E0044B4-ED56-4AE6-9AA0-7FA236A7E751}" srcOrd="2" destOrd="0" parTransId="{485B0F5F-083F-4E6D-913A-077A52A6288A}" sibTransId="{14E67D24-C8F3-4ECD-BC2E-B1C9E934AD8D}"/>
    <dgm:cxn modelId="{B25CA765-DE08-453A-AC1A-E13A9FFE9FB0}" type="presParOf" srcId="{1C7FEE4E-5078-4824-A952-A3E1A68EA641}" destId="{6E1AAAA2-5A64-41A4-992F-5F8F61028899}" srcOrd="0" destOrd="0" presId="urn:microsoft.com/office/officeart/2005/8/layout/radial3"/>
    <dgm:cxn modelId="{9270FC38-3D10-4D55-B21D-D77DE0493DE4}" type="presParOf" srcId="{6E1AAAA2-5A64-41A4-992F-5F8F61028899}" destId="{EA6BA952-3F0D-413C-B211-CD9CA22D4CAA}" srcOrd="0" destOrd="0" presId="urn:microsoft.com/office/officeart/2005/8/layout/radial3"/>
    <dgm:cxn modelId="{09F7C82A-3524-4AAB-BFE6-8405E6B88AC9}" type="presParOf" srcId="{6E1AAAA2-5A64-41A4-992F-5F8F61028899}" destId="{2E5F504A-3E18-4E58-B30E-1FB16B679927}" srcOrd="1" destOrd="0" presId="urn:microsoft.com/office/officeart/2005/8/layout/radial3"/>
    <dgm:cxn modelId="{C37676AA-CB82-4459-BF8A-44069042DB9A}" type="presParOf" srcId="{6E1AAAA2-5A64-41A4-992F-5F8F61028899}" destId="{B25D0BF6-5681-45D8-A1C7-F149A2ED5F55}" srcOrd="2" destOrd="0" presId="urn:microsoft.com/office/officeart/2005/8/layout/radial3"/>
    <dgm:cxn modelId="{0C427D0A-2935-4B4B-9BAE-D46E25ED4C44}" type="presParOf" srcId="{6E1AAAA2-5A64-41A4-992F-5F8F61028899}" destId="{0E44E5FE-0DD9-4E2C-AAE1-4E51374EDDE8}"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2C037-CA7B-4F89-90F9-507BA653C19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BR"/>
        </a:p>
      </dgm:t>
    </dgm:pt>
    <dgm:pt modelId="{E9318DEA-061B-4423-BF00-B228A72BB416}">
      <dgm:prSet phldrT="[Texto]"/>
      <dgm:spPr/>
      <dgm:t>
        <a:bodyPr/>
        <a:lstStyle/>
        <a:p>
          <a:r>
            <a:rPr lang="pt-BR" dirty="0"/>
            <a:t>150º</a:t>
          </a:r>
        </a:p>
        <a:p>
          <a:r>
            <a:rPr lang="pt-BR" dirty="0"/>
            <a:t>2016</a:t>
          </a:r>
        </a:p>
      </dgm:t>
    </dgm:pt>
    <dgm:pt modelId="{C07DB39C-BDF2-412B-A1B9-283B34645A84}" type="parTrans" cxnId="{06328DB6-3BE1-4B16-816A-29CD143E1D6B}">
      <dgm:prSet/>
      <dgm:spPr/>
      <dgm:t>
        <a:bodyPr/>
        <a:lstStyle/>
        <a:p>
          <a:endParaRPr lang="pt-BR"/>
        </a:p>
      </dgm:t>
    </dgm:pt>
    <dgm:pt modelId="{D1D3ADDF-F1C3-43BD-BEE3-B4B25F64624B}" type="sibTrans" cxnId="{06328DB6-3BE1-4B16-816A-29CD143E1D6B}">
      <dgm:prSet/>
      <dgm:spPr/>
      <dgm:t>
        <a:bodyPr/>
        <a:lstStyle/>
        <a:p>
          <a:endParaRPr lang="pt-BR"/>
        </a:p>
      </dgm:t>
    </dgm:pt>
    <dgm:pt modelId="{86E79E17-9B65-4F0A-8D84-169E64D7668D}">
      <dgm:prSet phldrT="[Texto]"/>
      <dgm:spPr/>
      <dgm:t>
        <a:bodyPr/>
        <a:lstStyle/>
        <a:p>
          <a:r>
            <a:rPr lang="pt-BR" dirty="0"/>
            <a:t>149º</a:t>
          </a:r>
        </a:p>
        <a:p>
          <a:r>
            <a:rPr lang="pt-BR" dirty="0"/>
            <a:t>2017</a:t>
          </a:r>
        </a:p>
      </dgm:t>
    </dgm:pt>
    <dgm:pt modelId="{2CAB72A5-22BE-4175-99A1-EE00F27F25E8}" type="parTrans" cxnId="{CC3916F1-158F-49C2-B5F4-156047B8CE82}">
      <dgm:prSet/>
      <dgm:spPr/>
      <dgm:t>
        <a:bodyPr/>
        <a:lstStyle/>
        <a:p>
          <a:endParaRPr lang="pt-BR"/>
        </a:p>
      </dgm:t>
    </dgm:pt>
    <dgm:pt modelId="{49D599DC-D4A1-4486-9AFB-5ED916AE1C51}" type="sibTrans" cxnId="{CC3916F1-158F-49C2-B5F4-156047B8CE82}">
      <dgm:prSet/>
      <dgm:spPr/>
      <dgm:t>
        <a:bodyPr/>
        <a:lstStyle/>
        <a:p>
          <a:endParaRPr lang="pt-BR"/>
        </a:p>
      </dgm:t>
    </dgm:pt>
    <dgm:pt modelId="{E5416FC3-F743-4A71-AFFB-597AEC142B18}">
      <dgm:prSet phldrT="[Texto]"/>
      <dgm:spPr/>
      <dgm:t>
        <a:bodyPr/>
        <a:lstStyle/>
        <a:p>
          <a:r>
            <a:rPr lang="pt-BR" dirty="0"/>
            <a:t>139º</a:t>
          </a:r>
        </a:p>
        <a:p>
          <a:r>
            <a:rPr lang="pt-BR" dirty="0"/>
            <a:t>2018</a:t>
          </a:r>
        </a:p>
      </dgm:t>
    </dgm:pt>
    <dgm:pt modelId="{C4923D99-CB7F-48D9-A6F3-5B26877ECEA6}" type="parTrans" cxnId="{EB39781A-638B-452E-83FB-48861400CF80}">
      <dgm:prSet/>
      <dgm:spPr/>
      <dgm:t>
        <a:bodyPr/>
        <a:lstStyle/>
        <a:p>
          <a:endParaRPr lang="pt-BR"/>
        </a:p>
      </dgm:t>
    </dgm:pt>
    <dgm:pt modelId="{B7E03228-86E7-453D-9BCA-ED615FFBBE5A}" type="sibTrans" cxnId="{EB39781A-638B-452E-83FB-48861400CF80}">
      <dgm:prSet/>
      <dgm:spPr/>
      <dgm:t>
        <a:bodyPr/>
        <a:lstStyle/>
        <a:p>
          <a:endParaRPr lang="pt-BR"/>
        </a:p>
      </dgm:t>
    </dgm:pt>
    <dgm:pt modelId="{AD9A50D6-4E87-49FA-8707-CBC17D7572E8}" type="pres">
      <dgm:prSet presAssocID="{2BC2C037-CA7B-4F89-90F9-507BA653C192}" presName="rootnode" presStyleCnt="0">
        <dgm:presLayoutVars>
          <dgm:chMax/>
          <dgm:chPref/>
          <dgm:dir/>
          <dgm:animLvl val="lvl"/>
        </dgm:presLayoutVars>
      </dgm:prSet>
      <dgm:spPr/>
      <dgm:t>
        <a:bodyPr/>
        <a:lstStyle/>
        <a:p>
          <a:endParaRPr lang="en-US"/>
        </a:p>
      </dgm:t>
    </dgm:pt>
    <dgm:pt modelId="{A2BCAA26-3D58-4DB3-8812-5EA52C037F17}" type="pres">
      <dgm:prSet presAssocID="{E9318DEA-061B-4423-BF00-B228A72BB416}" presName="composite" presStyleCnt="0"/>
      <dgm:spPr/>
    </dgm:pt>
    <dgm:pt modelId="{CC92FF2C-8DB6-4F6C-ADBA-E1C0564944CB}" type="pres">
      <dgm:prSet presAssocID="{E9318DEA-061B-4423-BF00-B228A72BB416}" presName="LShape" presStyleLbl="alignNode1" presStyleIdx="0" presStyleCnt="5"/>
      <dgm:spPr/>
    </dgm:pt>
    <dgm:pt modelId="{01ABFB03-4E92-411D-AB64-F2A3FF389B4C}" type="pres">
      <dgm:prSet presAssocID="{E9318DEA-061B-4423-BF00-B228A72BB416}" presName="ParentText" presStyleLbl="revTx" presStyleIdx="0" presStyleCnt="3" custLinFactNeighborX="-4802" custLinFactNeighborY="-55688">
        <dgm:presLayoutVars>
          <dgm:chMax val="0"/>
          <dgm:chPref val="0"/>
          <dgm:bulletEnabled val="1"/>
        </dgm:presLayoutVars>
      </dgm:prSet>
      <dgm:spPr/>
      <dgm:t>
        <a:bodyPr/>
        <a:lstStyle/>
        <a:p>
          <a:endParaRPr lang="en-US"/>
        </a:p>
      </dgm:t>
    </dgm:pt>
    <dgm:pt modelId="{28E986F3-C3F4-4D16-884F-5EEAD9BA5FD9}" type="pres">
      <dgm:prSet presAssocID="{E9318DEA-061B-4423-BF00-B228A72BB416}" presName="Triangle" presStyleLbl="alignNode1" presStyleIdx="1" presStyleCnt="5"/>
      <dgm:spPr/>
    </dgm:pt>
    <dgm:pt modelId="{E3F2D064-28A0-4FB5-A2A8-93F7ED5145D0}" type="pres">
      <dgm:prSet presAssocID="{D1D3ADDF-F1C3-43BD-BEE3-B4B25F64624B}" presName="sibTrans" presStyleCnt="0"/>
      <dgm:spPr/>
    </dgm:pt>
    <dgm:pt modelId="{4735B345-2639-4FB5-B4B2-B8959AD95A9B}" type="pres">
      <dgm:prSet presAssocID="{D1D3ADDF-F1C3-43BD-BEE3-B4B25F64624B}" presName="space" presStyleCnt="0"/>
      <dgm:spPr/>
    </dgm:pt>
    <dgm:pt modelId="{17711D80-8FDF-40B8-953E-F3C5961771F7}" type="pres">
      <dgm:prSet presAssocID="{86E79E17-9B65-4F0A-8D84-169E64D7668D}" presName="composite" presStyleCnt="0"/>
      <dgm:spPr/>
    </dgm:pt>
    <dgm:pt modelId="{2425B170-165F-4688-A2F3-24C556551AE1}" type="pres">
      <dgm:prSet presAssocID="{86E79E17-9B65-4F0A-8D84-169E64D7668D}" presName="LShape" presStyleLbl="alignNode1" presStyleIdx="2" presStyleCnt="5"/>
      <dgm:spPr/>
    </dgm:pt>
    <dgm:pt modelId="{4FDEA515-239A-4D9F-AF93-1D13399288AE}" type="pres">
      <dgm:prSet presAssocID="{86E79E17-9B65-4F0A-8D84-169E64D7668D}" presName="ParentText" presStyleLbl="revTx" presStyleIdx="1" presStyleCnt="3" custLinFactNeighborX="-744" custLinFactNeighborY="-56271">
        <dgm:presLayoutVars>
          <dgm:chMax val="0"/>
          <dgm:chPref val="0"/>
          <dgm:bulletEnabled val="1"/>
        </dgm:presLayoutVars>
      </dgm:prSet>
      <dgm:spPr/>
      <dgm:t>
        <a:bodyPr/>
        <a:lstStyle/>
        <a:p>
          <a:endParaRPr lang="en-US"/>
        </a:p>
      </dgm:t>
    </dgm:pt>
    <dgm:pt modelId="{9D465010-0372-4212-837E-6C66FE0DA0DF}" type="pres">
      <dgm:prSet presAssocID="{86E79E17-9B65-4F0A-8D84-169E64D7668D}" presName="Triangle" presStyleLbl="alignNode1" presStyleIdx="3" presStyleCnt="5"/>
      <dgm:spPr/>
    </dgm:pt>
    <dgm:pt modelId="{931FD146-AEC5-416E-892B-88A2C346B114}" type="pres">
      <dgm:prSet presAssocID="{49D599DC-D4A1-4486-9AFB-5ED916AE1C51}" presName="sibTrans" presStyleCnt="0"/>
      <dgm:spPr/>
    </dgm:pt>
    <dgm:pt modelId="{E08BCD35-8A74-49BF-AE9B-5C14A00A6781}" type="pres">
      <dgm:prSet presAssocID="{49D599DC-D4A1-4486-9AFB-5ED916AE1C51}" presName="space" presStyleCnt="0"/>
      <dgm:spPr/>
    </dgm:pt>
    <dgm:pt modelId="{E7B55657-C258-4C2F-B773-CF8CCC803795}" type="pres">
      <dgm:prSet presAssocID="{E5416FC3-F743-4A71-AFFB-597AEC142B18}" presName="composite" presStyleCnt="0"/>
      <dgm:spPr/>
    </dgm:pt>
    <dgm:pt modelId="{87FA828F-4359-4B00-B720-5E6B3AD69BB5}" type="pres">
      <dgm:prSet presAssocID="{E5416FC3-F743-4A71-AFFB-597AEC142B18}" presName="LShape" presStyleLbl="alignNode1" presStyleIdx="4" presStyleCnt="5"/>
      <dgm:spPr/>
    </dgm:pt>
    <dgm:pt modelId="{19175C9E-2BBA-4339-9CB8-91551D2B98E6}" type="pres">
      <dgm:prSet presAssocID="{E5416FC3-F743-4A71-AFFB-597AEC142B18}" presName="ParentText" presStyleLbl="revTx" presStyleIdx="2" presStyleCnt="3" custLinFactNeighborX="-4616" custLinFactNeighborY="-58715">
        <dgm:presLayoutVars>
          <dgm:chMax val="0"/>
          <dgm:chPref val="0"/>
          <dgm:bulletEnabled val="1"/>
        </dgm:presLayoutVars>
      </dgm:prSet>
      <dgm:spPr/>
      <dgm:t>
        <a:bodyPr/>
        <a:lstStyle/>
        <a:p>
          <a:endParaRPr lang="en-US"/>
        </a:p>
      </dgm:t>
    </dgm:pt>
  </dgm:ptLst>
  <dgm:cxnLst>
    <dgm:cxn modelId="{06328DB6-3BE1-4B16-816A-29CD143E1D6B}" srcId="{2BC2C037-CA7B-4F89-90F9-507BA653C192}" destId="{E9318DEA-061B-4423-BF00-B228A72BB416}" srcOrd="0" destOrd="0" parTransId="{C07DB39C-BDF2-412B-A1B9-283B34645A84}" sibTransId="{D1D3ADDF-F1C3-43BD-BEE3-B4B25F64624B}"/>
    <dgm:cxn modelId="{388088DF-B581-429D-979C-0D2221FC0C08}" type="presOf" srcId="{E9318DEA-061B-4423-BF00-B228A72BB416}" destId="{01ABFB03-4E92-411D-AB64-F2A3FF389B4C}" srcOrd="0" destOrd="0" presId="urn:microsoft.com/office/officeart/2009/3/layout/StepUpProcess"/>
    <dgm:cxn modelId="{EB39781A-638B-452E-83FB-48861400CF80}" srcId="{2BC2C037-CA7B-4F89-90F9-507BA653C192}" destId="{E5416FC3-F743-4A71-AFFB-597AEC142B18}" srcOrd="2" destOrd="0" parTransId="{C4923D99-CB7F-48D9-A6F3-5B26877ECEA6}" sibTransId="{B7E03228-86E7-453D-9BCA-ED615FFBBE5A}"/>
    <dgm:cxn modelId="{B8CEA2B7-B8B1-4343-9D3A-C6D2E4A098FB}" type="presOf" srcId="{E5416FC3-F743-4A71-AFFB-597AEC142B18}" destId="{19175C9E-2BBA-4339-9CB8-91551D2B98E6}" srcOrd="0" destOrd="0" presId="urn:microsoft.com/office/officeart/2009/3/layout/StepUpProcess"/>
    <dgm:cxn modelId="{F291AF3B-1C51-43FA-9545-C17E82C36228}" type="presOf" srcId="{86E79E17-9B65-4F0A-8D84-169E64D7668D}" destId="{4FDEA515-239A-4D9F-AF93-1D13399288AE}" srcOrd="0" destOrd="0" presId="urn:microsoft.com/office/officeart/2009/3/layout/StepUpProcess"/>
    <dgm:cxn modelId="{E037416A-D6BD-49AB-B5B0-016599BFA1D7}" type="presOf" srcId="{2BC2C037-CA7B-4F89-90F9-507BA653C192}" destId="{AD9A50D6-4E87-49FA-8707-CBC17D7572E8}" srcOrd="0" destOrd="0" presId="urn:microsoft.com/office/officeart/2009/3/layout/StepUpProcess"/>
    <dgm:cxn modelId="{CC3916F1-158F-49C2-B5F4-156047B8CE82}" srcId="{2BC2C037-CA7B-4F89-90F9-507BA653C192}" destId="{86E79E17-9B65-4F0A-8D84-169E64D7668D}" srcOrd="1" destOrd="0" parTransId="{2CAB72A5-22BE-4175-99A1-EE00F27F25E8}" sibTransId="{49D599DC-D4A1-4486-9AFB-5ED916AE1C51}"/>
    <dgm:cxn modelId="{45A04C77-DCC2-4650-9B6F-0F4F635EA8DB}" type="presParOf" srcId="{AD9A50D6-4E87-49FA-8707-CBC17D7572E8}" destId="{A2BCAA26-3D58-4DB3-8812-5EA52C037F17}" srcOrd="0" destOrd="0" presId="urn:microsoft.com/office/officeart/2009/3/layout/StepUpProcess"/>
    <dgm:cxn modelId="{48BE3795-9FCC-4D2A-9738-20E1FFA6B79C}" type="presParOf" srcId="{A2BCAA26-3D58-4DB3-8812-5EA52C037F17}" destId="{CC92FF2C-8DB6-4F6C-ADBA-E1C0564944CB}" srcOrd="0" destOrd="0" presId="urn:microsoft.com/office/officeart/2009/3/layout/StepUpProcess"/>
    <dgm:cxn modelId="{8945497D-838B-4DC5-AD31-363EB8B50523}" type="presParOf" srcId="{A2BCAA26-3D58-4DB3-8812-5EA52C037F17}" destId="{01ABFB03-4E92-411D-AB64-F2A3FF389B4C}" srcOrd="1" destOrd="0" presId="urn:microsoft.com/office/officeart/2009/3/layout/StepUpProcess"/>
    <dgm:cxn modelId="{D2397F23-40B3-443D-842A-04497CAD337D}" type="presParOf" srcId="{A2BCAA26-3D58-4DB3-8812-5EA52C037F17}" destId="{28E986F3-C3F4-4D16-884F-5EEAD9BA5FD9}" srcOrd="2" destOrd="0" presId="urn:microsoft.com/office/officeart/2009/3/layout/StepUpProcess"/>
    <dgm:cxn modelId="{960EE1E7-7BF0-4513-9FD9-34A357E01954}" type="presParOf" srcId="{AD9A50D6-4E87-49FA-8707-CBC17D7572E8}" destId="{E3F2D064-28A0-4FB5-A2A8-93F7ED5145D0}" srcOrd="1" destOrd="0" presId="urn:microsoft.com/office/officeart/2009/3/layout/StepUpProcess"/>
    <dgm:cxn modelId="{21B03C18-5540-4BCE-98F5-7A24EC525A50}" type="presParOf" srcId="{E3F2D064-28A0-4FB5-A2A8-93F7ED5145D0}" destId="{4735B345-2639-4FB5-B4B2-B8959AD95A9B}" srcOrd="0" destOrd="0" presId="urn:microsoft.com/office/officeart/2009/3/layout/StepUpProcess"/>
    <dgm:cxn modelId="{AC8A6B95-6BE2-491B-ACAB-A33F8652C7E3}" type="presParOf" srcId="{AD9A50D6-4E87-49FA-8707-CBC17D7572E8}" destId="{17711D80-8FDF-40B8-953E-F3C5961771F7}" srcOrd="2" destOrd="0" presId="urn:microsoft.com/office/officeart/2009/3/layout/StepUpProcess"/>
    <dgm:cxn modelId="{D2845F20-5641-4E3A-8A11-820EF65F3304}" type="presParOf" srcId="{17711D80-8FDF-40B8-953E-F3C5961771F7}" destId="{2425B170-165F-4688-A2F3-24C556551AE1}" srcOrd="0" destOrd="0" presId="urn:microsoft.com/office/officeart/2009/3/layout/StepUpProcess"/>
    <dgm:cxn modelId="{A5C47E66-50A4-49BA-9865-F0CA43B93ADF}" type="presParOf" srcId="{17711D80-8FDF-40B8-953E-F3C5961771F7}" destId="{4FDEA515-239A-4D9F-AF93-1D13399288AE}" srcOrd="1" destOrd="0" presId="urn:microsoft.com/office/officeart/2009/3/layout/StepUpProcess"/>
    <dgm:cxn modelId="{EA8BF8F2-0379-4FFF-9D8A-0DE042880C3F}" type="presParOf" srcId="{17711D80-8FDF-40B8-953E-F3C5961771F7}" destId="{9D465010-0372-4212-837E-6C66FE0DA0DF}" srcOrd="2" destOrd="0" presId="urn:microsoft.com/office/officeart/2009/3/layout/StepUpProcess"/>
    <dgm:cxn modelId="{454E1892-E489-4BF2-90AE-5734B14F0647}" type="presParOf" srcId="{AD9A50D6-4E87-49FA-8707-CBC17D7572E8}" destId="{931FD146-AEC5-416E-892B-88A2C346B114}" srcOrd="3" destOrd="0" presId="urn:microsoft.com/office/officeart/2009/3/layout/StepUpProcess"/>
    <dgm:cxn modelId="{B31B694A-554E-46D3-92E4-B1E9398F5DFD}" type="presParOf" srcId="{931FD146-AEC5-416E-892B-88A2C346B114}" destId="{E08BCD35-8A74-49BF-AE9B-5C14A00A6781}" srcOrd="0" destOrd="0" presId="urn:microsoft.com/office/officeart/2009/3/layout/StepUpProcess"/>
    <dgm:cxn modelId="{1FA4E5A4-2970-4F5B-BE9F-90187FEE1A96}" type="presParOf" srcId="{AD9A50D6-4E87-49FA-8707-CBC17D7572E8}" destId="{E7B55657-C258-4C2F-B773-CF8CCC803795}" srcOrd="4" destOrd="0" presId="urn:microsoft.com/office/officeart/2009/3/layout/StepUpProcess"/>
    <dgm:cxn modelId="{DCF9E24A-E88D-4E51-86A7-4193F82817B7}" type="presParOf" srcId="{E7B55657-C258-4C2F-B773-CF8CCC803795}" destId="{87FA828F-4359-4B00-B720-5E6B3AD69BB5}" srcOrd="0" destOrd="0" presId="urn:microsoft.com/office/officeart/2009/3/layout/StepUpProcess"/>
    <dgm:cxn modelId="{89420AC2-6BE9-4E17-948E-7297BEDB403B}" type="presParOf" srcId="{E7B55657-C258-4C2F-B773-CF8CCC803795}" destId="{19175C9E-2BBA-4339-9CB8-91551D2B98E6}"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DD9B42-1809-4DD2-B4C8-27EC10108EB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t-BR"/>
        </a:p>
      </dgm:t>
    </dgm:pt>
    <dgm:pt modelId="{1AEA4335-1AA7-4631-9046-B65D45EBBE32}">
      <dgm:prSet phldrT="[Texto]" custT="1"/>
      <dgm:spPr/>
      <dgm:t>
        <a:bodyPr/>
        <a:lstStyle/>
        <a:p>
          <a:r>
            <a:rPr lang="pt-BR" sz="1800" b="1" dirty="0"/>
            <a:t>Novo Processo de Exportações</a:t>
          </a:r>
        </a:p>
      </dgm:t>
    </dgm:pt>
    <dgm:pt modelId="{79A9E43B-3DFD-41C8-93C8-DCA52A9B863B}" type="parTrans" cxnId="{C52217CC-41A6-4EBC-9347-0465A289D30F}">
      <dgm:prSet/>
      <dgm:spPr/>
      <dgm:t>
        <a:bodyPr/>
        <a:lstStyle/>
        <a:p>
          <a:endParaRPr lang="pt-BR"/>
        </a:p>
      </dgm:t>
    </dgm:pt>
    <dgm:pt modelId="{B9D4DF5B-83E8-4684-8CE5-C51E9CE60A09}" type="sibTrans" cxnId="{C52217CC-41A6-4EBC-9347-0465A289D30F}">
      <dgm:prSet/>
      <dgm:spPr/>
      <dgm:t>
        <a:bodyPr/>
        <a:lstStyle/>
        <a:p>
          <a:endParaRPr lang="pt-BR"/>
        </a:p>
      </dgm:t>
    </dgm:pt>
    <dgm:pt modelId="{FC31034A-CD68-41CD-A6FD-03E1ED83E0A5}">
      <dgm:prSet phldrT="[Texto]"/>
      <dgm:spPr/>
      <dgm:t>
        <a:bodyPr/>
        <a:lstStyle/>
        <a:p>
          <a:r>
            <a:rPr lang="pt-BR" dirty="0"/>
            <a:t>DU-E</a:t>
          </a:r>
        </a:p>
      </dgm:t>
    </dgm:pt>
    <dgm:pt modelId="{F9FFE85A-F7CE-47F0-B6F7-E1161AF962FF}" type="parTrans" cxnId="{DDA1ACCF-B8CC-4D9A-9A28-153FA4A327C5}">
      <dgm:prSet/>
      <dgm:spPr/>
      <dgm:t>
        <a:bodyPr/>
        <a:lstStyle/>
        <a:p>
          <a:endParaRPr lang="pt-BR"/>
        </a:p>
      </dgm:t>
    </dgm:pt>
    <dgm:pt modelId="{E8841734-32A7-4E18-AD98-F3CA75818D7B}" type="sibTrans" cxnId="{DDA1ACCF-B8CC-4D9A-9A28-153FA4A327C5}">
      <dgm:prSet/>
      <dgm:spPr/>
      <dgm:t>
        <a:bodyPr/>
        <a:lstStyle/>
        <a:p>
          <a:endParaRPr lang="pt-BR"/>
        </a:p>
      </dgm:t>
    </dgm:pt>
    <dgm:pt modelId="{4B0B3727-65FE-4230-96C3-7633519C5A3D}">
      <dgm:prSet phldrT="[Texto]"/>
      <dgm:spPr/>
      <dgm:t>
        <a:bodyPr/>
        <a:lstStyle/>
        <a:p>
          <a:r>
            <a:rPr lang="pt-BR" dirty="0"/>
            <a:t>LPCO</a:t>
          </a:r>
        </a:p>
      </dgm:t>
    </dgm:pt>
    <dgm:pt modelId="{009852A4-3605-4D05-AB6B-1152C2C52A2A}" type="parTrans" cxnId="{12B68784-46E7-4741-A508-E232495314FF}">
      <dgm:prSet/>
      <dgm:spPr/>
      <dgm:t>
        <a:bodyPr/>
        <a:lstStyle/>
        <a:p>
          <a:endParaRPr lang="pt-BR"/>
        </a:p>
      </dgm:t>
    </dgm:pt>
    <dgm:pt modelId="{977EF28F-A9A9-4FAB-B1B5-E276A07DDB9A}" type="sibTrans" cxnId="{12B68784-46E7-4741-A508-E232495314FF}">
      <dgm:prSet/>
      <dgm:spPr/>
      <dgm:t>
        <a:bodyPr/>
        <a:lstStyle/>
        <a:p>
          <a:endParaRPr lang="pt-BR"/>
        </a:p>
      </dgm:t>
    </dgm:pt>
    <dgm:pt modelId="{929E4164-3894-4507-A564-48C748CC2A09}">
      <dgm:prSet phldrT="[Texto]"/>
      <dgm:spPr/>
      <dgm:t>
        <a:bodyPr/>
        <a:lstStyle/>
        <a:p>
          <a:r>
            <a:rPr lang="pt-BR" dirty="0"/>
            <a:t>Etapas paralelas</a:t>
          </a:r>
        </a:p>
      </dgm:t>
    </dgm:pt>
    <dgm:pt modelId="{E496F854-3303-46EB-8D49-2F1DB0723F5E}" type="parTrans" cxnId="{6C0F7980-0312-4A5B-AB03-337D6B907264}">
      <dgm:prSet/>
      <dgm:spPr/>
      <dgm:t>
        <a:bodyPr/>
        <a:lstStyle/>
        <a:p>
          <a:endParaRPr lang="pt-BR"/>
        </a:p>
      </dgm:t>
    </dgm:pt>
    <dgm:pt modelId="{EB9EF10E-EB34-4E7F-AD8E-E0AC1C23C688}" type="sibTrans" cxnId="{6C0F7980-0312-4A5B-AB03-337D6B907264}">
      <dgm:prSet/>
      <dgm:spPr/>
      <dgm:t>
        <a:bodyPr/>
        <a:lstStyle/>
        <a:p>
          <a:endParaRPr lang="pt-BR"/>
        </a:p>
      </dgm:t>
    </dgm:pt>
    <dgm:pt modelId="{26BC8BD9-5BDF-486F-B1B5-A7712AB3930C}">
      <dgm:prSet phldrT="[Texto]"/>
      <dgm:spPr/>
      <dgm:t>
        <a:bodyPr/>
        <a:lstStyle/>
        <a:p>
          <a:r>
            <a:rPr lang="pt-BR" dirty="0"/>
            <a:t>Integração com NF-e</a:t>
          </a:r>
        </a:p>
      </dgm:t>
    </dgm:pt>
    <dgm:pt modelId="{D949DB07-EC14-41B3-9396-24BE088428FF}" type="parTrans" cxnId="{20A32708-BCA4-491A-8865-A67D821D3295}">
      <dgm:prSet/>
      <dgm:spPr/>
      <dgm:t>
        <a:bodyPr/>
        <a:lstStyle/>
        <a:p>
          <a:endParaRPr lang="pt-BR"/>
        </a:p>
      </dgm:t>
    </dgm:pt>
    <dgm:pt modelId="{8494A966-266C-4D2C-8546-8A6B8B3CE04E}" type="sibTrans" cxnId="{20A32708-BCA4-491A-8865-A67D821D3295}">
      <dgm:prSet/>
      <dgm:spPr/>
      <dgm:t>
        <a:bodyPr/>
        <a:lstStyle/>
        <a:p>
          <a:endParaRPr lang="pt-BR"/>
        </a:p>
      </dgm:t>
    </dgm:pt>
    <dgm:pt modelId="{D518EA72-65C1-4CA3-A338-9FA086961FF9}" type="pres">
      <dgm:prSet presAssocID="{87DD9B42-1809-4DD2-B4C8-27EC10108EBA}" presName="Name0" presStyleCnt="0">
        <dgm:presLayoutVars>
          <dgm:chMax val="1"/>
          <dgm:dir/>
          <dgm:animLvl val="ctr"/>
          <dgm:resizeHandles val="exact"/>
        </dgm:presLayoutVars>
      </dgm:prSet>
      <dgm:spPr/>
      <dgm:t>
        <a:bodyPr/>
        <a:lstStyle/>
        <a:p>
          <a:endParaRPr lang="en-US"/>
        </a:p>
      </dgm:t>
    </dgm:pt>
    <dgm:pt modelId="{8EE6C496-8318-478E-B7A0-C6862E18A231}" type="pres">
      <dgm:prSet presAssocID="{1AEA4335-1AA7-4631-9046-B65D45EBBE32}" presName="centerShape" presStyleLbl="node0" presStyleIdx="0" presStyleCnt="1" custScaleX="143671"/>
      <dgm:spPr/>
      <dgm:t>
        <a:bodyPr/>
        <a:lstStyle/>
        <a:p>
          <a:endParaRPr lang="en-US"/>
        </a:p>
      </dgm:t>
    </dgm:pt>
    <dgm:pt modelId="{35FB262E-4CBD-4ACF-B58E-51E0E1F34DB2}" type="pres">
      <dgm:prSet presAssocID="{F9FFE85A-F7CE-47F0-B6F7-E1161AF962FF}" presName="parTrans" presStyleLbl="sibTrans2D1" presStyleIdx="0" presStyleCnt="4"/>
      <dgm:spPr/>
      <dgm:t>
        <a:bodyPr/>
        <a:lstStyle/>
        <a:p>
          <a:endParaRPr lang="en-US"/>
        </a:p>
      </dgm:t>
    </dgm:pt>
    <dgm:pt modelId="{5E13D4E9-FDE6-49D6-93AA-E61A51272EDB}" type="pres">
      <dgm:prSet presAssocID="{F9FFE85A-F7CE-47F0-B6F7-E1161AF962FF}" presName="connectorText" presStyleLbl="sibTrans2D1" presStyleIdx="0" presStyleCnt="4"/>
      <dgm:spPr/>
      <dgm:t>
        <a:bodyPr/>
        <a:lstStyle/>
        <a:p>
          <a:endParaRPr lang="en-US"/>
        </a:p>
      </dgm:t>
    </dgm:pt>
    <dgm:pt modelId="{E5737E7E-2E69-4CE5-93C3-7D34AB725A3A}" type="pres">
      <dgm:prSet presAssocID="{FC31034A-CD68-41CD-A6FD-03E1ED83E0A5}" presName="node" presStyleLbl="node1" presStyleIdx="0" presStyleCnt="4" custRadScaleRad="98148" custRadScaleInc="1998">
        <dgm:presLayoutVars>
          <dgm:bulletEnabled val="1"/>
        </dgm:presLayoutVars>
      </dgm:prSet>
      <dgm:spPr/>
      <dgm:t>
        <a:bodyPr/>
        <a:lstStyle/>
        <a:p>
          <a:endParaRPr lang="en-US"/>
        </a:p>
      </dgm:t>
    </dgm:pt>
    <dgm:pt modelId="{E606F2E6-848E-49ED-8A2D-DE7EDB8B4A5B}" type="pres">
      <dgm:prSet presAssocID="{009852A4-3605-4D05-AB6B-1152C2C52A2A}" presName="parTrans" presStyleLbl="sibTrans2D1" presStyleIdx="1" presStyleCnt="4"/>
      <dgm:spPr/>
      <dgm:t>
        <a:bodyPr/>
        <a:lstStyle/>
        <a:p>
          <a:endParaRPr lang="en-US"/>
        </a:p>
      </dgm:t>
    </dgm:pt>
    <dgm:pt modelId="{02D55AA1-F350-49F8-AF83-8F2EB328722C}" type="pres">
      <dgm:prSet presAssocID="{009852A4-3605-4D05-AB6B-1152C2C52A2A}" presName="connectorText" presStyleLbl="sibTrans2D1" presStyleIdx="1" presStyleCnt="4"/>
      <dgm:spPr/>
      <dgm:t>
        <a:bodyPr/>
        <a:lstStyle/>
        <a:p>
          <a:endParaRPr lang="en-US"/>
        </a:p>
      </dgm:t>
    </dgm:pt>
    <dgm:pt modelId="{E41158CF-76D6-4E7D-B478-F42393998947}" type="pres">
      <dgm:prSet presAssocID="{4B0B3727-65FE-4230-96C3-7633519C5A3D}" presName="node" presStyleLbl="node1" presStyleIdx="1" presStyleCnt="4">
        <dgm:presLayoutVars>
          <dgm:bulletEnabled val="1"/>
        </dgm:presLayoutVars>
      </dgm:prSet>
      <dgm:spPr/>
      <dgm:t>
        <a:bodyPr/>
        <a:lstStyle/>
        <a:p>
          <a:endParaRPr lang="en-US"/>
        </a:p>
      </dgm:t>
    </dgm:pt>
    <dgm:pt modelId="{EEF54D4E-AD52-4188-A517-47629AC0A2FA}" type="pres">
      <dgm:prSet presAssocID="{E496F854-3303-46EB-8D49-2F1DB0723F5E}" presName="parTrans" presStyleLbl="sibTrans2D1" presStyleIdx="2" presStyleCnt="4"/>
      <dgm:spPr/>
      <dgm:t>
        <a:bodyPr/>
        <a:lstStyle/>
        <a:p>
          <a:endParaRPr lang="en-US"/>
        </a:p>
      </dgm:t>
    </dgm:pt>
    <dgm:pt modelId="{4AA36D94-1EEE-4B2E-8821-A4695168EE67}" type="pres">
      <dgm:prSet presAssocID="{E496F854-3303-46EB-8D49-2F1DB0723F5E}" presName="connectorText" presStyleLbl="sibTrans2D1" presStyleIdx="2" presStyleCnt="4"/>
      <dgm:spPr/>
      <dgm:t>
        <a:bodyPr/>
        <a:lstStyle/>
        <a:p>
          <a:endParaRPr lang="en-US"/>
        </a:p>
      </dgm:t>
    </dgm:pt>
    <dgm:pt modelId="{0AEAB241-9840-489B-988D-5BFDB6DB97F2}" type="pres">
      <dgm:prSet presAssocID="{929E4164-3894-4507-A564-48C748CC2A09}" presName="node" presStyleLbl="node1" presStyleIdx="2" presStyleCnt="4">
        <dgm:presLayoutVars>
          <dgm:bulletEnabled val="1"/>
        </dgm:presLayoutVars>
      </dgm:prSet>
      <dgm:spPr/>
      <dgm:t>
        <a:bodyPr/>
        <a:lstStyle/>
        <a:p>
          <a:endParaRPr lang="en-US"/>
        </a:p>
      </dgm:t>
    </dgm:pt>
    <dgm:pt modelId="{7C434865-9A92-4707-B589-2A90513D001C}" type="pres">
      <dgm:prSet presAssocID="{D949DB07-EC14-41B3-9396-24BE088428FF}" presName="parTrans" presStyleLbl="sibTrans2D1" presStyleIdx="3" presStyleCnt="4"/>
      <dgm:spPr/>
      <dgm:t>
        <a:bodyPr/>
        <a:lstStyle/>
        <a:p>
          <a:endParaRPr lang="en-US"/>
        </a:p>
      </dgm:t>
    </dgm:pt>
    <dgm:pt modelId="{8BE35A3F-36F2-43AA-97FA-877CC9FEE48B}" type="pres">
      <dgm:prSet presAssocID="{D949DB07-EC14-41B3-9396-24BE088428FF}" presName="connectorText" presStyleLbl="sibTrans2D1" presStyleIdx="3" presStyleCnt="4"/>
      <dgm:spPr/>
      <dgm:t>
        <a:bodyPr/>
        <a:lstStyle/>
        <a:p>
          <a:endParaRPr lang="en-US"/>
        </a:p>
      </dgm:t>
    </dgm:pt>
    <dgm:pt modelId="{89A706C7-33CE-4B09-898E-CD0723A41AB7}" type="pres">
      <dgm:prSet presAssocID="{26BC8BD9-5BDF-486F-B1B5-A7712AB3930C}" presName="node" presStyleLbl="node1" presStyleIdx="3" presStyleCnt="4" custScaleX="103132">
        <dgm:presLayoutVars>
          <dgm:bulletEnabled val="1"/>
        </dgm:presLayoutVars>
      </dgm:prSet>
      <dgm:spPr/>
      <dgm:t>
        <a:bodyPr/>
        <a:lstStyle/>
        <a:p>
          <a:endParaRPr lang="en-US"/>
        </a:p>
      </dgm:t>
    </dgm:pt>
  </dgm:ptLst>
  <dgm:cxnLst>
    <dgm:cxn modelId="{7188813B-3D8D-4FAC-9321-7FC9F311E4EB}" type="presOf" srcId="{F9FFE85A-F7CE-47F0-B6F7-E1161AF962FF}" destId="{5E13D4E9-FDE6-49D6-93AA-E61A51272EDB}" srcOrd="1" destOrd="0" presId="urn:microsoft.com/office/officeart/2005/8/layout/radial5"/>
    <dgm:cxn modelId="{1A383762-7283-4878-B184-4C9FD6717D53}" type="presOf" srcId="{4B0B3727-65FE-4230-96C3-7633519C5A3D}" destId="{E41158CF-76D6-4E7D-B478-F42393998947}" srcOrd="0" destOrd="0" presId="urn:microsoft.com/office/officeart/2005/8/layout/radial5"/>
    <dgm:cxn modelId="{287FB531-D378-4E77-A861-890A9715DC6A}" type="presOf" srcId="{FC31034A-CD68-41CD-A6FD-03E1ED83E0A5}" destId="{E5737E7E-2E69-4CE5-93C3-7D34AB725A3A}" srcOrd="0" destOrd="0" presId="urn:microsoft.com/office/officeart/2005/8/layout/radial5"/>
    <dgm:cxn modelId="{1BD205D3-8542-4F14-8298-E0D482D11FC7}" type="presOf" srcId="{F9FFE85A-F7CE-47F0-B6F7-E1161AF962FF}" destId="{35FB262E-4CBD-4ACF-B58E-51E0E1F34DB2}" srcOrd="0" destOrd="0" presId="urn:microsoft.com/office/officeart/2005/8/layout/radial5"/>
    <dgm:cxn modelId="{ECD8147E-4F58-41A3-99A5-B3DC4BB2BBD8}" type="presOf" srcId="{E496F854-3303-46EB-8D49-2F1DB0723F5E}" destId="{4AA36D94-1EEE-4B2E-8821-A4695168EE67}" srcOrd="1" destOrd="0" presId="urn:microsoft.com/office/officeart/2005/8/layout/radial5"/>
    <dgm:cxn modelId="{C52217CC-41A6-4EBC-9347-0465A289D30F}" srcId="{87DD9B42-1809-4DD2-B4C8-27EC10108EBA}" destId="{1AEA4335-1AA7-4631-9046-B65D45EBBE32}" srcOrd="0" destOrd="0" parTransId="{79A9E43B-3DFD-41C8-93C8-DCA52A9B863B}" sibTransId="{B9D4DF5B-83E8-4684-8CE5-C51E9CE60A09}"/>
    <dgm:cxn modelId="{3E9322C9-9578-452C-A223-A53AA1C48BFD}" type="presOf" srcId="{D949DB07-EC14-41B3-9396-24BE088428FF}" destId="{7C434865-9A92-4707-B589-2A90513D001C}" srcOrd="0" destOrd="0" presId="urn:microsoft.com/office/officeart/2005/8/layout/radial5"/>
    <dgm:cxn modelId="{76A268D7-163C-440A-A2E7-C409699A166F}" type="presOf" srcId="{1AEA4335-1AA7-4631-9046-B65D45EBBE32}" destId="{8EE6C496-8318-478E-B7A0-C6862E18A231}" srcOrd="0" destOrd="0" presId="urn:microsoft.com/office/officeart/2005/8/layout/radial5"/>
    <dgm:cxn modelId="{C984F6D3-D886-4D2D-8E71-32F40C4E5931}" type="presOf" srcId="{009852A4-3605-4D05-AB6B-1152C2C52A2A}" destId="{E606F2E6-848E-49ED-8A2D-DE7EDB8B4A5B}" srcOrd="0" destOrd="0" presId="urn:microsoft.com/office/officeart/2005/8/layout/radial5"/>
    <dgm:cxn modelId="{12B68784-46E7-4741-A508-E232495314FF}" srcId="{1AEA4335-1AA7-4631-9046-B65D45EBBE32}" destId="{4B0B3727-65FE-4230-96C3-7633519C5A3D}" srcOrd="1" destOrd="0" parTransId="{009852A4-3605-4D05-AB6B-1152C2C52A2A}" sibTransId="{977EF28F-A9A9-4FAB-B1B5-E276A07DDB9A}"/>
    <dgm:cxn modelId="{20B4ED22-2303-4BA5-AC3D-06FC37850633}" type="presOf" srcId="{929E4164-3894-4507-A564-48C748CC2A09}" destId="{0AEAB241-9840-489B-988D-5BFDB6DB97F2}" srcOrd="0" destOrd="0" presId="urn:microsoft.com/office/officeart/2005/8/layout/radial5"/>
    <dgm:cxn modelId="{20A32708-BCA4-491A-8865-A67D821D3295}" srcId="{1AEA4335-1AA7-4631-9046-B65D45EBBE32}" destId="{26BC8BD9-5BDF-486F-B1B5-A7712AB3930C}" srcOrd="3" destOrd="0" parTransId="{D949DB07-EC14-41B3-9396-24BE088428FF}" sibTransId="{8494A966-266C-4D2C-8546-8A6B8B3CE04E}"/>
    <dgm:cxn modelId="{6C0F7980-0312-4A5B-AB03-337D6B907264}" srcId="{1AEA4335-1AA7-4631-9046-B65D45EBBE32}" destId="{929E4164-3894-4507-A564-48C748CC2A09}" srcOrd="2" destOrd="0" parTransId="{E496F854-3303-46EB-8D49-2F1DB0723F5E}" sibTransId="{EB9EF10E-EB34-4E7F-AD8E-E0AC1C23C688}"/>
    <dgm:cxn modelId="{DDA1ACCF-B8CC-4D9A-9A28-153FA4A327C5}" srcId="{1AEA4335-1AA7-4631-9046-B65D45EBBE32}" destId="{FC31034A-CD68-41CD-A6FD-03E1ED83E0A5}" srcOrd="0" destOrd="0" parTransId="{F9FFE85A-F7CE-47F0-B6F7-E1161AF962FF}" sibTransId="{E8841734-32A7-4E18-AD98-F3CA75818D7B}"/>
    <dgm:cxn modelId="{E4E2B00F-A18A-45F2-AE5D-C948C90CAEAA}" type="presOf" srcId="{87DD9B42-1809-4DD2-B4C8-27EC10108EBA}" destId="{D518EA72-65C1-4CA3-A338-9FA086961FF9}" srcOrd="0" destOrd="0" presId="urn:microsoft.com/office/officeart/2005/8/layout/radial5"/>
    <dgm:cxn modelId="{ACD5E61C-80FE-4F93-86D1-2858DF509F40}" type="presOf" srcId="{26BC8BD9-5BDF-486F-B1B5-A7712AB3930C}" destId="{89A706C7-33CE-4B09-898E-CD0723A41AB7}" srcOrd="0" destOrd="0" presId="urn:microsoft.com/office/officeart/2005/8/layout/radial5"/>
    <dgm:cxn modelId="{54DA10A8-6882-49D7-910C-1261344C91E7}" type="presOf" srcId="{009852A4-3605-4D05-AB6B-1152C2C52A2A}" destId="{02D55AA1-F350-49F8-AF83-8F2EB328722C}" srcOrd="1" destOrd="0" presId="urn:microsoft.com/office/officeart/2005/8/layout/radial5"/>
    <dgm:cxn modelId="{B0F64BDE-D496-42D2-8B1B-E7D301EA22DE}" type="presOf" srcId="{E496F854-3303-46EB-8D49-2F1DB0723F5E}" destId="{EEF54D4E-AD52-4188-A517-47629AC0A2FA}" srcOrd="0" destOrd="0" presId="urn:microsoft.com/office/officeart/2005/8/layout/radial5"/>
    <dgm:cxn modelId="{BF2643AC-1002-4FE5-9671-B1F5E5E91843}" type="presOf" srcId="{D949DB07-EC14-41B3-9396-24BE088428FF}" destId="{8BE35A3F-36F2-43AA-97FA-877CC9FEE48B}" srcOrd="1" destOrd="0" presId="urn:microsoft.com/office/officeart/2005/8/layout/radial5"/>
    <dgm:cxn modelId="{F55DB3C5-3ED6-4CC7-861D-AF95E8187D93}" type="presParOf" srcId="{D518EA72-65C1-4CA3-A338-9FA086961FF9}" destId="{8EE6C496-8318-478E-B7A0-C6862E18A231}" srcOrd="0" destOrd="0" presId="urn:microsoft.com/office/officeart/2005/8/layout/radial5"/>
    <dgm:cxn modelId="{30AD7C8D-6A2D-4B26-8FE2-A8AD35A1432E}" type="presParOf" srcId="{D518EA72-65C1-4CA3-A338-9FA086961FF9}" destId="{35FB262E-4CBD-4ACF-B58E-51E0E1F34DB2}" srcOrd="1" destOrd="0" presId="urn:microsoft.com/office/officeart/2005/8/layout/radial5"/>
    <dgm:cxn modelId="{DAA9EA19-DA1A-4243-ABC1-D39E697C128B}" type="presParOf" srcId="{35FB262E-4CBD-4ACF-B58E-51E0E1F34DB2}" destId="{5E13D4E9-FDE6-49D6-93AA-E61A51272EDB}" srcOrd="0" destOrd="0" presId="urn:microsoft.com/office/officeart/2005/8/layout/radial5"/>
    <dgm:cxn modelId="{383A24D7-13BE-487E-8A7E-9688194D5E76}" type="presParOf" srcId="{D518EA72-65C1-4CA3-A338-9FA086961FF9}" destId="{E5737E7E-2E69-4CE5-93C3-7D34AB725A3A}" srcOrd="2" destOrd="0" presId="urn:microsoft.com/office/officeart/2005/8/layout/radial5"/>
    <dgm:cxn modelId="{E2FBC011-4CEF-484F-9091-5F4422473A8B}" type="presParOf" srcId="{D518EA72-65C1-4CA3-A338-9FA086961FF9}" destId="{E606F2E6-848E-49ED-8A2D-DE7EDB8B4A5B}" srcOrd="3" destOrd="0" presId="urn:microsoft.com/office/officeart/2005/8/layout/radial5"/>
    <dgm:cxn modelId="{F155AEFF-A86F-496C-945C-5E156B4FC158}" type="presParOf" srcId="{E606F2E6-848E-49ED-8A2D-DE7EDB8B4A5B}" destId="{02D55AA1-F350-49F8-AF83-8F2EB328722C}" srcOrd="0" destOrd="0" presId="urn:microsoft.com/office/officeart/2005/8/layout/radial5"/>
    <dgm:cxn modelId="{AA7AA652-C4A2-4881-A087-A1694859C71C}" type="presParOf" srcId="{D518EA72-65C1-4CA3-A338-9FA086961FF9}" destId="{E41158CF-76D6-4E7D-B478-F42393998947}" srcOrd="4" destOrd="0" presId="urn:microsoft.com/office/officeart/2005/8/layout/radial5"/>
    <dgm:cxn modelId="{CD7909A8-C252-4ED0-9E0E-C74A273A460B}" type="presParOf" srcId="{D518EA72-65C1-4CA3-A338-9FA086961FF9}" destId="{EEF54D4E-AD52-4188-A517-47629AC0A2FA}" srcOrd="5" destOrd="0" presId="urn:microsoft.com/office/officeart/2005/8/layout/radial5"/>
    <dgm:cxn modelId="{DDC66B22-0237-4A69-82F2-3A61B50DD392}" type="presParOf" srcId="{EEF54D4E-AD52-4188-A517-47629AC0A2FA}" destId="{4AA36D94-1EEE-4B2E-8821-A4695168EE67}" srcOrd="0" destOrd="0" presId="urn:microsoft.com/office/officeart/2005/8/layout/radial5"/>
    <dgm:cxn modelId="{C16C5256-61FB-460F-976D-9A55D445EAEE}" type="presParOf" srcId="{D518EA72-65C1-4CA3-A338-9FA086961FF9}" destId="{0AEAB241-9840-489B-988D-5BFDB6DB97F2}" srcOrd="6" destOrd="0" presId="urn:microsoft.com/office/officeart/2005/8/layout/radial5"/>
    <dgm:cxn modelId="{A14E87BC-D1DC-44DD-B190-F008B492E5FE}" type="presParOf" srcId="{D518EA72-65C1-4CA3-A338-9FA086961FF9}" destId="{7C434865-9A92-4707-B589-2A90513D001C}" srcOrd="7" destOrd="0" presId="urn:microsoft.com/office/officeart/2005/8/layout/radial5"/>
    <dgm:cxn modelId="{2A723B7B-73F4-4C9A-B54A-7E478AD134C5}" type="presParOf" srcId="{7C434865-9A92-4707-B589-2A90513D001C}" destId="{8BE35A3F-36F2-43AA-97FA-877CC9FEE48B}" srcOrd="0" destOrd="0" presId="urn:microsoft.com/office/officeart/2005/8/layout/radial5"/>
    <dgm:cxn modelId="{6C083584-36E8-47F0-A27F-333A25D4FE13}" type="presParOf" srcId="{D518EA72-65C1-4CA3-A338-9FA086961FF9}" destId="{89A706C7-33CE-4B09-898E-CD0723A41AB7}"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B9FFA-A126-4802-8AC9-40F314554A0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89A555B5-B7AD-4B9D-9A0E-A231A096FD38}">
      <dgm:prSet phldrT="[Texto]"/>
      <dgm:spPr/>
      <dgm:t>
        <a:bodyPr/>
        <a:lstStyle/>
        <a:p>
          <a:r>
            <a:rPr lang="pt-BR" dirty="0"/>
            <a:t>Registro antecipado</a:t>
          </a:r>
        </a:p>
      </dgm:t>
    </dgm:pt>
    <dgm:pt modelId="{C30B9E5C-F52B-4D85-8E11-8433E557DFBD}" type="parTrans" cxnId="{DCE61D77-70F0-4A74-8CAD-66DEB8DDDAC6}">
      <dgm:prSet/>
      <dgm:spPr/>
      <dgm:t>
        <a:bodyPr/>
        <a:lstStyle/>
        <a:p>
          <a:endParaRPr lang="pt-BR"/>
        </a:p>
      </dgm:t>
    </dgm:pt>
    <dgm:pt modelId="{19B9E34F-987C-46C8-8183-345F1236FBB7}" type="sibTrans" cxnId="{DCE61D77-70F0-4A74-8CAD-66DEB8DDDAC6}">
      <dgm:prSet/>
      <dgm:spPr/>
      <dgm:t>
        <a:bodyPr/>
        <a:lstStyle/>
        <a:p>
          <a:endParaRPr lang="pt-BR"/>
        </a:p>
      </dgm:t>
    </dgm:pt>
    <dgm:pt modelId="{868A89A2-81F2-4EB3-96D9-A506119ACBFE}">
      <dgm:prSet phldrT="[Texto]" custT="1"/>
      <dgm:spPr/>
      <dgm:t>
        <a:bodyPr/>
        <a:lstStyle/>
        <a:p>
          <a:r>
            <a:rPr lang="pt-BR" sz="1800" dirty="0"/>
            <a:t>Parametrização imediata	</a:t>
          </a:r>
        </a:p>
      </dgm:t>
    </dgm:pt>
    <dgm:pt modelId="{2D6F24A8-A61A-4CF0-9E84-950E28836C94}" type="parTrans" cxnId="{0D9CCE22-AF15-434B-B5EC-232F25676239}">
      <dgm:prSet/>
      <dgm:spPr/>
      <dgm:t>
        <a:bodyPr/>
        <a:lstStyle/>
        <a:p>
          <a:endParaRPr lang="pt-BR"/>
        </a:p>
      </dgm:t>
    </dgm:pt>
    <dgm:pt modelId="{6C7A29EC-39A7-4072-96A3-3863C7BC1634}" type="sibTrans" cxnId="{0D9CCE22-AF15-434B-B5EC-232F25676239}">
      <dgm:prSet/>
      <dgm:spPr/>
      <dgm:t>
        <a:bodyPr/>
        <a:lstStyle/>
        <a:p>
          <a:endParaRPr lang="pt-BR"/>
        </a:p>
      </dgm:t>
    </dgm:pt>
    <dgm:pt modelId="{107227D4-87DE-4CC7-BE66-B706102EDBD3}">
      <dgm:prSet phldrT="[Texto]" custT="1"/>
      <dgm:spPr/>
      <dgm:t>
        <a:bodyPr/>
        <a:lstStyle/>
        <a:p>
          <a:r>
            <a:rPr lang="pt-BR" sz="1800" dirty="0"/>
            <a:t>Desembaraço automático</a:t>
          </a:r>
        </a:p>
      </dgm:t>
    </dgm:pt>
    <dgm:pt modelId="{0052A2D1-2147-4CE0-B62F-0AF4E0F2E068}" type="parTrans" cxnId="{D2EBB939-C4D0-451C-99D4-9598BD66A769}">
      <dgm:prSet/>
      <dgm:spPr/>
      <dgm:t>
        <a:bodyPr/>
        <a:lstStyle/>
        <a:p>
          <a:endParaRPr lang="pt-BR"/>
        </a:p>
      </dgm:t>
    </dgm:pt>
    <dgm:pt modelId="{03A6BD89-AA20-43FB-8704-412DCB463F03}" type="sibTrans" cxnId="{D2EBB939-C4D0-451C-99D4-9598BD66A769}">
      <dgm:prSet/>
      <dgm:spPr/>
      <dgm:t>
        <a:bodyPr/>
        <a:lstStyle/>
        <a:p>
          <a:endParaRPr lang="pt-BR"/>
        </a:p>
      </dgm:t>
    </dgm:pt>
    <dgm:pt modelId="{BB0D22F0-B260-402E-82DA-7EED3BAB9A4A}">
      <dgm:prSet phldrT="[Texto]"/>
      <dgm:spPr/>
      <dgm:t>
        <a:bodyPr/>
        <a:lstStyle/>
        <a:p>
          <a:r>
            <a:rPr lang="pt-BR" dirty="0"/>
            <a:t>Foco na logística</a:t>
          </a:r>
        </a:p>
      </dgm:t>
    </dgm:pt>
    <dgm:pt modelId="{842CE3C6-2A27-472C-9326-07B3096EB49C}" type="parTrans" cxnId="{BB1CCB02-D2A8-408D-9402-DECE1C6F3795}">
      <dgm:prSet/>
      <dgm:spPr/>
      <dgm:t>
        <a:bodyPr/>
        <a:lstStyle/>
        <a:p>
          <a:endParaRPr lang="pt-BR"/>
        </a:p>
      </dgm:t>
    </dgm:pt>
    <dgm:pt modelId="{AE3771A6-FBFC-4477-A5B1-4BA2F5BC494D}" type="sibTrans" cxnId="{BB1CCB02-D2A8-408D-9402-DECE1C6F3795}">
      <dgm:prSet/>
      <dgm:spPr/>
      <dgm:t>
        <a:bodyPr/>
        <a:lstStyle/>
        <a:p>
          <a:endParaRPr lang="pt-BR"/>
        </a:p>
      </dgm:t>
    </dgm:pt>
    <dgm:pt modelId="{390197B6-109D-4BD8-ABCD-C0BE7BC81B52}">
      <dgm:prSet phldrT="[Texto]" custT="1"/>
      <dgm:spPr/>
      <dgm:t>
        <a:bodyPr/>
        <a:lstStyle/>
        <a:p>
          <a:r>
            <a:rPr lang="pt-BR" sz="1800" dirty="0"/>
            <a:t>Armazenamento somente quando houver necessidade de verificação física</a:t>
          </a:r>
        </a:p>
      </dgm:t>
    </dgm:pt>
    <dgm:pt modelId="{923B297B-FD0D-4976-B822-ADAAE564C8A8}" type="parTrans" cxnId="{BC8C52F8-430A-455C-95EB-F35A9EBA7166}">
      <dgm:prSet/>
      <dgm:spPr/>
      <dgm:t>
        <a:bodyPr/>
        <a:lstStyle/>
        <a:p>
          <a:endParaRPr lang="pt-BR"/>
        </a:p>
      </dgm:t>
    </dgm:pt>
    <dgm:pt modelId="{C93FC21F-C378-4660-98C6-73002D86FE5F}" type="sibTrans" cxnId="{BC8C52F8-430A-455C-95EB-F35A9EBA7166}">
      <dgm:prSet/>
      <dgm:spPr/>
      <dgm:t>
        <a:bodyPr/>
        <a:lstStyle/>
        <a:p>
          <a:endParaRPr lang="pt-BR"/>
        </a:p>
      </dgm:t>
    </dgm:pt>
    <dgm:pt modelId="{C8DD611A-0F68-42FA-9F4A-7A2E55C741BE}" type="pres">
      <dgm:prSet presAssocID="{39EB9FFA-A126-4802-8AC9-40F314554A05}" presName="linearFlow" presStyleCnt="0">
        <dgm:presLayoutVars>
          <dgm:dir/>
          <dgm:animLvl val="lvl"/>
          <dgm:resizeHandles val="exact"/>
        </dgm:presLayoutVars>
      </dgm:prSet>
      <dgm:spPr/>
      <dgm:t>
        <a:bodyPr/>
        <a:lstStyle/>
        <a:p>
          <a:endParaRPr lang="en-US"/>
        </a:p>
      </dgm:t>
    </dgm:pt>
    <dgm:pt modelId="{04148E6C-6EEC-4EAD-929A-CC4F86D3EDD3}" type="pres">
      <dgm:prSet presAssocID="{89A555B5-B7AD-4B9D-9A0E-A231A096FD38}" presName="composite" presStyleCnt="0"/>
      <dgm:spPr/>
    </dgm:pt>
    <dgm:pt modelId="{1A400C6E-67C3-4AF0-BB7E-D137491A39D5}" type="pres">
      <dgm:prSet presAssocID="{89A555B5-B7AD-4B9D-9A0E-A231A096FD38}" presName="parentText" presStyleLbl="alignNode1" presStyleIdx="0" presStyleCnt="2">
        <dgm:presLayoutVars>
          <dgm:chMax val="1"/>
          <dgm:bulletEnabled val="1"/>
        </dgm:presLayoutVars>
      </dgm:prSet>
      <dgm:spPr/>
      <dgm:t>
        <a:bodyPr/>
        <a:lstStyle/>
        <a:p>
          <a:endParaRPr lang="en-US"/>
        </a:p>
      </dgm:t>
    </dgm:pt>
    <dgm:pt modelId="{6B524F9E-0177-4B98-84D2-09E148F6375D}" type="pres">
      <dgm:prSet presAssocID="{89A555B5-B7AD-4B9D-9A0E-A231A096FD38}" presName="descendantText" presStyleLbl="alignAcc1" presStyleIdx="0" presStyleCnt="2">
        <dgm:presLayoutVars>
          <dgm:bulletEnabled val="1"/>
        </dgm:presLayoutVars>
      </dgm:prSet>
      <dgm:spPr/>
      <dgm:t>
        <a:bodyPr/>
        <a:lstStyle/>
        <a:p>
          <a:endParaRPr lang="en-US"/>
        </a:p>
      </dgm:t>
    </dgm:pt>
    <dgm:pt modelId="{89C3484A-68E2-47D2-A0BB-8271682B2F14}" type="pres">
      <dgm:prSet presAssocID="{19B9E34F-987C-46C8-8183-345F1236FBB7}" presName="sp" presStyleCnt="0"/>
      <dgm:spPr/>
    </dgm:pt>
    <dgm:pt modelId="{B9775A0B-D52B-4FB4-8C2D-87ABEF94BF6E}" type="pres">
      <dgm:prSet presAssocID="{BB0D22F0-B260-402E-82DA-7EED3BAB9A4A}" presName="composite" presStyleCnt="0"/>
      <dgm:spPr/>
    </dgm:pt>
    <dgm:pt modelId="{7013FB67-40AC-45BF-BAC2-0016886F2459}" type="pres">
      <dgm:prSet presAssocID="{BB0D22F0-B260-402E-82DA-7EED3BAB9A4A}" presName="parentText" presStyleLbl="alignNode1" presStyleIdx="1" presStyleCnt="2">
        <dgm:presLayoutVars>
          <dgm:chMax val="1"/>
          <dgm:bulletEnabled val="1"/>
        </dgm:presLayoutVars>
      </dgm:prSet>
      <dgm:spPr/>
      <dgm:t>
        <a:bodyPr/>
        <a:lstStyle/>
        <a:p>
          <a:endParaRPr lang="en-US"/>
        </a:p>
      </dgm:t>
    </dgm:pt>
    <dgm:pt modelId="{61CF1869-3BE1-4B65-B75C-270BA7B3E514}" type="pres">
      <dgm:prSet presAssocID="{BB0D22F0-B260-402E-82DA-7EED3BAB9A4A}" presName="descendantText" presStyleLbl="alignAcc1" presStyleIdx="1" presStyleCnt="2">
        <dgm:presLayoutVars>
          <dgm:bulletEnabled val="1"/>
        </dgm:presLayoutVars>
      </dgm:prSet>
      <dgm:spPr/>
      <dgm:t>
        <a:bodyPr/>
        <a:lstStyle/>
        <a:p>
          <a:endParaRPr lang="en-US"/>
        </a:p>
      </dgm:t>
    </dgm:pt>
  </dgm:ptLst>
  <dgm:cxnLst>
    <dgm:cxn modelId="{BC8C52F8-430A-455C-95EB-F35A9EBA7166}" srcId="{BB0D22F0-B260-402E-82DA-7EED3BAB9A4A}" destId="{390197B6-109D-4BD8-ABCD-C0BE7BC81B52}" srcOrd="0" destOrd="0" parTransId="{923B297B-FD0D-4976-B822-ADAAE564C8A8}" sibTransId="{C93FC21F-C378-4660-98C6-73002D86FE5F}"/>
    <dgm:cxn modelId="{ED12A83F-9D9C-4B39-A4D2-0316271721F6}" type="presOf" srcId="{39EB9FFA-A126-4802-8AC9-40F314554A05}" destId="{C8DD611A-0F68-42FA-9F4A-7A2E55C741BE}" srcOrd="0" destOrd="0" presId="urn:microsoft.com/office/officeart/2005/8/layout/chevron2"/>
    <dgm:cxn modelId="{0D9CCE22-AF15-434B-B5EC-232F25676239}" srcId="{89A555B5-B7AD-4B9D-9A0E-A231A096FD38}" destId="{868A89A2-81F2-4EB3-96D9-A506119ACBFE}" srcOrd="0" destOrd="0" parTransId="{2D6F24A8-A61A-4CF0-9E84-950E28836C94}" sibTransId="{6C7A29EC-39A7-4072-96A3-3863C7BC1634}"/>
    <dgm:cxn modelId="{EDF71F7F-ABF2-405C-A5BD-97341E41E140}" type="presOf" srcId="{BB0D22F0-B260-402E-82DA-7EED3BAB9A4A}" destId="{7013FB67-40AC-45BF-BAC2-0016886F2459}" srcOrd="0" destOrd="0" presId="urn:microsoft.com/office/officeart/2005/8/layout/chevron2"/>
    <dgm:cxn modelId="{1E5EB7F7-B346-4103-8335-95967A281638}" type="presOf" srcId="{868A89A2-81F2-4EB3-96D9-A506119ACBFE}" destId="{6B524F9E-0177-4B98-84D2-09E148F6375D}" srcOrd="0" destOrd="0" presId="urn:microsoft.com/office/officeart/2005/8/layout/chevron2"/>
    <dgm:cxn modelId="{BB1CCB02-D2A8-408D-9402-DECE1C6F3795}" srcId="{39EB9FFA-A126-4802-8AC9-40F314554A05}" destId="{BB0D22F0-B260-402E-82DA-7EED3BAB9A4A}" srcOrd="1" destOrd="0" parTransId="{842CE3C6-2A27-472C-9326-07B3096EB49C}" sibTransId="{AE3771A6-FBFC-4477-A5B1-4BA2F5BC494D}"/>
    <dgm:cxn modelId="{D2EBB939-C4D0-451C-99D4-9598BD66A769}" srcId="{89A555B5-B7AD-4B9D-9A0E-A231A096FD38}" destId="{107227D4-87DE-4CC7-BE66-B706102EDBD3}" srcOrd="1" destOrd="0" parTransId="{0052A2D1-2147-4CE0-B62F-0AF4E0F2E068}" sibTransId="{03A6BD89-AA20-43FB-8704-412DCB463F03}"/>
    <dgm:cxn modelId="{B1F4CFE7-CB1F-4D21-A28A-9F5D0CD34591}" type="presOf" srcId="{89A555B5-B7AD-4B9D-9A0E-A231A096FD38}" destId="{1A400C6E-67C3-4AF0-BB7E-D137491A39D5}" srcOrd="0" destOrd="0" presId="urn:microsoft.com/office/officeart/2005/8/layout/chevron2"/>
    <dgm:cxn modelId="{821FB5BF-64B7-42D5-BCF5-28266B394C25}" type="presOf" srcId="{390197B6-109D-4BD8-ABCD-C0BE7BC81B52}" destId="{61CF1869-3BE1-4B65-B75C-270BA7B3E514}" srcOrd="0" destOrd="0" presId="urn:microsoft.com/office/officeart/2005/8/layout/chevron2"/>
    <dgm:cxn modelId="{DCE61D77-70F0-4A74-8CAD-66DEB8DDDAC6}" srcId="{39EB9FFA-A126-4802-8AC9-40F314554A05}" destId="{89A555B5-B7AD-4B9D-9A0E-A231A096FD38}" srcOrd="0" destOrd="0" parTransId="{C30B9E5C-F52B-4D85-8E11-8433E557DFBD}" sibTransId="{19B9E34F-987C-46C8-8183-345F1236FBB7}"/>
    <dgm:cxn modelId="{C3FCCF10-C0C0-4A42-8749-8F19AA0E7068}" type="presOf" srcId="{107227D4-87DE-4CC7-BE66-B706102EDBD3}" destId="{6B524F9E-0177-4B98-84D2-09E148F6375D}" srcOrd="0" destOrd="1" presId="urn:microsoft.com/office/officeart/2005/8/layout/chevron2"/>
    <dgm:cxn modelId="{9392BA4B-E342-4E64-8E54-7D14532E89E2}" type="presParOf" srcId="{C8DD611A-0F68-42FA-9F4A-7A2E55C741BE}" destId="{04148E6C-6EEC-4EAD-929A-CC4F86D3EDD3}" srcOrd="0" destOrd="0" presId="urn:microsoft.com/office/officeart/2005/8/layout/chevron2"/>
    <dgm:cxn modelId="{73689B04-DAAE-4DE5-B814-9791980576A7}" type="presParOf" srcId="{04148E6C-6EEC-4EAD-929A-CC4F86D3EDD3}" destId="{1A400C6E-67C3-4AF0-BB7E-D137491A39D5}" srcOrd="0" destOrd="0" presId="urn:microsoft.com/office/officeart/2005/8/layout/chevron2"/>
    <dgm:cxn modelId="{5F628857-6752-43D1-9DE5-3D8C699AAE87}" type="presParOf" srcId="{04148E6C-6EEC-4EAD-929A-CC4F86D3EDD3}" destId="{6B524F9E-0177-4B98-84D2-09E148F6375D}" srcOrd="1" destOrd="0" presId="urn:microsoft.com/office/officeart/2005/8/layout/chevron2"/>
    <dgm:cxn modelId="{8C74C8A3-7E25-47EA-AF8E-C4ED9A547BA3}" type="presParOf" srcId="{C8DD611A-0F68-42FA-9F4A-7A2E55C741BE}" destId="{89C3484A-68E2-47D2-A0BB-8271682B2F14}" srcOrd="1" destOrd="0" presId="urn:microsoft.com/office/officeart/2005/8/layout/chevron2"/>
    <dgm:cxn modelId="{EB756B9A-D059-412A-AAAF-6E9DE203780A}" type="presParOf" srcId="{C8DD611A-0F68-42FA-9F4A-7A2E55C741BE}" destId="{B9775A0B-D52B-4FB4-8C2D-87ABEF94BF6E}" srcOrd="2" destOrd="0" presId="urn:microsoft.com/office/officeart/2005/8/layout/chevron2"/>
    <dgm:cxn modelId="{3C012DD4-1457-4791-AA3B-CFB310B949DA}" type="presParOf" srcId="{B9775A0B-D52B-4FB4-8C2D-87ABEF94BF6E}" destId="{7013FB67-40AC-45BF-BAC2-0016886F2459}" srcOrd="0" destOrd="0" presId="urn:microsoft.com/office/officeart/2005/8/layout/chevron2"/>
    <dgm:cxn modelId="{10D30B23-6737-433B-A039-C9A84FC7CC14}" type="presParOf" srcId="{B9775A0B-D52B-4FB4-8C2D-87ABEF94BF6E}" destId="{61CF1869-3BE1-4B65-B75C-270BA7B3E514}"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44283-CFA8-4B26-920A-D1E82D47065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pt-BR"/>
        </a:p>
      </dgm:t>
    </dgm:pt>
    <dgm:pt modelId="{DF6234D3-DDB2-4351-9667-FCF3DFF3EFB0}">
      <dgm:prSet phldrT="[Texto]"/>
      <dgm:spPr/>
      <dgm:t>
        <a:bodyPr/>
        <a:lstStyle/>
        <a:p>
          <a:r>
            <a:rPr lang="pt-BR" b="1" dirty="0"/>
            <a:t>Novo </a:t>
          </a:r>
          <a:r>
            <a:rPr lang="pt-BR" b="1" dirty="0" smtClean="0"/>
            <a:t>Processo </a:t>
          </a:r>
          <a:r>
            <a:rPr lang="pt-BR" b="1" dirty="0"/>
            <a:t>de </a:t>
          </a:r>
          <a:r>
            <a:rPr lang="pt-BR" b="1" dirty="0" smtClean="0"/>
            <a:t>Importações</a:t>
          </a:r>
          <a:endParaRPr lang="pt-BR" b="1" dirty="0"/>
        </a:p>
      </dgm:t>
    </dgm:pt>
    <dgm:pt modelId="{58F6FF48-1F99-4853-8851-EC63CBB15B76}" type="parTrans" cxnId="{462176B5-6CCB-4398-9634-4F8D641C0D3F}">
      <dgm:prSet/>
      <dgm:spPr/>
      <dgm:t>
        <a:bodyPr/>
        <a:lstStyle/>
        <a:p>
          <a:endParaRPr lang="pt-BR"/>
        </a:p>
      </dgm:t>
    </dgm:pt>
    <dgm:pt modelId="{DE1B5591-4354-429A-8D27-5CDB84AAEBD3}" type="sibTrans" cxnId="{462176B5-6CCB-4398-9634-4F8D641C0D3F}">
      <dgm:prSet/>
      <dgm:spPr/>
      <dgm:t>
        <a:bodyPr/>
        <a:lstStyle/>
        <a:p>
          <a:endParaRPr lang="pt-BR"/>
        </a:p>
      </dgm:t>
    </dgm:pt>
    <dgm:pt modelId="{6E8AD0ED-E9D2-450E-899A-24FACD488309}">
      <dgm:prSet phldrT="[Texto]"/>
      <dgm:spPr/>
      <dgm:t>
        <a:bodyPr/>
        <a:lstStyle/>
        <a:p>
          <a:r>
            <a:rPr lang="pt-BR" dirty="0"/>
            <a:t>DU-IMP</a:t>
          </a:r>
        </a:p>
      </dgm:t>
    </dgm:pt>
    <dgm:pt modelId="{71FEE97B-F98B-4AA5-A6B5-7035BEB5D792}" type="parTrans" cxnId="{58064C1D-0AD5-4B46-B36C-1F710409E465}">
      <dgm:prSet/>
      <dgm:spPr/>
      <dgm:t>
        <a:bodyPr/>
        <a:lstStyle/>
        <a:p>
          <a:endParaRPr lang="pt-BR"/>
        </a:p>
      </dgm:t>
    </dgm:pt>
    <dgm:pt modelId="{EF9AEFCC-EA5D-45DC-BF1D-A95AEE5EADD1}" type="sibTrans" cxnId="{58064C1D-0AD5-4B46-B36C-1F710409E465}">
      <dgm:prSet/>
      <dgm:spPr/>
      <dgm:t>
        <a:bodyPr/>
        <a:lstStyle/>
        <a:p>
          <a:endParaRPr lang="pt-BR"/>
        </a:p>
      </dgm:t>
    </dgm:pt>
    <dgm:pt modelId="{44BABA8D-DA33-4B88-911C-AFBE051572D3}">
      <dgm:prSet phldrT="[Texto]"/>
      <dgm:spPr/>
      <dgm:t>
        <a:bodyPr/>
        <a:lstStyle/>
        <a:p>
          <a:r>
            <a:rPr lang="pt-BR" dirty="0"/>
            <a:t>Harmonização de procedimentos</a:t>
          </a:r>
        </a:p>
      </dgm:t>
    </dgm:pt>
    <dgm:pt modelId="{8DDDE700-3335-466F-BA25-A6C6E83C4DB9}" type="parTrans" cxnId="{E8244489-EEB0-49C4-8C2C-F572F8529EDB}">
      <dgm:prSet/>
      <dgm:spPr/>
      <dgm:t>
        <a:bodyPr/>
        <a:lstStyle/>
        <a:p>
          <a:endParaRPr lang="pt-BR"/>
        </a:p>
      </dgm:t>
    </dgm:pt>
    <dgm:pt modelId="{FC5B05B7-40FC-41BE-9344-2283DBBA23ED}" type="sibTrans" cxnId="{E8244489-EEB0-49C4-8C2C-F572F8529EDB}">
      <dgm:prSet/>
      <dgm:spPr/>
      <dgm:t>
        <a:bodyPr/>
        <a:lstStyle/>
        <a:p>
          <a:endParaRPr lang="pt-BR"/>
        </a:p>
      </dgm:t>
    </dgm:pt>
    <dgm:pt modelId="{BB58BAA0-6595-4F41-A3BD-3E04022EF884}">
      <dgm:prSet/>
      <dgm:spPr/>
      <dgm:t>
        <a:bodyPr/>
        <a:lstStyle/>
        <a:p>
          <a:r>
            <a:rPr lang="pt-BR" dirty="0"/>
            <a:t>Redução de prazos</a:t>
          </a:r>
        </a:p>
      </dgm:t>
    </dgm:pt>
    <dgm:pt modelId="{AA623601-AF78-46B3-ABA1-89A53B36A01D}" type="parTrans" cxnId="{DE94262E-1F81-400A-B959-70132C26255B}">
      <dgm:prSet/>
      <dgm:spPr/>
      <dgm:t>
        <a:bodyPr/>
        <a:lstStyle/>
        <a:p>
          <a:endParaRPr lang="pt-BR"/>
        </a:p>
      </dgm:t>
    </dgm:pt>
    <dgm:pt modelId="{3382B36C-6B1E-4FD2-8021-905EF927794A}" type="sibTrans" cxnId="{DE94262E-1F81-400A-B959-70132C26255B}">
      <dgm:prSet/>
      <dgm:spPr/>
      <dgm:t>
        <a:bodyPr/>
        <a:lstStyle/>
        <a:p>
          <a:endParaRPr lang="pt-BR"/>
        </a:p>
      </dgm:t>
    </dgm:pt>
    <dgm:pt modelId="{744B923B-C81B-42DC-A4D0-2C7E28376473}">
      <dgm:prSet/>
      <dgm:spPr/>
      <dgm:t>
        <a:bodyPr/>
        <a:lstStyle/>
        <a:p>
          <a:r>
            <a:rPr lang="pt-BR" dirty="0"/>
            <a:t>Licenciamentos por prazo ou quantidade</a:t>
          </a:r>
        </a:p>
      </dgm:t>
    </dgm:pt>
    <dgm:pt modelId="{1B449E90-9E20-494B-8BCB-98A9FD85293E}" type="parTrans" cxnId="{483E8977-E2D9-46AA-A51A-1AB5C6A7E495}">
      <dgm:prSet/>
      <dgm:spPr/>
      <dgm:t>
        <a:bodyPr/>
        <a:lstStyle/>
        <a:p>
          <a:endParaRPr lang="pt-BR"/>
        </a:p>
      </dgm:t>
    </dgm:pt>
    <dgm:pt modelId="{45C3E742-A4E1-4888-A4F3-C697A63046B1}" type="sibTrans" cxnId="{483E8977-E2D9-46AA-A51A-1AB5C6A7E495}">
      <dgm:prSet/>
      <dgm:spPr/>
      <dgm:t>
        <a:bodyPr/>
        <a:lstStyle/>
        <a:p>
          <a:endParaRPr lang="pt-BR"/>
        </a:p>
      </dgm:t>
    </dgm:pt>
    <dgm:pt modelId="{ABF5B3DE-F069-4C5E-98D4-9615BA94F7C2}">
      <dgm:prSet/>
      <dgm:spPr/>
      <dgm:t>
        <a:bodyPr/>
        <a:lstStyle/>
        <a:p>
          <a:r>
            <a:rPr lang="pt-BR" dirty="0"/>
            <a:t>Guichê único</a:t>
          </a:r>
        </a:p>
      </dgm:t>
    </dgm:pt>
    <dgm:pt modelId="{ABB8B111-BD98-4835-B264-EC86ECBF4582}" type="parTrans" cxnId="{9C548723-079D-48C0-89AE-A9C9ACB8D7E5}">
      <dgm:prSet/>
      <dgm:spPr/>
      <dgm:t>
        <a:bodyPr/>
        <a:lstStyle/>
        <a:p>
          <a:endParaRPr lang="pt-BR"/>
        </a:p>
      </dgm:t>
    </dgm:pt>
    <dgm:pt modelId="{E45F7DAA-7CB7-4F2A-B88F-BD6C39B5B3E8}" type="sibTrans" cxnId="{9C548723-079D-48C0-89AE-A9C9ACB8D7E5}">
      <dgm:prSet/>
      <dgm:spPr/>
      <dgm:t>
        <a:bodyPr/>
        <a:lstStyle/>
        <a:p>
          <a:endParaRPr lang="pt-BR"/>
        </a:p>
      </dgm:t>
    </dgm:pt>
    <dgm:pt modelId="{1B463709-DFFA-4387-8C61-9EB9D2D937B9}" type="pres">
      <dgm:prSet presAssocID="{E4844283-CFA8-4B26-920A-D1E82D470657}" presName="cycle" presStyleCnt="0">
        <dgm:presLayoutVars>
          <dgm:chMax val="1"/>
          <dgm:dir/>
          <dgm:animLvl val="ctr"/>
          <dgm:resizeHandles val="exact"/>
        </dgm:presLayoutVars>
      </dgm:prSet>
      <dgm:spPr/>
      <dgm:t>
        <a:bodyPr/>
        <a:lstStyle/>
        <a:p>
          <a:endParaRPr lang="en-US"/>
        </a:p>
      </dgm:t>
    </dgm:pt>
    <dgm:pt modelId="{D88A7699-E038-4DD0-B2D3-78CD0ADF5573}" type="pres">
      <dgm:prSet presAssocID="{DF6234D3-DDB2-4351-9667-FCF3DFF3EFB0}" presName="centerShape" presStyleLbl="node0" presStyleIdx="0" presStyleCnt="1"/>
      <dgm:spPr/>
      <dgm:t>
        <a:bodyPr/>
        <a:lstStyle/>
        <a:p>
          <a:endParaRPr lang="en-US"/>
        </a:p>
      </dgm:t>
    </dgm:pt>
    <dgm:pt modelId="{31FDFF4C-6629-48B0-BB8E-02758A97EA34}" type="pres">
      <dgm:prSet presAssocID="{71FEE97B-F98B-4AA5-A6B5-7035BEB5D792}" presName="Name9" presStyleLbl="parChTrans1D2" presStyleIdx="0" presStyleCnt="5"/>
      <dgm:spPr/>
      <dgm:t>
        <a:bodyPr/>
        <a:lstStyle/>
        <a:p>
          <a:endParaRPr lang="en-US"/>
        </a:p>
      </dgm:t>
    </dgm:pt>
    <dgm:pt modelId="{7A6EE2E7-AB08-40FB-93B7-41CEF092A851}" type="pres">
      <dgm:prSet presAssocID="{71FEE97B-F98B-4AA5-A6B5-7035BEB5D792}" presName="connTx" presStyleLbl="parChTrans1D2" presStyleIdx="0" presStyleCnt="5"/>
      <dgm:spPr/>
      <dgm:t>
        <a:bodyPr/>
        <a:lstStyle/>
        <a:p>
          <a:endParaRPr lang="en-US"/>
        </a:p>
      </dgm:t>
    </dgm:pt>
    <dgm:pt modelId="{6DC4F8E2-41CE-4043-BF6E-92F294CA6B66}" type="pres">
      <dgm:prSet presAssocID="{6E8AD0ED-E9D2-450E-899A-24FACD488309}" presName="node" presStyleLbl="node1" presStyleIdx="0" presStyleCnt="5">
        <dgm:presLayoutVars>
          <dgm:bulletEnabled val="1"/>
        </dgm:presLayoutVars>
      </dgm:prSet>
      <dgm:spPr/>
      <dgm:t>
        <a:bodyPr/>
        <a:lstStyle/>
        <a:p>
          <a:endParaRPr lang="en-US"/>
        </a:p>
      </dgm:t>
    </dgm:pt>
    <dgm:pt modelId="{B39959D2-263E-4997-A80C-CFA5D66BF8FE}" type="pres">
      <dgm:prSet presAssocID="{8DDDE700-3335-466F-BA25-A6C6E83C4DB9}" presName="Name9" presStyleLbl="parChTrans1D2" presStyleIdx="1" presStyleCnt="5"/>
      <dgm:spPr/>
      <dgm:t>
        <a:bodyPr/>
        <a:lstStyle/>
        <a:p>
          <a:endParaRPr lang="en-US"/>
        </a:p>
      </dgm:t>
    </dgm:pt>
    <dgm:pt modelId="{19688274-BE7E-4F72-8A6C-36E0BEFD076E}" type="pres">
      <dgm:prSet presAssocID="{8DDDE700-3335-466F-BA25-A6C6E83C4DB9}" presName="connTx" presStyleLbl="parChTrans1D2" presStyleIdx="1" presStyleCnt="5"/>
      <dgm:spPr/>
      <dgm:t>
        <a:bodyPr/>
        <a:lstStyle/>
        <a:p>
          <a:endParaRPr lang="en-US"/>
        </a:p>
      </dgm:t>
    </dgm:pt>
    <dgm:pt modelId="{77AA507F-2C7A-4664-BA7E-0C2849884AFB}" type="pres">
      <dgm:prSet presAssocID="{44BABA8D-DA33-4B88-911C-AFBE051572D3}" presName="node" presStyleLbl="node1" presStyleIdx="1" presStyleCnt="5">
        <dgm:presLayoutVars>
          <dgm:bulletEnabled val="1"/>
        </dgm:presLayoutVars>
      </dgm:prSet>
      <dgm:spPr/>
      <dgm:t>
        <a:bodyPr/>
        <a:lstStyle/>
        <a:p>
          <a:endParaRPr lang="en-US"/>
        </a:p>
      </dgm:t>
    </dgm:pt>
    <dgm:pt modelId="{3BC203A8-9CB8-4686-81BE-110811BF87AA}" type="pres">
      <dgm:prSet presAssocID="{ABB8B111-BD98-4835-B264-EC86ECBF4582}" presName="Name9" presStyleLbl="parChTrans1D2" presStyleIdx="2" presStyleCnt="5"/>
      <dgm:spPr/>
      <dgm:t>
        <a:bodyPr/>
        <a:lstStyle/>
        <a:p>
          <a:endParaRPr lang="en-US"/>
        </a:p>
      </dgm:t>
    </dgm:pt>
    <dgm:pt modelId="{5887C4D8-4A28-46E8-997B-60E8D22C643D}" type="pres">
      <dgm:prSet presAssocID="{ABB8B111-BD98-4835-B264-EC86ECBF4582}" presName="connTx" presStyleLbl="parChTrans1D2" presStyleIdx="2" presStyleCnt="5"/>
      <dgm:spPr/>
      <dgm:t>
        <a:bodyPr/>
        <a:lstStyle/>
        <a:p>
          <a:endParaRPr lang="en-US"/>
        </a:p>
      </dgm:t>
    </dgm:pt>
    <dgm:pt modelId="{61AA7EC1-91D8-40CF-87BE-D01BADAE9F52}" type="pres">
      <dgm:prSet presAssocID="{ABF5B3DE-F069-4C5E-98D4-9615BA94F7C2}" presName="node" presStyleLbl="node1" presStyleIdx="2" presStyleCnt="5">
        <dgm:presLayoutVars>
          <dgm:bulletEnabled val="1"/>
        </dgm:presLayoutVars>
      </dgm:prSet>
      <dgm:spPr/>
      <dgm:t>
        <a:bodyPr/>
        <a:lstStyle/>
        <a:p>
          <a:endParaRPr lang="en-US"/>
        </a:p>
      </dgm:t>
    </dgm:pt>
    <dgm:pt modelId="{6ED9967A-8474-4E23-AA71-0280FEE12457}" type="pres">
      <dgm:prSet presAssocID="{AA623601-AF78-46B3-ABA1-89A53B36A01D}" presName="Name9" presStyleLbl="parChTrans1D2" presStyleIdx="3" presStyleCnt="5"/>
      <dgm:spPr/>
      <dgm:t>
        <a:bodyPr/>
        <a:lstStyle/>
        <a:p>
          <a:endParaRPr lang="en-US"/>
        </a:p>
      </dgm:t>
    </dgm:pt>
    <dgm:pt modelId="{DDD4FB20-12F8-40F6-B11F-3FC6F2FD9DF1}" type="pres">
      <dgm:prSet presAssocID="{AA623601-AF78-46B3-ABA1-89A53B36A01D}" presName="connTx" presStyleLbl="parChTrans1D2" presStyleIdx="3" presStyleCnt="5"/>
      <dgm:spPr/>
      <dgm:t>
        <a:bodyPr/>
        <a:lstStyle/>
        <a:p>
          <a:endParaRPr lang="en-US"/>
        </a:p>
      </dgm:t>
    </dgm:pt>
    <dgm:pt modelId="{3E7B1B12-BE73-4FA1-B93E-55C43E5E7CAD}" type="pres">
      <dgm:prSet presAssocID="{BB58BAA0-6595-4F41-A3BD-3E04022EF884}" presName="node" presStyleLbl="node1" presStyleIdx="3" presStyleCnt="5">
        <dgm:presLayoutVars>
          <dgm:bulletEnabled val="1"/>
        </dgm:presLayoutVars>
      </dgm:prSet>
      <dgm:spPr/>
      <dgm:t>
        <a:bodyPr/>
        <a:lstStyle/>
        <a:p>
          <a:endParaRPr lang="en-US"/>
        </a:p>
      </dgm:t>
    </dgm:pt>
    <dgm:pt modelId="{B034F720-A082-4515-8AF9-7EC60E96C686}" type="pres">
      <dgm:prSet presAssocID="{1B449E90-9E20-494B-8BCB-98A9FD85293E}" presName="Name9" presStyleLbl="parChTrans1D2" presStyleIdx="4" presStyleCnt="5"/>
      <dgm:spPr/>
      <dgm:t>
        <a:bodyPr/>
        <a:lstStyle/>
        <a:p>
          <a:endParaRPr lang="en-US"/>
        </a:p>
      </dgm:t>
    </dgm:pt>
    <dgm:pt modelId="{12D8FA1C-D41C-498A-84BB-7B768755E8F7}" type="pres">
      <dgm:prSet presAssocID="{1B449E90-9E20-494B-8BCB-98A9FD85293E}" presName="connTx" presStyleLbl="parChTrans1D2" presStyleIdx="4" presStyleCnt="5"/>
      <dgm:spPr/>
      <dgm:t>
        <a:bodyPr/>
        <a:lstStyle/>
        <a:p>
          <a:endParaRPr lang="en-US"/>
        </a:p>
      </dgm:t>
    </dgm:pt>
    <dgm:pt modelId="{C981E632-B34F-4BCB-807E-00722523F892}" type="pres">
      <dgm:prSet presAssocID="{744B923B-C81B-42DC-A4D0-2C7E28376473}" presName="node" presStyleLbl="node1" presStyleIdx="4" presStyleCnt="5">
        <dgm:presLayoutVars>
          <dgm:bulletEnabled val="1"/>
        </dgm:presLayoutVars>
      </dgm:prSet>
      <dgm:spPr/>
      <dgm:t>
        <a:bodyPr/>
        <a:lstStyle/>
        <a:p>
          <a:endParaRPr lang="en-US"/>
        </a:p>
      </dgm:t>
    </dgm:pt>
  </dgm:ptLst>
  <dgm:cxnLst>
    <dgm:cxn modelId="{D85FBDE5-A5B7-403D-9467-258CDF1A2498}" type="presOf" srcId="{AA623601-AF78-46B3-ABA1-89A53B36A01D}" destId="{DDD4FB20-12F8-40F6-B11F-3FC6F2FD9DF1}" srcOrd="1" destOrd="0" presId="urn:microsoft.com/office/officeart/2005/8/layout/radial1"/>
    <dgm:cxn modelId="{E8244489-EEB0-49C4-8C2C-F572F8529EDB}" srcId="{DF6234D3-DDB2-4351-9667-FCF3DFF3EFB0}" destId="{44BABA8D-DA33-4B88-911C-AFBE051572D3}" srcOrd="1" destOrd="0" parTransId="{8DDDE700-3335-466F-BA25-A6C6E83C4DB9}" sibTransId="{FC5B05B7-40FC-41BE-9344-2283DBBA23ED}"/>
    <dgm:cxn modelId="{0F7EFB54-5CCA-45C7-AD46-82A0D8095A29}" type="presOf" srcId="{1B449E90-9E20-494B-8BCB-98A9FD85293E}" destId="{B034F720-A082-4515-8AF9-7EC60E96C686}" srcOrd="0" destOrd="0" presId="urn:microsoft.com/office/officeart/2005/8/layout/radial1"/>
    <dgm:cxn modelId="{B2CCBF61-5E2A-44C8-89BE-EB0A99206A8B}" type="presOf" srcId="{BB58BAA0-6595-4F41-A3BD-3E04022EF884}" destId="{3E7B1B12-BE73-4FA1-B93E-55C43E5E7CAD}" srcOrd="0" destOrd="0" presId="urn:microsoft.com/office/officeart/2005/8/layout/radial1"/>
    <dgm:cxn modelId="{EE105454-BABB-4600-AE6E-01F54CF99C0C}" type="presOf" srcId="{744B923B-C81B-42DC-A4D0-2C7E28376473}" destId="{C981E632-B34F-4BCB-807E-00722523F892}" srcOrd="0" destOrd="0" presId="urn:microsoft.com/office/officeart/2005/8/layout/radial1"/>
    <dgm:cxn modelId="{58064C1D-0AD5-4B46-B36C-1F710409E465}" srcId="{DF6234D3-DDB2-4351-9667-FCF3DFF3EFB0}" destId="{6E8AD0ED-E9D2-450E-899A-24FACD488309}" srcOrd="0" destOrd="0" parTransId="{71FEE97B-F98B-4AA5-A6B5-7035BEB5D792}" sibTransId="{EF9AEFCC-EA5D-45DC-BF1D-A95AEE5EADD1}"/>
    <dgm:cxn modelId="{9C548723-079D-48C0-89AE-A9C9ACB8D7E5}" srcId="{DF6234D3-DDB2-4351-9667-FCF3DFF3EFB0}" destId="{ABF5B3DE-F069-4C5E-98D4-9615BA94F7C2}" srcOrd="2" destOrd="0" parTransId="{ABB8B111-BD98-4835-B264-EC86ECBF4582}" sibTransId="{E45F7DAA-7CB7-4F2A-B88F-BD6C39B5B3E8}"/>
    <dgm:cxn modelId="{4F6129D5-617B-4E83-B989-F8538E2EF680}" type="presOf" srcId="{ABB8B111-BD98-4835-B264-EC86ECBF4582}" destId="{5887C4D8-4A28-46E8-997B-60E8D22C643D}" srcOrd="1" destOrd="0" presId="urn:microsoft.com/office/officeart/2005/8/layout/radial1"/>
    <dgm:cxn modelId="{FDFBE5A3-8E67-4909-A3F0-9D2FF22E9B45}" type="presOf" srcId="{71FEE97B-F98B-4AA5-A6B5-7035BEB5D792}" destId="{31FDFF4C-6629-48B0-BB8E-02758A97EA34}" srcOrd="0" destOrd="0" presId="urn:microsoft.com/office/officeart/2005/8/layout/radial1"/>
    <dgm:cxn modelId="{1CEB549E-6E83-4CC4-9648-442847CB55E9}" type="presOf" srcId="{8DDDE700-3335-466F-BA25-A6C6E83C4DB9}" destId="{19688274-BE7E-4F72-8A6C-36E0BEFD076E}" srcOrd="1" destOrd="0" presId="urn:microsoft.com/office/officeart/2005/8/layout/radial1"/>
    <dgm:cxn modelId="{CE35EBA9-EB0E-46EC-A031-C280BE9ACE48}" type="presOf" srcId="{71FEE97B-F98B-4AA5-A6B5-7035BEB5D792}" destId="{7A6EE2E7-AB08-40FB-93B7-41CEF092A851}" srcOrd="1" destOrd="0" presId="urn:microsoft.com/office/officeart/2005/8/layout/radial1"/>
    <dgm:cxn modelId="{AAAE7414-D4AF-4F78-96FA-33D13580E735}" type="presOf" srcId="{44BABA8D-DA33-4B88-911C-AFBE051572D3}" destId="{77AA507F-2C7A-4664-BA7E-0C2849884AFB}" srcOrd="0" destOrd="0" presId="urn:microsoft.com/office/officeart/2005/8/layout/radial1"/>
    <dgm:cxn modelId="{1AFFAB4B-71BF-4481-A4CF-68589398BBD6}" type="presOf" srcId="{DF6234D3-DDB2-4351-9667-FCF3DFF3EFB0}" destId="{D88A7699-E038-4DD0-B2D3-78CD0ADF5573}" srcOrd="0" destOrd="0" presId="urn:microsoft.com/office/officeart/2005/8/layout/radial1"/>
    <dgm:cxn modelId="{0593C2D6-E1AF-4A31-9045-BA6D79FE99E5}" type="presOf" srcId="{E4844283-CFA8-4B26-920A-D1E82D470657}" destId="{1B463709-DFFA-4387-8C61-9EB9D2D937B9}" srcOrd="0" destOrd="0" presId="urn:microsoft.com/office/officeart/2005/8/layout/radial1"/>
    <dgm:cxn modelId="{69E8DF57-614B-417C-B52D-3FD5874427B2}" type="presOf" srcId="{6E8AD0ED-E9D2-450E-899A-24FACD488309}" destId="{6DC4F8E2-41CE-4043-BF6E-92F294CA6B66}" srcOrd="0" destOrd="0" presId="urn:microsoft.com/office/officeart/2005/8/layout/radial1"/>
    <dgm:cxn modelId="{8C6956D6-91F4-46E7-B160-FC2095DA3891}" type="presOf" srcId="{8DDDE700-3335-466F-BA25-A6C6E83C4DB9}" destId="{B39959D2-263E-4997-A80C-CFA5D66BF8FE}" srcOrd="0" destOrd="0" presId="urn:microsoft.com/office/officeart/2005/8/layout/radial1"/>
    <dgm:cxn modelId="{EB92AA22-5432-4D45-BFFF-066E8E5CD862}" type="presOf" srcId="{1B449E90-9E20-494B-8BCB-98A9FD85293E}" destId="{12D8FA1C-D41C-498A-84BB-7B768755E8F7}" srcOrd="1" destOrd="0" presId="urn:microsoft.com/office/officeart/2005/8/layout/radial1"/>
    <dgm:cxn modelId="{483E8977-E2D9-46AA-A51A-1AB5C6A7E495}" srcId="{DF6234D3-DDB2-4351-9667-FCF3DFF3EFB0}" destId="{744B923B-C81B-42DC-A4D0-2C7E28376473}" srcOrd="4" destOrd="0" parTransId="{1B449E90-9E20-494B-8BCB-98A9FD85293E}" sibTransId="{45C3E742-A4E1-4888-A4F3-C697A63046B1}"/>
    <dgm:cxn modelId="{DE94262E-1F81-400A-B959-70132C26255B}" srcId="{DF6234D3-DDB2-4351-9667-FCF3DFF3EFB0}" destId="{BB58BAA0-6595-4F41-A3BD-3E04022EF884}" srcOrd="3" destOrd="0" parTransId="{AA623601-AF78-46B3-ABA1-89A53B36A01D}" sibTransId="{3382B36C-6B1E-4FD2-8021-905EF927794A}"/>
    <dgm:cxn modelId="{462176B5-6CCB-4398-9634-4F8D641C0D3F}" srcId="{E4844283-CFA8-4B26-920A-D1E82D470657}" destId="{DF6234D3-DDB2-4351-9667-FCF3DFF3EFB0}" srcOrd="0" destOrd="0" parTransId="{58F6FF48-1F99-4853-8851-EC63CBB15B76}" sibTransId="{DE1B5591-4354-429A-8D27-5CDB84AAEBD3}"/>
    <dgm:cxn modelId="{0345684D-966A-4912-827A-F2C18C2E0FF0}" type="presOf" srcId="{ABB8B111-BD98-4835-B264-EC86ECBF4582}" destId="{3BC203A8-9CB8-4686-81BE-110811BF87AA}" srcOrd="0" destOrd="0" presId="urn:microsoft.com/office/officeart/2005/8/layout/radial1"/>
    <dgm:cxn modelId="{FF0CED0A-D385-4AA5-ABC0-DE9BA6377953}" type="presOf" srcId="{AA623601-AF78-46B3-ABA1-89A53B36A01D}" destId="{6ED9967A-8474-4E23-AA71-0280FEE12457}" srcOrd="0" destOrd="0" presId="urn:microsoft.com/office/officeart/2005/8/layout/radial1"/>
    <dgm:cxn modelId="{C2D15414-A200-46CB-B838-A341C9207952}" type="presOf" srcId="{ABF5B3DE-F069-4C5E-98D4-9615BA94F7C2}" destId="{61AA7EC1-91D8-40CF-87BE-D01BADAE9F52}" srcOrd="0" destOrd="0" presId="urn:microsoft.com/office/officeart/2005/8/layout/radial1"/>
    <dgm:cxn modelId="{377B254C-3652-473C-B576-D91BED544EDE}" type="presParOf" srcId="{1B463709-DFFA-4387-8C61-9EB9D2D937B9}" destId="{D88A7699-E038-4DD0-B2D3-78CD0ADF5573}" srcOrd="0" destOrd="0" presId="urn:microsoft.com/office/officeart/2005/8/layout/radial1"/>
    <dgm:cxn modelId="{A0FA395B-3A44-4A7E-A047-F428A2F8B7B6}" type="presParOf" srcId="{1B463709-DFFA-4387-8C61-9EB9D2D937B9}" destId="{31FDFF4C-6629-48B0-BB8E-02758A97EA34}" srcOrd="1" destOrd="0" presId="urn:microsoft.com/office/officeart/2005/8/layout/radial1"/>
    <dgm:cxn modelId="{F32DA543-F32F-451E-AAA0-4048D4E47780}" type="presParOf" srcId="{31FDFF4C-6629-48B0-BB8E-02758A97EA34}" destId="{7A6EE2E7-AB08-40FB-93B7-41CEF092A851}" srcOrd="0" destOrd="0" presId="urn:microsoft.com/office/officeart/2005/8/layout/radial1"/>
    <dgm:cxn modelId="{7D7812A6-499F-4189-A958-93EA74CC9FA3}" type="presParOf" srcId="{1B463709-DFFA-4387-8C61-9EB9D2D937B9}" destId="{6DC4F8E2-41CE-4043-BF6E-92F294CA6B66}" srcOrd="2" destOrd="0" presId="urn:microsoft.com/office/officeart/2005/8/layout/radial1"/>
    <dgm:cxn modelId="{0773E76D-3142-46D0-9B0F-8B267FBAEEDF}" type="presParOf" srcId="{1B463709-DFFA-4387-8C61-9EB9D2D937B9}" destId="{B39959D2-263E-4997-A80C-CFA5D66BF8FE}" srcOrd="3" destOrd="0" presId="urn:microsoft.com/office/officeart/2005/8/layout/radial1"/>
    <dgm:cxn modelId="{4CE67A76-7D2B-4A00-A815-EBD1E2DBD36D}" type="presParOf" srcId="{B39959D2-263E-4997-A80C-CFA5D66BF8FE}" destId="{19688274-BE7E-4F72-8A6C-36E0BEFD076E}" srcOrd="0" destOrd="0" presId="urn:microsoft.com/office/officeart/2005/8/layout/radial1"/>
    <dgm:cxn modelId="{F0D81772-51B1-4304-A2CB-207155FA1549}" type="presParOf" srcId="{1B463709-DFFA-4387-8C61-9EB9D2D937B9}" destId="{77AA507F-2C7A-4664-BA7E-0C2849884AFB}" srcOrd="4" destOrd="0" presId="urn:microsoft.com/office/officeart/2005/8/layout/radial1"/>
    <dgm:cxn modelId="{116544E1-0A7B-42FB-A3C3-23D2F583A2F1}" type="presParOf" srcId="{1B463709-DFFA-4387-8C61-9EB9D2D937B9}" destId="{3BC203A8-9CB8-4686-81BE-110811BF87AA}" srcOrd="5" destOrd="0" presId="urn:microsoft.com/office/officeart/2005/8/layout/radial1"/>
    <dgm:cxn modelId="{D461D82E-EF79-4779-847D-702F9D348687}" type="presParOf" srcId="{3BC203A8-9CB8-4686-81BE-110811BF87AA}" destId="{5887C4D8-4A28-46E8-997B-60E8D22C643D}" srcOrd="0" destOrd="0" presId="urn:microsoft.com/office/officeart/2005/8/layout/radial1"/>
    <dgm:cxn modelId="{65CEA97C-26A9-43AB-933C-970FF5C724BA}" type="presParOf" srcId="{1B463709-DFFA-4387-8C61-9EB9D2D937B9}" destId="{61AA7EC1-91D8-40CF-87BE-D01BADAE9F52}" srcOrd="6" destOrd="0" presId="urn:microsoft.com/office/officeart/2005/8/layout/radial1"/>
    <dgm:cxn modelId="{658225FF-11B4-4F29-9C6A-D1DED067A464}" type="presParOf" srcId="{1B463709-DFFA-4387-8C61-9EB9D2D937B9}" destId="{6ED9967A-8474-4E23-AA71-0280FEE12457}" srcOrd="7" destOrd="0" presId="urn:microsoft.com/office/officeart/2005/8/layout/radial1"/>
    <dgm:cxn modelId="{EEECDFAC-B640-4932-8A02-D9D2141D496B}" type="presParOf" srcId="{6ED9967A-8474-4E23-AA71-0280FEE12457}" destId="{DDD4FB20-12F8-40F6-B11F-3FC6F2FD9DF1}" srcOrd="0" destOrd="0" presId="urn:microsoft.com/office/officeart/2005/8/layout/radial1"/>
    <dgm:cxn modelId="{5DB0AFFE-0E38-426D-9CFE-EB59C31ADDE4}" type="presParOf" srcId="{1B463709-DFFA-4387-8C61-9EB9D2D937B9}" destId="{3E7B1B12-BE73-4FA1-B93E-55C43E5E7CAD}" srcOrd="8" destOrd="0" presId="urn:microsoft.com/office/officeart/2005/8/layout/radial1"/>
    <dgm:cxn modelId="{A6440561-E638-4FF3-98E5-873E03E01322}" type="presParOf" srcId="{1B463709-DFFA-4387-8C61-9EB9D2D937B9}" destId="{B034F720-A082-4515-8AF9-7EC60E96C686}" srcOrd="9" destOrd="0" presId="urn:microsoft.com/office/officeart/2005/8/layout/radial1"/>
    <dgm:cxn modelId="{7BCCFA06-E8B8-4D89-ADF9-644DDDBF0C0E}" type="presParOf" srcId="{B034F720-A082-4515-8AF9-7EC60E96C686}" destId="{12D8FA1C-D41C-498A-84BB-7B768755E8F7}" srcOrd="0" destOrd="0" presId="urn:microsoft.com/office/officeart/2005/8/layout/radial1"/>
    <dgm:cxn modelId="{255D1556-457E-4FBD-9D72-8F97A46C50D3}" type="presParOf" srcId="{1B463709-DFFA-4387-8C61-9EB9D2D937B9}" destId="{C981E632-B34F-4BCB-807E-00722523F89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A952-3F0D-413C-B211-CD9CA22D4CAA}">
      <dsp:nvSpPr>
        <dsp:cNvPr id="0" name=""/>
        <dsp:cNvSpPr/>
      </dsp:nvSpPr>
      <dsp:spPr>
        <a:xfrm>
          <a:off x="1292997" y="1656111"/>
          <a:ext cx="3474562" cy="347456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a:t>Tempo e Custo</a:t>
          </a:r>
        </a:p>
      </dsp:txBody>
      <dsp:txXfrm>
        <a:off x="1801835" y="2164949"/>
        <a:ext cx="2456886" cy="2456886"/>
      </dsp:txXfrm>
    </dsp:sp>
    <dsp:sp modelId="{2E5F504A-3E18-4E58-B30E-1FB16B679927}">
      <dsp:nvSpPr>
        <dsp:cNvPr id="0" name=""/>
        <dsp:cNvSpPr/>
      </dsp:nvSpPr>
      <dsp:spPr>
        <a:xfrm>
          <a:off x="2161638" y="264224"/>
          <a:ext cx="1737281" cy="17372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Conformidade com a documentação</a:t>
          </a:r>
        </a:p>
      </dsp:txBody>
      <dsp:txXfrm>
        <a:off x="2416057" y="518643"/>
        <a:ext cx="1228443" cy="1228443"/>
      </dsp:txXfrm>
    </dsp:sp>
    <dsp:sp modelId="{B25D0BF6-5681-45D8-A1C7-F149A2ED5F55}">
      <dsp:nvSpPr>
        <dsp:cNvPr id="0" name=""/>
        <dsp:cNvSpPr/>
      </dsp:nvSpPr>
      <dsp:spPr>
        <a:xfrm>
          <a:off x="4119312" y="3655015"/>
          <a:ext cx="1737281" cy="17372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Transporte doméstico</a:t>
          </a:r>
        </a:p>
      </dsp:txBody>
      <dsp:txXfrm>
        <a:off x="4373731" y="3909434"/>
        <a:ext cx="1228443" cy="1228443"/>
      </dsp:txXfrm>
    </dsp:sp>
    <dsp:sp modelId="{0E44E5FE-0DD9-4E2C-AAE1-4E51374EDDE8}">
      <dsp:nvSpPr>
        <dsp:cNvPr id="0" name=""/>
        <dsp:cNvSpPr/>
      </dsp:nvSpPr>
      <dsp:spPr>
        <a:xfrm>
          <a:off x="203964" y="3655015"/>
          <a:ext cx="1737281" cy="17372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Conformidade com as exigências na fronteira</a:t>
          </a:r>
        </a:p>
      </dsp:txBody>
      <dsp:txXfrm>
        <a:off x="458383" y="3909434"/>
        <a:ext cx="1228443" cy="1228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2FF2C-8DB6-4F6C-ADBA-E1C0564944CB}">
      <dsp:nvSpPr>
        <dsp:cNvPr id="0" name=""/>
        <dsp:cNvSpPr/>
      </dsp:nvSpPr>
      <dsp:spPr>
        <a:xfrm rot="5400000">
          <a:off x="260165" y="1748926"/>
          <a:ext cx="780987" cy="12995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BFB03-4E92-411D-AB64-F2A3FF389B4C}">
      <dsp:nvSpPr>
        <dsp:cNvPr id="0" name=""/>
        <dsp:cNvSpPr/>
      </dsp:nvSpPr>
      <dsp:spPr>
        <a:xfrm>
          <a:off x="73459" y="1564509"/>
          <a:ext cx="1173236" cy="102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a:t>150º</a:t>
          </a:r>
        </a:p>
        <a:p>
          <a:pPr lvl="0" algn="l" defTabSz="1111250">
            <a:lnSpc>
              <a:spcPct val="90000"/>
            </a:lnSpc>
            <a:spcBef>
              <a:spcPct val="0"/>
            </a:spcBef>
            <a:spcAft>
              <a:spcPct val="35000"/>
            </a:spcAft>
          </a:pPr>
          <a:r>
            <a:rPr lang="pt-BR" sz="2500" kern="1200" dirty="0"/>
            <a:t>2016</a:t>
          </a:r>
        </a:p>
      </dsp:txBody>
      <dsp:txXfrm>
        <a:off x="73459" y="1564509"/>
        <a:ext cx="1173236" cy="1028410"/>
      </dsp:txXfrm>
    </dsp:sp>
    <dsp:sp modelId="{28E986F3-C3F4-4D16-884F-5EEAD9BA5FD9}">
      <dsp:nvSpPr>
        <dsp:cNvPr id="0" name=""/>
        <dsp:cNvSpPr/>
      </dsp:nvSpPr>
      <dsp:spPr>
        <a:xfrm>
          <a:off x="1081670" y="1653252"/>
          <a:ext cx="221365" cy="22136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5B170-165F-4688-A2F3-24C556551AE1}">
      <dsp:nvSpPr>
        <dsp:cNvPr id="0" name=""/>
        <dsp:cNvSpPr/>
      </dsp:nvSpPr>
      <dsp:spPr>
        <a:xfrm rot="5400000">
          <a:off x="1696436" y="1393519"/>
          <a:ext cx="780987" cy="12995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EA515-239A-4D9F-AF93-1D13399288AE}">
      <dsp:nvSpPr>
        <dsp:cNvPr id="0" name=""/>
        <dsp:cNvSpPr/>
      </dsp:nvSpPr>
      <dsp:spPr>
        <a:xfrm>
          <a:off x="1557341" y="1203106"/>
          <a:ext cx="1173236" cy="102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a:t>149º</a:t>
          </a:r>
        </a:p>
        <a:p>
          <a:pPr lvl="0" algn="l" defTabSz="1111250">
            <a:lnSpc>
              <a:spcPct val="90000"/>
            </a:lnSpc>
            <a:spcBef>
              <a:spcPct val="0"/>
            </a:spcBef>
            <a:spcAft>
              <a:spcPct val="35000"/>
            </a:spcAft>
          </a:pPr>
          <a:r>
            <a:rPr lang="pt-BR" sz="2500" kern="1200" dirty="0"/>
            <a:t>2017</a:t>
          </a:r>
        </a:p>
      </dsp:txBody>
      <dsp:txXfrm>
        <a:off x="1557341" y="1203106"/>
        <a:ext cx="1173236" cy="1028410"/>
      </dsp:txXfrm>
    </dsp:sp>
    <dsp:sp modelId="{9D465010-0372-4212-837E-6C66FE0DA0DF}">
      <dsp:nvSpPr>
        <dsp:cNvPr id="0" name=""/>
        <dsp:cNvSpPr/>
      </dsp:nvSpPr>
      <dsp:spPr>
        <a:xfrm>
          <a:off x="2517941" y="1297845"/>
          <a:ext cx="221365" cy="22136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A828F-4359-4B00-B720-5E6B3AD69BB5}">
      <dsp:nvSpPr>
        <dsp:cNvPr id="0" name=""/>
        <dsp:cNvSpPr/>
      </dsp:nvSpPr>
      <dsp:spPr>
        <a:xfrm rot="5400000">
          <a:off x="3132707" y="1038113"/>
          <a:ext cx="780987" cy="129954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75C9E-2BBA-4339-9CB8-91551D2B98E6}">
      <dsp:nvSpPr>
        <dsp:cNvPr id="0" name=""/>
        <dsp:cNvSpPr/>
      </dsp:nvSpPr>
      <dsp:spPr>
        <a:xfrm>
          <a:off x="2948184" y="822565"/>
          <a:ext cx="1173236" cy="1028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pt-BR" sz="2500" kern="1200" dirty="0"/>
            <a:t>139º</a:t>
          </a:r>
        </a:p>
        <a:p>
          <a:pPr lvl="0" algn="l" defTabSz="1111250">
            <a:lnSpc>
              <a:spcPct val="90000"/>
            </a:lnSpc>
            <a:spcBef>
              <a:spcPct val="0"/>
            </a:spcBef>
            <a:spcAft>
              <a:spcPct val="35000"/>
            </a:spcAft>
          </a:pPr>
          <a:r>
            <a:rPr lang="pt-BR" sz="2500" kern="1200" dirty="0"/>
            <a:t>2018</a:t>
          </a:r>
        </a:p>
      </dsp:txBody>
      <dsp:txXfrm>
        <a:off x="2948184" y="822565"/>
        <a:ext cx="1173236" cy="1028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6C496-8318-478E-B7A0-C6862E18A231}">
      <dsp:nvSpPr>
        <dsp:cNvPr id="0" name=""/>
        <dsp:cNvSpPr/>
      </dsp:nvSpPr>
      <dsp:spPr>
        <a:xfrm>
          <a:off x="2330974" y="2256920"/>
          <a:ext cx="1794458" cy="12490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a:t>Novo Processo de Exportações</a:t>
          </a:r>
        </a:p>
      </dsp:txBody>
      <dsp:txXfrm>
        <a:off x="2593766" y="2439833"/>
        <a:ext cx="1268874" cy="883179"/>
      </dsp:txXfrm>
    </dsp:sp>
    <dsp:sp modelId="{35FB262E-4CBD-4ACF-B58E-51E0E1F34DB2}">
      <dsp:nvSpPr>
        <dsp:cNvPr id="0" name=""/>
        <dsp:cNvSpPr/>
      </dsp:nvSpPr>
      <dsp:spPr>
        <a:xfrm rot="16253946">
          <a:off x="3057862" y="1660189"/>
          <a:ext cx="370934" cy="514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t-BR" sz="1900" kern="1200"/>
        </a:p>
      </dsp:txBody>
      <dsp:txXfrm>
        <a:off x="3112629" y="1818770"/>
        <a:ext cx="259654" cy="308845"/>
      </dsp:txXfrm>
    </dsp:sp>
    <dsp:sp modelId="{E5737E7E-2E69-4CE5-93C3-7D34AB725A3A}">
      <dsp:nvSpPr>
        <dsp:cNvPr id="0" name=""/>
        <dsp:cNvSpPr/>
      </dsp:nvSpPr>
      <dsp:spPr>
        <a:xfrm>
          <a:off x="2503890" y="43315"/>
          <a:ext cx="1513945" cy="1513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a:t>DU-E</a:t>
          </a:r>
        </a:p>
      </dsp:txBody>
      <dsp:txXfrm>
        <a:off x="2725602" y="265027"/>
        <a:ext cx="1070521" cy="1070521"/>
      </dsp:txXfrm>
    </dsp:sp>
    <dsp:sp modelId="{E606F2E6-848E-49ED-8A2D-DE7EDB8B4A5B}">
      <dsp:nvSpPr>
        <dsp:cNvPr id="0" name=""/>
        <dsp:cNvSpPr/>
      </dsp:nvSpPr>
      <dsp:spPr>
        <a:xfrm>
          <a:off x="4228054" y="2624052"/>
          <a:ext cx="247226" cy="514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t-BR" sz="1900" kern="1200"/>
        </a:p>
      </dsp:txBody>
      <dsp:txXfrm>
        <a:off x="4228054" y="2727000"/>
        <a:ext cx="173058" cy="308845"/>
      </dsp:txXfrm>
    </dsp:sp>
    <dsp:sp modelId="{E41158CF-76D6-4E7D-B478-F42393998947}">
      <dsp:nvSpPr>
        <dsp:cNvPr id="0" name=""/>
        <dsp:cNvSpPr/>
      </dsp:nvSpPr>
      <dsp:spPr>
        <a:xfrm>
          <a:off x="4591896" y="2124450"/>
          <a:ext cx="1513945" cy="1513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a:t>LPCO</a:t>
          </a:r>
        </a:p>
      </dsp:txBody>
      <dsp:txXfrm>
        <a:off x="4813608" y="2346162"/>
        <a:ext cx="1070521" cy="1070521"/>
      </dsp:txXfrm>
    </dsp:sp>
    <dsp:sp modelId="{EEF54D4E-AD52-4188-A517-47629AC0A2FA}">
      <dsp:nvSpPr>
        <dsp:cNvPr id="0" name=""/>
        <dsp:cNvSpPr/>
      </dsp:nvSpPr>
      <dsp:spPr>
        <a:xfrm rot="5400000">
          <a:off x="3032317" y="3607062"/>
          <a:ext cx="391771" cy="514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t-BR" sz="1900" kern="1200"/>
        </a:p>
      </dsp:txBody>
      <dsp:txXfrm>
        <a:off x="3091083" y="3651245"/>
        <a:ext cx="274240" cy="308845"/>
      </dsp:txXfrm>
    </dsp:sp>
    <dsp:sp modelId="{0AEAB241-9840-489B-988D-5BFDB6DB97F2}">
      <dsp:nvSpPr>
        <dsp:cNvPr id="0" name=""/>
        <dsp:cNvSpPr/>
      </dsp:nvSpPr>
      <dsp:spPr>
        <a:xfrm>
          <a:off x="2471230" y="4245117"/>
          <a:ext cx="1513945" cy="1513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a:t>Etapas paralelas</a:t>
          </a:r>
        </a:p>
      </dsp:txBody>
      <dsp:txXfrm>
        <a:off x="2692942" y="4466829"/>
        <a:ext cx="1070521" cy="1070521"/>
      </dsp:txXfrm>
    </dsp:sp>
    <dsp:sp modelId="{7C434865-9A92-4707-B589-2A90513D001C}">
      <dsp:nvSpPr>
        <dsp:cNvPr id="0" name=""/>
        <dsp:cNvSpPr/>
      </dsp:nvSpPr>
      <dsp:spPr>
        <a:xfrm rot="10800000">
          <a:off x="1998907" y="2624052"/>
          <a:ext cx="234660" cy="514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t-BR" sz="1900" kern="1200"/>
        </a:p>
      </dsp:txBody>
      <dsp:txXfrm rot="10800000">
        <a:off x="2069305" y="2727000"/>
        <a:ext cx="164262" cy="308845"/>
      </dsp:txXfrm>
    </dsp:sp>
    <dsp:sp modelId="{89A706C7-33CE-4B09-898E-CD0723A41AB7}">
      <dsp:nvSpPr>
        <dsp:cNvPr id="0" name=""/>
        <dsp:cNvSpPr/>
      </dsp:nvSpPr>
      <dsp:spPr>
        <a:xfrm>
          <a:off x="326855" y="2124450"/>
          <a:ext cx="1561362" cy="1513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a:t>Integração com NF-e</a:t>
          </a:r>
        </a:p>
      </dsp:txBody>
      <dsp:txXfrm>
        <a:off x="555511" y="2346162"/>
        <a:ext cx="1104050" cy="1070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0C6E-67C3-4AF0-BB7E-D137491A39D5}">
      <dsp:nvSpPr>
        <dsp:cNvPr id="0" name=""/>
        <dsp:cNvSpPr/>
      </dsp:nvSpPr>
      <dsp:spPr>
        <a:xfrm rot="5400000">
          <a:off x="-236583" y="238687"/>
          <a:ext cx="1577223" cy="110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Registro antecipado</a:t>
          </a:r>
        </a:p>
      </dsp:txBody>
      <dsp:txXfrm rot="-5400000">
        <a:off x="1" y="554131"/>
        <a:ext cx="1104056" cy="473167"/>
      </dsp:txXfrm>
    </dsp:sp>
    <dsp:sp modelId="{6B524F9E-0177-4B98-84D2-09E148F6375D}">
      <dsp:nvSpPr>
        <dsp:cNvPr id="0" name=""/>
        <dsp:cNvSpPr/>
      </dsp:nvSpPr>
      <dsp:spPr>
        <a:xfrm rot="5400000">
          <a:off x="2830477" y="-1724317"/>
          <a:ext cx="1025195" cy="44780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Parametrização imediata	</a:t>
          </a:r>
        </a:p>
        <a:p>
          <a:pPr marL="171450" lvl="1" indent="-171450" algn="l" defTabSz="800100">
            <a:lnSpc>
              <a:spcPct val="90000"/>
            </a:lnSpc>
            <a:spcBef>
              <a:spcPct val="0"/>
            </a:spcBef>
            <a:spcAft>
              <a:spcPct val="15000"/>
            </a:spcAft>
            <a:buChar char="••"/>
          </a:pPr>
          <a:r>
            <a:rPr lang="pt-BR" sz="1800" kern="1200" dirty="0"/>
            <a:t>Desembaraço automático</a:t>
          </a:r>
        </a:p>
      </dsp:txBody>
      <dsp:txXfrm rot="-5400000">
        <a:off x="1104056" y="52150"/>
        <a:ext cx="4427991" cy="925103"/>
      </dsp:txXfrm>
    </dsp:sp>
    <dsp:sp modelId="{7013FB67-40AC-45BF-BAC2-0016886F2459}">
      <dsp:nvSpPr>
        <dsp:cNvPr id="0" name=""/>
        <dsp:cNvSpPr/>
      </dsp:nvSpPr>
      <dsp:spPr>
        <a:xfrm rot="5400000">
          <a:off x="-236583" y="1520868"/>
          <a:ext cx="1577223" cy="1104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Foco na logística</a:t>
          </a:r>
        </a:p>
      </dsp:txBody>
      <dsp:txXfrm rot="-5400000">
        <a:off x="1" y="1836312"/>
        <a:ext cx="1104056" cy="473167"/>
      </dsp:txXfrm>
    </dsp:sp>
    <dsp:sp modelId="{61CF1869-3BE1-4B65-B75C-270BA7B3E514}">
      <dsp:nvSpPr>
        <dsp:cNvPr id="0" name=""/>
        <dsp:cNvSpPr/>
      </dsp:nvSpPr>
      <dsp:spPr>
        <a:xfrm rot="5400000">
          <a:off x="2830477" y="-442136"/>
          <a:ext cx="1025195" cy="44780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Armazenamento somente quando houver necessidade de verificação física</a:t>
          </a:r>
        </a:p>
      </dsp:txBody>
      <dsp:txXfrm rot="-5400000">
        <a:off x="1104056" y="1334331"/>
        <a:ext cx="4427991" cy="92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A7699-E038-4DD0-B2D3-78CD0ADF5573}">
      <dsp:nvSpPr>
        <dsp:cNvPr id="0" name=""/>
        <dsp:cNvSpPr/>
      </dsp:nvSpPr>
      <dsp:spPr>
        <a:xfrm>
          <a:off x="2807371" y="2096067"/>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a:t>Novo </a:t>
          </a:r>
          <a:r>
            <a:rPr lang="pt-BR" sz="1600" b="1" kern="1200" dirty="0" smtClean="0"/>
            <a:t>Processo </a:t>
          </a:r>
          <a:r>
            <a:rPr lang="pt-BR" sz="1600" b="1" kern="1200" dirty="0"/>
            <a:t>de </a:t>
          </a:r>
          <a:r>
            <a:rPr lang="pt-BR" sz="1600" b="1" kern="1200" dirty="0" smtClean="0"/>
            <a:t>Importações</a:t>
          </a:r>
          <a:endParaRPr lang="pt-BR" sz="1600" b="1" kern="1200" dirty="0"/>
        </a:p>
      </dsp:txBody>
      <dsp:txXfrm>
        <a:off x="3040859" y="2329555"/>
        <a:ext cx="1127381" cy="1127381"/>
      </dsp:txXfrm>
    </dsp:sp>
    <dsp:sp modelId="{31FDFF4C-6629-48B0-BB8E-02758A97EA34}">
      <dsp:nvSpPr>
        <dsp:cNvPr id="0" name=""/>
        <dsp:cNvSpPr/>
      </dsp:nvSpPr>
      <dsp:spPr>
        <a:xfrm rot="16200000">
          <a:off x="3364133" y="1835747"/>
          <a:ext cx="480832" cy="39808"/>
        </a:xfrm>
        <a:custGeom>
          <a:avLst/>
          <a:gdLst/>
          <a:ahLst/>
          <a:cxnLst/>
          <a:rect l="0" t="0" r="0" b="0"/>
          <a:pathLst>
            <a:path>
              <a:moveTo>
                <a:pt x="0" y="19904"/>
              </a:moveTo>
              <a:lnTo>
                <a:pt x="480832" y="19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3592529" y="1843630"/>
        <a:ext cx="24041" cy="24041"/>
      </dsp:txXfrm>
    </dsp:sp>
    <dsp:sp modelId="{6DC4F8E2-41CE-4043-BF6E-92F294CA6B66}">
      <dsp:nvSpPr>
        <dsp:cNvPr id="0" name=""/>
        <dsp:cNvSpPr/>
      </dsp:nvSpPr>
      <dsp:spPr>
        <a:xfrm>
          <a:off x="2807371" y="20878"/>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a:t>DU-IMP</a:t>
          </a:r>
        </a:p>
      </dsp:txBody>
      <dsp:txXfrm>
        <a:off x="3040859" y="254366"/>
        <a:ext cx="1127381" cy="1127381"/>
      </dsp:txXfrm>
    </dsp:sp>
    <dsp:sp modelId="{B39959D2-263E-4997-A80C-CFA5D66BF8FE}">
      <dsp:nvSpPr>
        <dsp:cNvPr id="0" name=""/>
        <dsp:cNvSpPr/>
      </dsp:nvSpPr>
      <dsp:spPr>
        <a:xfrm rot="20520000">
          <a:off x="4350945" y="2552707"/>
          <a:ext cx="480832" cy="39808"/>
        </a:xfrm>
        <a:custGeom>
          <a:avLst/>
          <a:gdLst/>
          <a:ahLst/>
          <a:cxnLst/>
          <a:rect l="0" t="0" r="0" b="0"/>
          <a:pathLst>
            <a:path>
              <a:moveTo>
                <a:pt x="0" y="19904"/>
              </a:moveTo>
              <a:lnTo>
                <a:pt x="480832" y="19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4579340" y="2560591"/>
        <a:ext cx="24041" cy="24041"/>
      </dsp:txXfrm>
    </dsp:sp>
    <dsp:sp modelId="{77AA507F-2C7A-4664-BA7E-0C2849884AFB}">
      <dsp:nvSpPr>
        <dsp:cNvPr id="0" name=""/>
        <dsp:cNvSpPr/>
      </dsp:nvSpPr>
      <dsp:spPr>
        <a:xfrm>
          <a:off x="4780993" y="1454799"/>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a:t>Harmonização de procedimentos</a:t>
          </a:r>
        </a:p>
      </dsp:txBody>
      <dsp:txXfrm>
        <a:off x="5014481" y="1688287"/>
        <a:ext cx="1127381" cy="1127381"/>
      </dsp:txXfrm>
    </dsp:sp>
    <dsp:sp modelId="{3BC203A8-9CB8-4686-81BE-110811BF87AA}">
      <dsp:nvSpPr>
        <dsp:cNvPr id="0" name=""/>
        <dsp:cNvSpPr/>
      </dsp:nvSpPr>
      <dsp:spPr>
        <a:xfrm rot="3240000">
          <a:off x="3974016" y="3712773"/>
          <a:ext cx="480832" cy="39808"/>
        </a:xfrm>
        <a:custGeom>
          <a:avLst/>
          <a:gdLst/>
          <a:ahLst/>
          <a:cxnLst/>
          <a:rect l="0" t="0" r="0" b="0"/>
          <a:pathLst>
            <a:path>
              <a:moveTo>
                <a:pt x="0" y="19904"/>
              </a:moveTo>
              <a:lnTo>
                <a:pt x="480832" y="19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4202412" y="3720657"/>
        <a:ext cx="24041" cy="24041"/>
      </dsp:txXfrm>
    </dsp:sp>
    <dsp:sp modelId="{61AA7EC1-91D8-40CF-87BE-D01BADAE9F52}">
      <dsp:nvSpPr>
        <dsp:cNvPr id="0" name=""/>
        <dsp:cNvSpPr/>
      </dsp:nvSpPr>
      <dsp:spPr>
        <a:xfrm>
          <a:off x="4027137" y="3774931"/>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a:t>Guichê único</a:t>
          </a:r>
        </a:p>
      </dsp:txBody>
      <dsp:txXfrm>
        <a:off x="4260625" y="4008419"/>
        <a:ext cx="1127381" cy="1127381"/>
      </dsp:txXfrm>
    </dsp:sp>
    <dsp:sp modelId="{6ED9967A-8474-4E23-AA71-0280FEE12457}">
      <dsp:nvSpPr>
        <dsp:cNvPr id="0" name=""/>
        <dsp:cNvSpPr/>
      </dsp:nvSpPr>
      <dsp:spPr>
        <a:xfrm rot="7560000">
          <a:off x="2754251" y="3712773"/>
          <a:ext cx="480832" cy="39808"/>
        </a:xfrm>
        <a:custGeom>
          <a:avLst/>
          <a:gdLst/>
          <a:ahLst/>
          <a:cxnLst/>
          <a:rect l="0" t="0" r="0" b="0"/>
          <a:pathLst>
            <a:path>
              <a:moveTo>
                <a:pt x="0" y="19904"/>
              </a:moveTo>
              <a:lnTo>
                <a:pt x="480832" y="19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10800000">
        <a:off x="2982646" y="3720657"/>
        <a:ext cx="24041" cy="24041"/>
      </dsp:txXfrm>
    </dsp:sp>
    <dsp:sp modelId="{3E7B1B12-BE73-4FA1-B93E-55C43E5E7CAD}">
      <dsp:nvSpPr>
        <dsp:cNvPr id="0" name=""/>
        <dsp:cNvSpPr/>
      </dsp:nvSpPr>
      <dsp:spPr>
        <a:xfrm>
          <a:off x="1587605" y="3774931"/>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a:t>Redução de prazos</a:t>
          </a:r>
        </a:p>
      </dsp:txBody>
      <dsp:txXfrm>
        <a:off x="1821093" y="4008419"/>
        <a:ext cx="1127381" cy="1127381"/>
      </dsp:txXfrm>
    </dsp:sp>
    <dsp:sp modelId="{B034F720-A082-4515-8AF9-7EC60E96C686}">
      <dsp:nvSpPr>
        <dsp:cNvPr id="0" name=""/>
        <dsp:cNvSpPr/>
      </dsp:nvSpPr>
      <dsp:spPr>
        <a:xfrm rot="11880000">
          <a:off x="2377322" y="2552707"/>
          <a:ext cx="480832" cy="39808"/>
        </a:xfrm>
        <a:custGeom>
          <a:avLst/>
          <a:gdLst/>
          <a:ahLst/>
          <a:cxnLst/>
          <a:rect l="0" t="0" r="0" b="0"/>
          <a:pathLst>
            <a:path>
              <a:moveTo>
                <a:pt x="0" y="19904"/>
              </a:moveTo>
              <a:lnTo>
                <a:pt x="480832" y="19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rot="10800000">
        <a:off x="2605718" y="2560591"/>
        <a:ext cx="24041" cy="24041"/>
      </dsp:txXfrm>
    </dsp:sp>
    <dsp:sp modelId="{C981E632-B34F-4BCB-807E-00722523F892}">
      <dsp:nvSpPr>
        <dsp:cNvPr id="0" name=""/>
        <dsp:cNvSpPr/>
      </dsp:nvSpPr>
      <dsp:spPr>
        <a:xfrm>
          <a:off x="833749" y="1454799"/>
          <a:ext cx="1594357" cy="15943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pt-BR" sz="1300" kern="1200" dirty="0"/>
            <a:t>Licenciamentos por prazo ou quantidade</a:t>
          </a:r>
        </a:p>
      </dsp:txBody>
      <dsp:txXfrm>
        <a:off x="1067237" y="1688287"/>
        <a:ext cx="1127381" cy="112738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8D6B2A-CD40-4839-B87F-38197A64173F}" type="datetimeFigureOut">
              <a:rPr lang="pt-BR" smtClean="0"/>
              <a:t>01/03/2018</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1BB7FDD-0270-4765-B15C-F62B5A6A064F}" type="slidenum">
              <a:rPr lang="pt-BR" smtClean="0"/>
              <a:t>‹nº›</a:t>
            </a:fld>
            <a:endParaRPr lang="pt-BR"/>
          </a:p>
        </p:txBody>
      </p:sp>
    </p:spTree>
    <p:extLst>
      <p:ext uri="{BB962C8B-B14F-4D97-AF65-F5344CB8AC3E}">
        <p14:creationId xmlns:p14="http://schemas.microsoft.com/office/powerpoint/2010/main" val="286871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420419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360791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Efetuar o Pacto Bem Mais Simples Brasil com Estados, Municípios e o Distrito Federal</a:t>
            </a:r>
            <a:r>
              <a:rPr lang="pt-BR" sz="1600" dirty="0">
                <a:ea typeface="Calibri" panose="020F0502020204030204" pitchFamily="34" charset="0"/>
                <a:cs typeface="Times New Roman" panose="02020603050405020304" pitchFamily="18" charset="0"/>
              </a:rPr>
              <a:t>, para apoiar e orientar demandas de </a:t>
            </a:r>
            <a:r>
              <a:rPr lang="pt-BR" sz="1600" b="1" dirty="0">
                <a:ea typeface="Calibri" panose="020F0502020204030204" pitchFamily="34" charset="0"/>
                <a:cs typeface="Times New Roman" panose="02020603050405020304" pitchFamily="18" charset="0"/>
              </a:rPr>
              <a:t>melhoria de processos </a:t>
            </a:r>
            <a:r>
              <a:rPr lang="pt-BR" sz="1600" dirty="0">
                <a:ea typeface="Calibri" panose="020F0502020204030204" pitchFamily="34" charset="0"/>
                <a:cs typeface="Times New Roman" panose="02020603050405020304" pitchFamily="18" charset="0"/>
              </a:rPr>
              <a:t>dos Estados e Municípios, atuando na </a:t>
            </a:r>
            <a:r>
              <a:rPr lang="pt-BR" sz="1600" b="1" dirty="0">
                <a:ea typeface="Calibri" panose="020F0502020204030204" pitchFamily="34" charset="0"/>
                <a:cs typeface="Times New Roman" panose="02020603050405020304" pitchFamily="18" charset="0"/>
              </a:rPr>
              <a:t>transversalidade com os órgãos federais</a:t>
            </a:r>
            <a:r>
              <a:rPr lang="pt-BR" sz="1600" dirty="0">
                <a:ea typeface="Calibri" panose="020F0502020204030204" pitchFamily="34" charset="0"/>
                <a:cs typeface="Times New Roman" panose="02020603050405020304" pitchFamily="18" charset="0"/>
              </a:rPr>
              <a:t>, </a:t>
            </a:r>
            <a:r>
              <a:rPr lang="pt-BR" sz="1600" b="1" dirty="0">
                <a:ea typeface="Calibri" panose="020F0502020204030204" pitchFamily="34" charset="0"/>
                <a:cs typeface="Times New Roman" panose="02020603050405020304" pitchFamily="18" charset="0"/>
              </a:rPr>
              <a:t>focando</a:t>
            </a:r>
            <a:r>
              <a:rPr lang="pt-BR" sz="1600" dirty="0">
                <a:ea typeface="Calibri" panose="020F0502020204030204" pitchFamily="34" charset="0"/>
                <a:cs typeface="Times New Roman" panose="02020603050405020304" pitchFamily="18" charset="0"/>
              </a:rPr>
              <a:t> em temas alinhados com os projetos do Governo Federal para melhorar o </a:t>
            </a:r>
            <a:r>
              <a:rPr lang="pt-BR" sz="1600" b="1" dirty="0">
                <a:ea typeface="Calibri" panose="020F0502020204030204" pitchFamily="34" charset="0"/>
                <a:cs typeface="Times New Roman" panose="02020603050405020304" pitchFamily="18" charset="0"/>
              </a:rPr>
              <a:t>ambiente de negócios e/ou a vida do cidadão</a:t>
            </a:r>
            <a:r>
              <a:rPr lang="pt-BR" sz="1600" dirty="0">
                <a:ea typeface="Calibri" panose="020F0502020204030204" pitchFamily="34" charset="0"/>
                <a:cs typeface="Times New Roman" panose="02020603050405020304" pitchFamily="18" charset="0"/>
              </a:rPr>
              <a:t>, cuja origem está diretamente ligada aos </a:t>
            </a:r>
            <a:r>
              <a:rPr lang="pt-BR" sz="1600" b="1" dirty="0">
                <a:ea typeface="Calibri" panose="020F0502020204030204" pitchFamily="34" charset="0"/>
                <a:cs typeface="Times New Roman" panose="02020603050405020304" pitchFamily="18" charset="0"/>
              </a:rPr>
              <a:t>processos de gestão dos Estados e Municípios</a:t>
            </a:r>
            <a:r>
              <a:rPr lang="pt-BR" sz="1600" dirty="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Coordenar o movimento de desburocratização nos entes federados</a:t>
            </a:r>
            <a:r>
              <a:rPr lang="pt-BR" sz="1600" dirty="0">
                <a:ea typeface="Calibri" panose="020F0502020204030204" pitchFamily="34" charset="0"/>
                <a:cs typeface="Times New Roman" panose="02020603050405020304" pitchFamily="18" charset="0"/>
              </a:rPr>
              <a:t>, com ações transversais entre Estados e Municípios, para </a:t>
            </a:r>
            <a:r>
              <a:rPr lang="pt-BR" sz="1600" b="1" dirty="0">
                <a:ea typeface="Calibri" panose="020F0502020204030204" pitchFamily="34" charset="0"/>
                <a:cs typeface="Times New Roman" panose="02020603050405020304" pitchFamily="18" charset="0"/>
              </a:rPr>
              <a:t>multiplicar as melhores iniciativas identificadas</a:t>
            </a:r>
            <a:r>
              <a:rPr lang="pt-BR" sz="1600" dirty="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a:ea typeface="Calibri" panose="020F0502020204030204" pitchFamily="34" charset="0"/>
                <a:cs typeface="Times New Roman" panose="02020603050405020304" pitchFamily="18" charset="0"/>
              </a:rPr>
              <a:t>Propor a criação de fórum </a:t>
            </a:r>
            <a:r>
              <a:rPr lang="pt-BR" sz="1600" dirty="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12</a:t>
            </a:fld>
            <a:endParaRPr lang="pt-BR" dirty="0"/>
          </a:p>
        </p:txBody>
      </p:sp>
    </p:spTree>
    <p:extLst>
      <p:ext uri="{BB962C8B-B14F-4D97-AF65-F5344CB8AC3E}">
        <p14:creationId xmlns:p14="http://schemas.microsoft.com/office/powerpoint/2010/main" val="415903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13</a:t>
            </a:fld>
            <a:endParaRPr lang="pt-BR" dirty="0"/>
          </a:p>
        </p:txBody>
      </p:sp>
    </p:spTree>
    <p:extLst>
      <p:ext uri="{BB962C8B-B14F-4D97-AF65-F5344CB8AC3E}">
        <p14:creationId xmlns:p14="http://schemas.microsoft.com/office/powerpoint/2010/main" val="375812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14</a:t>
            </a:fld>
            <a:endParaRPr lang="pt-BR" dirty="0"/>
          </a:p>
        </p:txBody>
      </p:sp>
    </p:spTree>
    <p:extLst>
      <p:ext uri="{BB962C8B-B14F-4D97-AF65-F5344CB8AC3E}">
        <p14:creationId xmlns:p14="http://schemas.microsoft.com/office/powerpoint/2010/main" val="264751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49820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175647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15000"/>
              </a:lnSpc>
              <a:spcBef>
                <a:spcPts val="200"/>
              </a:spcBef>
            </a:pPr>
            <a:r>
              <a:rPr lang="pt-BR" sz="1600" b="1" dirty="0" smtClean="0">
                <a:ea typeface="Calibri" panose="020F0502020204030204" pitchFamily="34" charset="0"/>
                <a:cs typeface="Times New Roman" panose="02020603050405020304" pitchFamily="18" charset="0"/>
              </a:rPr>
              <a:t>Proposta de atuação junto a Estados e Municípios na articulação dos projetos de simplificação, de melhoria do ambiente de negócios  e da prestação de serviços ao cidadão, por meio das seguintes ações:</a:t>
            </a:r>
          </a:p>
          <a:p>
            <a:pPr>
              <a:lnSpc>
                <a:spcPct val="115000"/>
              </a:lnSpc>
              <a:spcBef>
                <a:spcPts val="200"/>
              </a:spcBef>
            </a:pPr>
            <a:r>
              <a:rPr lang="pt-BR" sz="1600" b="1" dirty="0" smtClean="0">
                <a:ea typeface="Calibri" panose="020F0502020204030204" pitchFamily="34" charset="0"/>
                <a:cs typeface="Times New Roman" panose="02020603050405020304" pitchFamily="18" charset="0"/>
              </a:rPr>
              <a:t> </a:t>
            </a:r>
          </a:p>
          <a:p>
            <a:pPr marL="285750" indent="-285750" algn="just">
              <a:lnSpc>
                <a:spcPct val="115000"/>
              </a:lnSpc>
              <a:spcBef>
                <a:spcPts val="200"/>
              </a:spcBef>
              <a:buFont typeface="Wingdings" panose="05000000000000000000" pitchFamily="2" charset="2"/>
              <a:buChar char="Ø"/>
            </a:pPr>
            <a:r>
              <a:rPr lang="pt-BR" sz="1600" b="1" dirty="0" smtClean="0">
                <a:ea typeface="Calibri" panose="020F0502020204030204" pitchFamily="34" charset="0"/>
                <a:cs typeface="Times New Roman" panose="02020603050405020304" pitchFamily="18" charset="0"/>
              </a:rPr>
              <a:t>Efetuar o Pacto Bem Mais Simples Brasil com Estados, Municípios e o Distrito Federal</a:t>
            </a:r>
            <a:r>
              <a:rPr lang="pt-BR" sz="1600" dirty="0" smtClean="0">
                <a:ea typeface="Calibri" panose="020F0502020204030204" pitchFamily="34" charset="0"/>
                <a:cs typeface="Times New Roman" panose="02020603050405020304" pitchFamily="18" charset="0"/>
              </a:rPr>
              <a:t>, para apoiar e orientar demandas de </a:t>
            </a:r>
            <a:r>
              <a:rPr lang="pt-BR" sz="1600" b="1" dirty="0" smtClean="0">
                <a:ea typeface="Calibri" panose="020F0502020204030204" pitchFamily="34" charset="0"/>
                <a:cs typeface="Times New Roman" panose="02020603050405020304" pitchFamily="18" charset="0"/>
              </a:rPr>
              <a:t>melhoria de processos </a:t>
            </a:r>
            <a:r>
              <a:rPr lang="pt-BR" sz="1600" dirty="0" smtClean="0">
                <a:ea typeface="Calibri" panose="020F0502020204030204" pitchFamily="34" charset="0"/>
                <a:cs typeface="Times New Roman" panose="02020603050405020304" pitchFamily="18" charset="0"/>
              </a:rPr>
              <a:t>dos Estados e Municípios, atuando na </a:t>
            </a:r>
            <a:r>
              <a:rPr lang="pt-BR" sz="1600" b="1" dirty="0" smtClean="0">
                <a:ea typeface="Calibri" panose="020F0502020204030204" pitchFamily="34" charset="0"/>
                <a:cs typeface="Times New Roman" panose="02020603050405020304" pitchFamily="18" charset="0"/>
              </a:rPr>
              <a:t>transversalidade com os órgãos federais</a:t>
            </a:r>
            <a:r>
              <a:rPr lang="pt-BR" sz="1600" dirty="0" smtClean="0">
                <a:ea typeface="Calibri" panose="020F0502020204030204" pitchFamily="34" charset="0"/>
                <a:cs typeface="Times New Roman" panose="02020603050405020304" pitchFamily="18" charset="0"/>
              </a:rPr>
              <a:t>, </a:t>
            </a:r>
            <a:r>
              <a:rPr lang="pt-BR" sz="1600" b="1" dirty="0" smtClean="0">
                <a:ea typeface="Calibri" panose="020F0502020204030204" pitchFamily="34" charset="0"/>
                <a:cs typeface="Times New Roman" panose="02020603050405020304" pitchFamily="18" charset="0"/>
              </a:rPr>
              <a:t>focando</a:t>
            </a:r>
            <a:r>
              <a:rPr lang="pt-BR" sz="1600" dirty="0" smtClean="0">
                <a:ea typeface="Calibri" panose="020F0502020204030204" pitchFamily="34" charset="0"/>
                <a:cs typeface="Times New Roman" panose="02020603050405020304" pitchFamily="18" charset="0"/>
              </a:rPr>
              <a:t> em temas alinhados com os projetos do Governo Federal para melhorar o </a:t>
            </a:r>
            <a:r>
              <a:rPr lang="pt-BR" sz="1600" b="1" dirty="0" smtClean="0">
                <a:ea typeface="Calibri" panose="020F0502020204030204" pitchFamily="34" charset="0"/>
                <a:cs typeface="Times New Roman" panose="02020603050405020304" pitchFamily="18" charset="0"/>
              </a:rPr>
              <a:t>ambiente de negócios e/ou a vida do cidadão</a:t>
            </a:r>
            <a:r>
              <a:rPr lang="pt-BR" sz="1600" dirty="0" smtClean="0">
                <a:ea typeface="Calibri" panose="020F0502020204030204" pitchFamily="34" charset="0"/>
                <a:cs typeface="Times New Roman" panose="02020603050405020304" pitchFamily="18" charset="0"/>
              </a:rPr>
              <a:t>, cuja origem está diretamente ligada aos </a:t>
            </a:r>
            <a:r>
              <a:rPr lang="pt-BR" sz="1600" b="1" dirty="0" smtClean="0">
                <a:ea typeface="Calibri" panose="020F0502020204030204" pitchFamily="34" charset="0"/>
                <a:cs typeface="Times New Roman" panose="02020603050405020304" pitchFamily="18" charset="0"/>
              </a:rPr>
              <a:t>processos de gestão dos Estados e Municípios</a:t>
            </a:r>
            <a:r>
              <a:rPr lang="pt-BR" sz="1600" dirty="0" smtClean="0">
                <a:ea typeface="Calibri" panose="020F0502020204030204" pitchFamily="34" charset="0"/>
                <a:cs typeface="Times New Roman" panose="02020603050405020304" pitchFamily="18" charset="0"/>
              </a:rPr>
              <a:t>. </a:t>
            </a:r>
          </a:p>
          <a:p>
            <a:pPr lvl="1" algn="just">
              <a:lnSpc>
                <a:spcPct val="115000"/>
              </a:lnSpc>
              <a:spcBef>
                <a:spcPts val="200"/>
              </a:spcBef>
            </a:pPr>
            <a:r>
              <a:rPr lang="pt-BR" sz="1600" dirty="0" smtClean="0">
                <a:ea typeface="Calibri" panose="020F0502020204030204" pitchFamily="34" charset="0"/>
                <a:cs typeface="Times New Roman" panose="02020603050405020304" pitchFamily="18" charset="0"/>
              </a:rPr>
              <a:t>Exemplos: Licenciamento de empresas (alvarás municipais), alvarás de construção, agendamento de matriculas em escolas públicas de competência municipal e estadual, registro de propriedade, unificação de impostos. </a:t>
            </a:r>
          </a:p>
          <a:p>
            <a:pPr marL="285750" indent="-285750" algn="just">
              <a:lnSpc>
                <a:spcPct val="115000"/>
              </a:lnSpc>
              <a:spcBef>
                <a:spcPts val="200"/>
              </a:spcBef>
              <a:spcAft>
                <a:spcPts val="0"/>
              </a:spcAft>
              <a:buFont typeface="Wingdings" panose="05000000000000000000" pitchFamily="2" charset="2"/>
              <a:buChar char="Ø"/>
            </a:pPr>
            <a:r>
              <a:rPr lang="pt-BR" sz="1600" b="1" dirty="0" smtClean="0">
                <a:ea typeface="Calibri" panose="020F0502020204030204" pitchFamily="34" charset="0"/>
                <a:cs typeface="Times New Roman" panose="02020603050405020304" pitchFamily="18" charset="0"/>
              </a:rPr>
              <a:t>Coordenar o movimento de desburocratização nos entes federados</a:t>
            </a:r>
            <a:r>
              <a:rPr lang="pt-BR" sz="1600" dirty="0" smtClean="0">
                <a:ea typeface="Calibri" panose="020F0502020204030204" pitchFamily="34" charset="0"/>
                <a:cs typeface="Times New Roman" panose="02020603050405020304" pitchFamily="18" charset="0"/>
              </a:rPr>
              <a:t>, com ações transversais entre Estados e Municípios, para </a:t>
            </a:r>
            <a:r>
              <a:rPr lang="pt-BR" sz="1600" b="1" dirty="0" smtClean="0">
                <a:ea typeface="Calibri" panose="020F0502020204030204" pitchFamily="34" charset="0"/>
                <a:cs typeface="Times New Roman" panose="02020603050405020304" pitchFamily="18" charset="0"/>
              </a:rPr>
              <a:t>multiplicar as melhores iniciativas identificadas</a:t>
            </a:r>
            <a:r>
              <a:rPr lang="pt-BR" sz="1600" dirty="0" smtClean="0">
                <a:ea typeface="Calibri" panose="020F0502020204030204" pitchFamily="34" charset="0"/>
                <a:cs typeface="Times New Roman" panose="02020603050405020304" pitchFamily="18" charset="0"/>
              </a:rPr>
              <a:t>, objetivando dar escala nacional e garantir amplo benefício para a sociedade;</a:t>
            </a:r>
          </a:p>
          <a:p>
            <a:pPr marL="285750" indent="-285750" algn="just">
              <a:lnSpc>
                <a:spcPct val="115000"/>
              </a:lnSpc>
              <a:spcBef>
                <a:spcPts val="200"/>
              </a:spcBef>
              <a:spcAft>
                <a:spcPts val="0"/>
              </a:spcAft>
              <a:buFont typeface="Wingdings" panose="05000000000000000000" pitchFamily="2" charset="2"/>
              <a:buChar char="Ø"/>
            </a:pPr>
            <a:endParaRPr lang="pt-BR" sz="1600" dirty="0" smtClean="0">
              <a:ea typeface="Calibri" panose="020F0502020204030204" pitchFamily="34" charset="0"/>
              <a:cs typeface="Times New Roman" panose="02020603050405020304" pitchFamily="18" charset="0"/>
            </a:endParaRPr>
          </a:p>
          <a:p>
            <a:pPr marL="285750" indent="-285750" algn="just">
              <a:lnSpc>
                <a:spcPct val="115000"/>
              </a:lnSpc>
              <a:spcBef>
                <a:spcPts val="200"/>
              </a:spcBef>
              <a:spcAft>
                <a:spcPts val="0"/>
              </a:spcAft>
              <a:buFont typeface="Wingdings" panose="05000000000000000000" pitchFamily="2" charset="2"/>
              <a:buChar char="Ø"/>
            </a:pPr>
            <a:r>
              <a:rPr lang="pt-BR" sz="1600" b="1" dirty="0" smtClean="0">
                <a:ea typeface="Calibri" panose="020F0502020204030204" pitchFamily="34" charset="0"/>
                <a:cs typeface="Times New Roman" panose="02020603050405020304" pitchFamily="18" charset="0"/>
              </a:rPr>
              <a:t>Propor a criação de fórum </a:t>
            </a:r>
            <a:r>
              <a:rPr lang="pt-BR" sz="1600" dirty="0" smtClean="0">
                <a:ea typeface="Calibri" panose="020F0502020204030204" pitchFamily="34" charset="0"/>
                <a:cs typeface="Times New Roman" panose="02020603050405020304" pitchFamily="18" charset="0"/>
              </a:rPr>
              <a:t>com os Entes Federados para debates e deliberações de ações prioritárias – dentro do escopo do programa: </a:t>
            </a:r>
          </a:p>
          <a:p>
            <a:pPr marL="800100" lvl="1" indent="-342900" algn="just">
              <a:buFont typeface="Wingdings" panose="05000000000000000000" pitchFamily="2" charset="2"/>
              <a:buChar char="§"/>
            </a:pPr>
            <a:r>
              <a:rPr lang="pt-BR" sz="1600" dirty="0" smtClean="0">
                <a:ea typeface="Calibri" panose="020F0502020204030204" pitchFamily="34" charset="0"/>
                <a:cs typeface="Times New Roman" panose="02020603050405020304" pitchFamily="18" charset="0"/>
              </a:rPr>
              <a:t>Fórum com representantes dos Estados e representantes maiores entidades municipais da FNP, CNM e ABM, parceria com a SNAF e demais secretárias da SEGOV</a:t>
            </a:r>
          </a:p>
          <a:p>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17</a:t>
            </a:fld>
            <a:endParaRPr lang="pt-BR" dirty="0"/>
          </a:p>
        </p:txBody>
      </p:sp>
    </p:spTree>
    <p:extLst>
      <p:ext uri="{BB962C8B-B14F-4D97-AF65-F5344CB8AC3E}">
        <p14:creationId xmlns:p14="http://schemas.microsoft.com/office/powerpoint/2010/main" val="159768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18</a:t>
            </a:fld>
            <a:endParaRPr lang="pt-BR" dirty="0"/>
          </a:p>
        </p:txBody>
      </p:sp>
    </p:spTree>
    <p:extLst>
      <p:ext uri="{BB962C8B-B14F-4D97-AF65-F5344CB8AC3E}">
        <p14:creationId xmlns:p14="http://schemas.microsoft.com/office/powerpoint/2010/main" val="35265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19</a:t>
            </a:fld>
            <a:endParaRPr lang="pt-BR" dirty="0"/>
          </a:p>
        </p:txBody>
      </p:sp>
    </p:spTree>
    <p:extLst>
      <p:ext uri="{BB962C8B-B14F-4D97-AF65-F5344CB8AC3E}">
        <p14:creationId xmlns:p14="http://schemas.microsoft.com/office/powerpoint/2010/main" val="49727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dirty="0"/>
          </a:p>
        </p:txBody>
      </p:sp>
      <p:sp>
        <p:nvSpPr>
          <p:cNvPr id="5" name="Espaço Reservado para Data 4"/>
          <p:cNvSpPr>
            <a:spLocks noGrp="1"/>
          </p:cNvSpPr>
          <p:nvPr>
            <p:ph type="dt" idx="11"/>
          </p:nvPr>
        </p:nvSpPr>
        <p:spPr/>
        <p:txBody>
          <a:bodyPr/>
          <a:lstStyle/>
          <a:p>
            <a:endParaRPr lang="pt-BR" dirty="0"/>
          </a:p>
        </p:txBody>
      </p:sp>
    </p:spTree>
    <p:extLst>
      <p:ext uri="{BB962C8B-B14F-4D97-AF65-F5344CB8AC3E}">
        <p14:creationId xmlns:p14="http://schemas.microsoft.com/office/powerpoint/2010/main" val="401716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1426044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3526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Font typeface="Arial" panose="020B0604020202020204" pitchFamily="34" charset="0"/>
              <a:buNone/>
            </a:pPr>
            <a:endParaRPr lang="pt-BR" dirty="0"/>
          </a:p>
        </p:txBody>
      </p:sp>
      <p:sp>
        <p:nvSpPr>
          <p:cNvPr id="5" name="Espaço Reservado para Data 4"/>
          <p:cNvSpPr>
            <a:spLocks noGrp="1"/>
          </p:cNvSpPr>
          <p:nvPr>
            <p:ph type="dt" idx="11"/>
          </p:nvPr>
        </p:nvSpPr>
        <p:spPr/>
        <p:txBody>
          <a:bodyPr/>
          <a:lstStyle/>
          <a:p>
            <a:endParaRPr lang="pt-BR" dirty="0"/>
          </a:p>
        </p:txBody>
      </p:sp>
    </p:spTree>
    <p:extLst>
      <p:ext uri="{BB962C8B-B14F-4D97-AF65-F5344CB8AC3E}">
        <p14:creationId xmlns:p14="http://schemas.microsoft.com/office/powerpoint/2010/main" val="417339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dirty="0"/>
          </a:p>
        </p:txBody>
      </p:sp>
      <p:sp>
        <p:nvSpPr>
          <p:cNvPr id="4" name="Espaço Reservado para Número de Slide 3"/>
          <p:cNvSpPr>
            <a:spLocks noGrp="1"/>
          </p:cNvSpPr>
          <p:nvPr>
            <p:ph type="sldNum" sz="quarter" idx="10"/>
          </p:nvPr>
        </p:nvSpPr>
        <p:spPr/>
        <p:txBody>
          <a:bodyPr/>
          <a:lstStyle/>
          <a:p>
            <a:fld id="{61486C8B-35EB-4B2E-85FC-F2CB1E11CCA1}" type="slidenum">
              <a:rPr lang="pt-BR" smtClean="0"/>
              <a:t>4</a:t>
            </a:fld>
            <a:endParaRPr lang="pt-BR" dirty="0"/>
          </a:p>
        </p:txBody>
      </p:sp>
    </p:spTree>
    <p:extLst>
      <p:ext uri="{BB962C8B-B14F-4D97-AF65-F5344CB8AC3E}">
        <p14:creationId xmlns:p14="http://schemas.microsoft.com/office/powerpoint/2010/main" val="315929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5</a:t>
            </a:fld>
            <a:endParaRPr lang="pt-BR" dirty="0"/>
          </a:p>
        </p:txBody>
      </p:sp>
    </p:spTree>
    <p:extLst>
      <p:ext uri="{BB962C8B-B14F-4D97-AF65-F5344CB8AC3E}">
        <p14:creationId xmlns:p14="http://schemas.microsoft.com/office/powerpoint/2010/main" val="59113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endParaRPr lang="pt-BR" dirty="0"/>
          </a:p>
        </p:txBody>
      </p:sp>
      <p:sp>
        <p:nvSpPr>
          <p:cNvPr id="4" name="Espaço Reservado para Número de Slide 3"/>
          <p:cNvSpPr>
            <a:spLocks noGrp="1"/>
          </p:cNvSpPr>
          <p:nvPr>
            <p:ph type="sldNum" sz="quarter" idx="10"/>
          </p:nvPr>
        </p:nvSpPr>
        <p:spPr/>
        <p:txBody>
          <a:bodyPr/>
          <a:lstStyle/>
          <a:p>
            <a:fld id="{3D547559-6CEC-417E-8E0F-E99D6BE27C5E}" type="slidenum">
              <a:rPr lang="pt-BR" smtClean="0"/>
              <a:t>6</a:t>
            </a:fld>
            <a:endParaRPr lang="pt-BR" dirty="0"/>
          </a:p>
        </p:txBody>
      </p:sp>
    </p:spTree>
    <p:extLst>
      <p:ext uri="{BB962C8B-B14F-4D97-AF65-F5344CB8AC3E}">
        <p14:creationId xmlns:p14="http://schemas.microsoft.com/office/powerpoint/2010/main" val="239352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132065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1" dirty="0"/>
              <a:t>Carga tributária total</a:t>
            </a:r>
            <a:endParaRPr lang="pt-BR" dirty="0"/>
          </a:p>
          <a:p>
            <a:pPr algn="just"/>
            <a:endParaRPr lang="pt-BR" b="1" dirty="0"/>
          </a:p>
          <a:p>
            <a:pPr algn="just"/>
            <a:r>
              <a:rPr lang="pt-BR" dirty="0"/>
              <a:t>O sub-indicador da carga tributária total calcula o </a:t>
            </a:r>
            <a:r>
              <a:rPr lang="pt-BR" b="1" dirty="0"/>
              <a:t>montante</a:t>
            </a:r>
            <a:r>
              <a:rPr lang="pt-BR" dirty="0"/>
              <a:t> total de </a:t>
            </a:r>
            <a:r>
              <a:rPr lang="pt-BR" b="1" dirty="0"/>
              <a:t>impostos e contribuições </a:t>
            </a:r>
            <a:r>
              <a:rPr lang="pt-BR" dirty="0"/>
              <a:t>devidos pela empresa no seu segundo ano de atividade, apresentado como um </a:t>
            </a:r>
            <a:r>
              <a:rPr lang="pt-BR" b="1" dirty="0"/>
              <a:t>percentual do lucro </a:t>
            </a:r>
            <a:r>
              <a:rPr lang="pt-BR" dirty="0"/>
              <a:t>comercial da empresa;</a:t>
            </a:r>
          </a:p>
          <a:p>
            <a:pPr algn="just"/>
            <a:endParaRPr lang="pt-BR" b="1" dirty="0"/>
          </a:p>
          <a:p>
            <a:pPr algn="just"/>
            <a:r>
              <a:rPr lang="pt-BR" dirty="0"/>
              <a:t>2017 apresenta informações sobre a carga tributária total do ano civil de 2015;</a:t>
            </a:r>
          </a:p>
          <a:p>
            <a:pPr algn="just"/>
            <a:endParaRPr lang="pt-BR" dirty="0"/>
          </a:p>
          <a:p>
            <a:pPr algn="just"/>
            <a:r>
              <a:rPr lang="pt-BR" dirty="0"/>
              <a:t>O montante total de impostos devidos é a soma de todos os diversos impostos e contribuições a pagar </a:t>
            </a:r>
            <a:r>
              <a:rPr lang="pt-BR" b="1" dirty="0"/>
              <a:t>após a contabilização das deduções </a:t>
            </a:r>
            <a:r>
              <a:rPr lang="pt-BR" dirty="0"/>
              <a:t>e isenções fiscais</a:t>
            </a:r>
          </a:p>
          <a:p>
            <a:pPr algn="just"/>
            <a:endParaRPr lang="pt-BR" sz="1600" dirty="0"/>
          </a:p>
          <a:p>
            <a:pPr algn="just"/>
            <a:r>
              <a:rPr lang="pt-BR" dirty="0"/>
              <a:t>No cálculo da carga tributária total, o montante do imposto efetivo é dividido pelo lucro comercial da empresa.</a:t>
            </a:r>
          </a:p>
          <a:p>
            <a:pPr algn="just"/>
            <a:endParaRPr lang="pt-BR" dirty="0"/>
          </a:p>
          <a:p>
            <a:pPr algn="just"/>
            <a:r>
              <a:rPr lang="pt-BR" dirty="0"/>
              <a:t>O lucro comercial equivale essencialmente ao lucro líquido antes de todos os impostos devidos</a:t>
            </a:r>
          </a:p>
          <a:p>
            <a:pPr algn="just"/>
            <a:endParaRPr lang="pt-BR" dirty="0"/>
          </a:p>
          <a:p>
            <a:pPr algn="just"/>
            <a:r>
              <a:rPr lang="pt-BR" b="1" dirty="0"/>
              <a:t>Número de pagamentos</a:t>
            </a:r>
          </a:p>
          <a:p>
            <a:pPr algn="just"/>
            <a:endParaRPr lang="pt-BR" b="1"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O número de vezes que a empresa paga impostos e contribuições </a:t>
            </a:r>
            <a:r>
              <a:rPr lang="pt-BR" sz="1200" dirty="0">
                <a:solidFill>
                  <a:srgbClr val="FF0000"/>
                </a:solidFill>
              </a:rPr>
              <a:t>num ano</a:t>
            </a:r>
            <a:r>
              <a:rPr lang="pt-BR" sz="1200" dirty="0">
                <a:solidFill>
                  <a:schemeClr val="tx1"/>
                </a:solidFill>
              </a:rPr>
              <a:t> é o número dos diferentes impostos ou contribuições multiplicado pela </a:t>
            </a:r>
            <a:r>
              <a:rPr lang="pt-BR" sz="1200" dirty="0">
                <a:solidFill>
                  <a:srgbClr val="FF0000"/>
                </a:solidFill>
              </a:rPr>
              <a:t>frequência de pagamento (ou retenção) </a:t>
            </a:r>
            <a:r>
              <a:rPr lang="pt-BR" sz="1200" dirty="0">
                <a:solidFill>
                  <a:schemeClr val="tx1"/>
                </a:solidFill>
              </a:rPr>
              <a:t>para cada imposto. A frequência de pagamento inclui pagamentos (ou retenções) antecipados, bem como pagamentos (ou retenções) regulares.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rPr>
              <a:t>Quando a </a:t>
            </a:r>
            <a:r>
              <a:rPr lang="pt-BR" sz="1200" b="1" dirty="0">
                <a:solidFill>
                  <a:schemeClr val="tx1"/>
                </a:solidFill>
              </a:rPr>
              <a:t>declaração e o pagamento eletrônicos </a:t>
            </a:r>
            <a:r>
              <a:rPr lang="pt-BR" sz="1200" dirty="0">
                <a:solidFill>
                  <a:schemeClr val="tx1"/>
                </a:solidFill>
              </a:rPr>
              <a:t>são permitidos e utilizados pela maioria das empresas de porte médio, o imposto é </a:t>
            </a:r>
            <a:r>
              <a:rPr lang="pt-BR" sz="1200" b="1" dirty="0">
                <a:solidFill>
                  <a:schemeClr val="tx1"/>
                </a:solidFill>
              </a:rPr>
              <a:t>considerado como pago uma vez por ano</a:t>
            </a:r>
            <a:r>
              <a:rPr lang="pt-BR" sz="1200" dirty="0">
                <a:solidFill>
                  <a:schemeClr val="tx1"/>
                </a:solidFill>
              </a:rPr>
              <a:t>, ainda que as declarações e pagamentos ocorram com uma </a:t>
            </a:r>
            <a:r>
              <a:rPr lang="pt-BR" sz="1200" b="1" dirty="0">
                <a:solidFill>
                  <a:schemeClr val="tx1"/>
                </a:solidFill>
              </a:rPr>
              <a:t>maior frequência</a:t>
            </a:r>
            <a:r>
              <a:rPr lang="pt-BR" sz="1200" dirty="0">
                <a:solidFill>
                  <a:schemeClr val="tx1"/>
                </a:solidFill>
              </a:rPr>
              <a:t>. No caso de pagamentos efetuados por terceiros, como o imposto sobre juros pago por </a:t>
            </a:r>
            <a:r>
              <a:rPr lang="pt-BR" sz="1200" b="1" dirty="0">
                <a:solidFill>
                  <a:schemeClr val="tx1"/>
                </a:solidFill>
              </a:rPr>
              <a:t>uma instituição financeira </a:t>
            </a:r>
            <a:r>
              <a:rPr lang="pt-BR" sz="1200" dirty="0">
                <a:solidFill>
                  <a:schemeClr val="tx1"/>
                </a:solidFill>
              </a:rPr>
              <a:t>ou o imposto sobre o combustível pago por um </a:t>
            </a:r>
            <a:r>
              <a:rPr lang="pt-BR" sz="1200" b="1" dirty="0">
                <a:solidFill>
                  <a:schemeClr val="tx1"/>
                </a:solidFill>
              </a:rPr>
              <a:t>distribuidor de combustíveis</a:t>
            </a:r>
            <a:r>
              <a:rPr lang="pt-BR" sz="1200" dirty="0">
                <a:solidFill>
                  <a:schemeClr val="tx1"/>
                </a:solidFill>
              </a:rPr>
              <a:t>, somente é incluído </a:t>
            </a:r>
            <a:r>
              <a:rPr lang="pt-BR" sz="1200" b="1" dirty="0">
                <a:solidFill>
                  <a:schemeClr val="tx1"/>
                </a:solidFill>
              </a:rPr>
              <a:t>um pagamento por ano</a:t>
            </a:r>
            <a:r>
              <a:rPr lang="pt-BR" sz="1200" dirty="0">
                <a:solidFill>
                  <a:schemeClr val="tx1"/>
                </a:solidFill>
              </a:rPr>
              <a:t>, mesmo que os pagamentos sejam mais frequentes.</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dirty="0">
              <a:solidFill>
                <a:schemeClr val="tx1"/>
              </a:solidFill>
            </a:endParaRPr>
          </a:p>
          <a:p>
            <a:pPr algn="just"/>
            <a:r>
              <a:rPr lang="pt-BR" b="1" dirty="0"/>
              <a:t>Tempo</a:t>
            </a:r>
          </a:p>
          <a:p>
            <a:pPr algn="just"/>
            <a:endParaRPr lang="pt-BR" b="1" dirty="0"/>
          </a:p>
          <a:p>
            <a:pPr algn="just"/>
            <a:r>
              <a:rPr lang="pt-BR" dirty="0"/>
              <a:t>É registrado em horas por ano;</a:t>
            </a:r>
          </a:p>
          <a:p>
            <a:pPr algn="just"/>
            <a:endParaRPr lang="pt-BR" b="1" dirty="0"/>
          </a:p>
          <a:p>
            <a:pPr algn="just"/>
            <a:r>
              <a:rPr lang="pt-BR" dirty="0"/>
              <a:t>Este </a:t>
            </a:r>
            <a:r>
              <a:rPr lang="pt-BR" dirty="0" err="1"/>
              <a:t>sub-indicador</a:t>
            </a:r>
            <a:r>
              <a:rPr lang="pt-BR" dirty="0"/>
              <a:t> mede o tempo necessário para </a:t>
            </a:r>
            <a:r>
              <a:rPr lang="pt-BR" b="1" dirty="0"/>
              <a:t>preparar</a:t>
            </a:r>
            <a:r>
              <a:rPr lang="pt-BR" dirty="0"/>
              <a:t>, </a:t>
            </a:r>
            <a:r>
              <a:rPr lang="pt-BR" b="1" dirty="0"/>
              <a:t>declarar</a:t>
            </a:r>
            <a:r>
              <a:rPr lang="pt-BR" dirty="0"/>
              <a:t> e </a:t>
            </a:r>
            <a:r>
              <a:rPr lang="pt-BR" b="1" dirty="0"/>
              <a:t>pagar</a:t>
            </a:r>
            <a:r>
              <a:rPr lang="pt-BR" dirty="0"/>
              <a:t> os três principais tipos de imposto e contribuição: </a:t>
            </a:r>
          </a:p>
          <a:p>
            <a:pPr algn="just"/>
            <a:endParaRPr lang="pt-BR" dirty="0"/>
          </a:p>
          <a:p>
            <a:pPr marL="285750" indent="-285750" algn="just">
              <a:buFont typeface="Arial" panose="020B0604020202020204" pitchFamily="34" charset="0"/>
              <a:buChar char="•"/>
            </a:pPr>
            <a:r>
              <a:rPr lang="pt-BR" dirty="0"/>
              <a:t>O imposto sobre o rendimento corporativo;</a:t>
            </a:r>
          </a:p>
          <a:p>
            <a:pPr algn="just"/>
            <a:endParaRPr lang="pt-BR" dirty="0"/>
          </a:p>
          <a:p>
            <a:pPr marL="285750" indent="-285750" algn="just">
              <a:buFont typeface="Arial" panose="020B0604020202020204" pitchFamily="34" charset="0"/>
              <a:buChar char="•"/>
            </a:pPr>
            <a:r>
              <a:rPr lang="pt-BR" dirty="0"/>
              <a:t>O IVA ou impostos sobre as vendas ; e</a:t>
            </a:r>
          </a:p>
          <a:p>
            <a:pPr algn="just"/>
            <a:endParaRPr lang="pt-BR" dirty="0"/>
          </a:p>
          <a:p>
            <a:pPr marL="285750" indent="-285750" algn="just">
              <a:buFont typeface="Arial" panose="020B0604020202020204" pitchFamily="34" charset="0"/>
              <a:buChar char="•"/>
            </a:pPr>
            <a:r>
              <a:rPr lang="pt-BR" dirty="0"/>
              <a:t>Os impostos sobre o trabalho, incluindo impostos sobre os salários e contribuições sociais</a:t>
            </a:r>
            <a:endParaRPr lang="pt-BR" b="1" dirty="0"/>
          </a:p>
          <a:p>
            <a:pPr algn="just"/>
            <a:endParaRPr lang="pt-BR" dirty="0"/>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dirty="0">
              <a:solidFill>
                <a:schemeClr val="tx1"/>
              </a:solidFill>
            </a:endParaRPr>
          </a:p>
          <a:p>
            <a:pPr algn="just"/>
            <a:endParaRPr lang="pt-BR" b="1" dirty="0"/>
          </a:p>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86781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dirty="0">
                <a:solidFill>
                  <a:schemeClr val="tx1"/>
                </a:solidFill>
              </a:rPr>
              <a:t>1- NOTA FISCAL ELETRÔNICA – NF-e </a:t>
            </a:r>
            <a:endParaRPr lang="pt-BR" sz="1200" dirty="0">
              <a:solidFill>
                <a:schemeClr val="tx1"/>
              </a:solidFill>
            </a:endParaRPr>
          </a:p>
          <a:p>
            <a:r>
              <a:rPr lang="pt-BR" sz="1200" dirty="0">
                <a:solidFill>
                  <a:schemeClr val="tx1"/>
                </a:solidFill>
              </a:rPr>
              <a:t>Implantar até dezembro de 2018 o ambiente nacional da Nota Fiscal de serviços eletrônica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2 – eSOCIAL - </a:t>
            </a:r>
            <a:r>
              <a:rPr lang="pt-BR" sz="1200" dirty="0">
                <a:solidFill>
                  <a:schemeClr val="tx1"/>
                </a:solidFill>
              </a:rPr>
              <a:t>Implantar até dezembro de 2018 o módulo empresa do eSocial, contendo a versão simplificada para a micro e pequena empresa e MEI, em substituição à GFIP, unificando os recolhimentos previdenciários – cota retida dos empregados, do FGTS e do SIMPLES Nacional, na forma determinada pelo art. 3º da Lei Complementar n.º 123, de 14 de dezembro de 2006, com redação dada pela Lei Complementar n.º 155, de 27 de outubro de 2016. </a:t>
            </a:r>
          </a:p>
          <a:p>
            <a:pPr lvl="0"/>
            <a:r>
              <a:rPr lang="pt-BR" sz="1200" b="1" dirty="0">
                <a:solidFill>
                  <a:schemeClr val="tx1"/>
                </a:solidFill>
              </a:rPr>
              <a:t>3 - PEDIDO SIMPLIFICADO DE RESTITUIÇÃO E COMPENSAÇÃO</a:t>
            </a:r>
            <a:endParaRPr lang="pt-BR" sz="1200" dirty="0">
              <a:solidFill>
                <a:schemeClr val="tx1"/>
              </a:solidFill>
            </a:endParaRPr>
          </a:p>
          <a:p>
            <a:r>
              <a:rPr lang="pt-BR" sz="1200" dirty="0">
                <a:solidFill>
                  <a:schemeClr val="tx1"/>
                </a:solidFill>
              </a:rPr>
              <a:t>Implantar até junho de 2018, no centro de atendimento virtual e-CAC, os serviços eletrônicos de restituição de contribuição previdenciária, reembolso de salário família e salário maternidade e declaração de compensação.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4 – Sinter</a:t>
            </a:r>
            <a:r>
              <a:rPr lang="pt-BR" sz="120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5 – Sped</a:t>
            </a:r>
            <a:r>
              <a:rPr lang="pt-BR" sz="120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dirty="0">
              <a:solidFill>
                <a:schemeClr val="tx1"/>
              </a:solidFill>
            </a:endParaRPr>
          </a:p>
          <a:p>
            <a:endParaRPr lang="pt-BR" sz="1200" dirty="0">
              <a:solidFill>
                <a:schemeClr val="tx1"/>
              </a:solidFill>
            </a:endParaRPr>
          </a:p>
          <a:p>
            <a:pPr marL="0" indent="0">
              <a:buFont typeface="Arial" panose="020B0604020202020204" pitchFamily="34" charset="0"/>
              <a:buNone/>
            </a:pPr>
            <a:endParaRPr lang="pt-BR" dirty="0"/>
          </a:p>
        </p:txBody>
      </p:sp>
      <p:sp>
        <p:nvSpPr>
          <p:cNvPr id="5" name="Espaço Reservado para Data 4"/>
          <p:cNvSpPr>
            <a:spLocks noGrp="1"/>
          </p:cNvSpPr>
          <p:nvPr>
            <p:ph type="dt" idx="11"/>
          </p:nvPr>
        </p:nvSpPr>
        <p:spPr/>
        <p:txBody>
          <a:bodyPr/>
          <a:lstStyle/>
          <a:p>
            <a:endParaRPr lang="pt-BR" dirty="0"/>
          </a:p>
        </p:txBody>
      </p:sp>
    </p:spTree>
    <p:extLst>
      <p:ext uri="{BB962C8B-B14F-4D97-AF65-F5344CB8AC3E}">
        <p14:creationId xmlns:p14="http://schemas.microsoft.com/office/powerpoint/2010/main" val="266213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dirty="0"/>
          </a:p>
        </p:txBody>
      </p:sp>
    </p:spTree>
    <p:extLst>
      <p:ext uri="{BB962C8B-B14F-4D97-AF65-F5344CB8AC3E}">
        <p14:creationId xmlns:p14="http://schemas.microsoft.com/office/powerpoint/2010/main" val="166396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204172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280662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354139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stretch>
            <a:fillRect/>
          </a:stretch>
        </p:blipFill>
        <p:spPr>
          <a:xfrm>
            <a:off x="0" y="-1394710"/>
            <a:ext cx="12192000" cy="9227547"/>
          </a:xfrm>
          <a:prstGeom prst="rect">
            <a:avLst/>
          </a:prstGeom>
        </p:spPr>
      </p:pic>
      <p:sp>
        <p:nvSpPr>
          <p:cNvPr id="3" name="Espaço Reservado para Data 2"/>
          <p:cNvSpPr>
            <a:spLocks noGrp="1"/>
          </p:cNvSpPr>
          <p:nvPr>
            <p:ph type="dt" sz="half" idx="10"/>
          </p:nvPr>
        </p:nvSpPr>
        <p:spPr/>
        <p:txBody>
          <a:bodyPr/>
          <a:lstStyle/>
          <a:p>
            <a:fld id="{298C3B06-9C45-4119-984A-75BF8EBFA1BF}" type="datetimeFigureOut">
              <a:rPr lang="pt-BR" smtClean="0"/>
              <a:pPr/>
              <a:t>01/03/2018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9167E67-DA9F-44F5-86E2-671893778DD1}" type="slidenum">
              <a:rPr lang="pt-BR" smtClean="0"/>
              <a:pPr/>
              <a:t>‹nº›</a:t>
            </a:fld>
            <a:endParaRPr lang="pt-BR" dirty="0"/>
          </a:p>
        </p:txBody>
      </p:sp>
    </p:spTree>
    <p:extLst>
      <p:ext uri="{BB962C8B-B14F-4D97-AF65-F5344CB8AC3E}">
        <p14:creationId xmlns:p14="http://schemas.microsoft.com/office/powerpoint/2010/main" val="20715482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ayout Personalizad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stretch>
            <a:fillRect/>
          </a:stretch>
        </p:blipFill>
        <p:spPr>
          <a:xfrm>
            <a:off x="0" y="-1394710"/>
            <a:ext cx="12192000" cy="9227547"/>
          </a:xfrm>
          <a:prstGeom prst="rect">
            <a:avLst/>
          </a:prstGeom>
        </p:spPr>
      </p:pic>
      <p:sp>
        <p:nvSpPr>
          <p:cNvPr id="3" name="Espaço Reservado para Data 2"/>
          <p:cNvSpPr>
            <a:spLocks noGrp="1"/>
          </p:cNvSpPr>
          <p:nvPr>
            <p:ph type="dt" sz="half" idx="10"/>
          </p:nvPr>
        </p:nvSpPr>
        <p:spPr/>
        <p:txBody>
          <a:bodyPr/>
          <a:lstStyle/>
          <a:p>
            <a:fld id="{298C3B06-9C45-4119-984A-75BF8EBFA1BF}" type="datetimeFigureOut">
              <a:rPr lang="pt-BR" smtClean="0"/>
              <a:pPr/>
              <a:t>01/03/2018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9167E67-DA9F-44F5-86E2-671893778DD1}" type="slidenum">
              <a:rPr lang="pt-BR" smtClean="0"/>
              <a:pPr/>
              <a:t>‹nº›</a:t>
            </a:fld>
            <a:endParaRPr lang="pt-BR" dirty="0"/>
          </a:p>
        </p:txBody>
      </p:sp>
    </p:spTree>
    <p:extLst>
      <p:ext uri="{BB962C8B-B14F-4D97-AF65-F5344CB8AC3E}">
        <p14:creationId xmlns:p14="http://schemas.microsoft.com/office/powerpoint/2010/main" val="404751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349046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7409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70089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83063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9555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8487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2688469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95527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3569419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1075912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017987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9CD5BB-0CA2-463D-BEED-4364AD5E6B59}" type="slidenum">
              <a:rPr lang="pt-BR" smtClean="0"/>
              <a:pPr/>
              <a:t>‹nº›</a:t>
            </a:fld>
            <a:endParaRPr lang="pt-BR"/>
          </a:p>
        </p:txBody>
      </p:sp>
    </p:spTree>
    <p:extLst>
      <p:ext uri="{BB962C8B-B14F-4D97-AF65-F5344CB8AC3E}">
        <p14:creationId xmlns:p14="http://schemas.microsoft.com/office/powerpoint/2010/main" val="248268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38743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150218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129901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156909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325574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421034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AD57821-8835-4392-99A9-E51C0EC7063C}" type="datetimeFigureOut">
              <a:rPr lang="pt-BR" smtClean="0"/>
              <a:pPr/>
              <a:t>01/03/2018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385AEB-805E-4014-A41B-5837BEC430F2}" type="slidenum">
              <a:rPr lang="pt-BR" smtClean="0"/>
              <a:pPr/>
              <a:t>‹nº›</a:t>
            </a:fld>
            <a:endParaRPr lang="pt-BR"/>
          </a:p>
        </p:txBody>
      </p:sp>
    </p:spTree>
    <p:extLst>
      <p:ext uri="{BB962C8B-B14F-4D97-AF65-F5344CB8AC3E}">
        <p14:creationId xmlns:p14="http://schemas.microsoft.com/office/powerpoint/2010/main" val="226352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7821-8835-4392-99A9-E51C0EC7063C}" type="datetimeFigureOut">
              <a:rPr lang="pt-BR" smtClean="0"/>
              <a:pPr/>
              <a:t>01/03/2018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85AEB-805E-4014-A41B-5837BEC430F2}" type="slidenum">
              <a:rPr lang="pt-BR" smtClean="0"/>
              <a:pPr/>
              <a:t>‹nº›</a:t>
            </a:fld>
            <a:endParaRPr lang="pt-BR"/>
          </a:p>
        </p:txBody>
      </p:sp>
    </p:spTree>
    <p:extLst>
      <p:ext uri="{BB962C8B-B14F-4D97-AF65-F5344CB8AC3E}">
        <p14:creationId xmlns:p14="http://schemas.microsoft.com/office/powerpoint/2010/main" val="11598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5CBDE-5A93-434D-8EAE-C8EC25BBBE71}" type="datetimeFigureOut">
              <a:rPr lang="pt-BR" smtClean="0"/>
              <a:pPr/>
              <a:t>01/03/2018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CD5BB-0CA2-463D-BEED-4364AD5E6B59}" type="slidenum">
              <a:rPr lang="pt-BR" smtClean="0"/>
              <a:pPr/>
              <a:t>‹nº›</a:t>
            </a:fld>
            <a:endParaRPr lang="pt-BR"/>
          </a:p>
        </p:txBody>
      </p:sp>
    </p:spTree>
    <p:extLst>
      <p:ext uri="{BB962C8B-B14F-4D97-AF65-F5344CB8AC3E}">
        <p14:creationId xmlns:p14="http://schemas.microsoft.com/office/powerpoint/2010/main" val="1326106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www4.planalto.gov.br/programabemmaissimple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3.xml"/><Relationship Id="rId11" Type="http://schemas.openxmlformats.org/officeDocument/2006/relationships/diagramLayout" Target="../diagrams/layout4.xml"/><Relationship Id="rId5" Type="http://schemas.openxmlformats.org/officeDocument/2006/relationships/diagramLayout" Target="../diagrams/layout3.xml"/><Relationship Id="rId10" Type="http://schemas.openxmlformats.org/officeDocument/2006/relationships/diagramData" Target="../diagrams/data4.xml"/><Relationship Id="rId4" Type="http://schemas.openxmlformats.org/officeDocument/2006/relationships/diagramData" Target="../diagrams/data3.xml"/><Relationship Id="rId9" Type="http://schemas.openxmlformats.org/officeDocument/2006/relationships/image" Target="../media/image4.emf"/><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13258" y="2402974"/>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i="1" dirty="0">
                <a:latin typeface="+mn-lt"/>
              </a:rPr>
              <a:t>Melhoria do Ambiente de Negócios Brasil </a:t>
            </a:r>
          </a:p>
          <a:p>
            <a:pPr algn="ctr"/>
            <a:endParaRPr lang="pt-BR" sz="4000" b="1" i="1" dirty="0">
              <a:latin typeface="+mn-lt"/>
            </a:endParaRPr>
          </a:p>
          <a:p>
            <a:pPr algn="ctr"/>
            <a:r>
              <a:rPr lang="pt-BR" sz="4000" b="1" i="1" dirty="0">
                <a:latin typeface="+mn-lt"/>
              </a:rPr>
              <a:t>Doing Business - 2019</a:t>
            </a: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smtClean="0"/>
              <a:t>São Paulo, 27 </a:t>
            </a:r>
            <a:r>
              <a:rPr lang="pt-BR" sz="2000" dirty="0"/>
              <a:t>fevereiro 2018</a:t>
            </a:r>
          </a:p>
        </p:txBody>
      </p:sp>
    </p:spTree>
    <p:extLst>
      <p:ext uri="{BB962C8B-B14F-4D97-AF65-F5344CB8AC3E}">
        <p14:creationId xmlns:p14="http://schemas.microsoft.com/office/powerpoint/2010/main" val="58264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07160" y="260570"/>
            <a:ext cx="11771480" cy="5119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ÍNDICE DE PROCESSOS PRÓS DECLARAÇÃO</a:t>
            </a:r>
          </a:p>
        </p:txBody>
      </p:sp>
      <p:graphicFrame>
        <p:nvGraphicFramePr>
          <p:cNvPr id="2" name="Tabela 1"/>
          <p:cNvGraphicFramePr>
            <a:graphicFrameLocks noGrp="1"/>
          </p:cNvGraphicFramePr>
          <p:nvPr>
            <p:extLst/>
          </p:nvPr>
        </p:nvGraphicFramePr>
        <p:xfrm>
          <a:off x="491318" y="963771"/>
          <a:ext cx="11319682" cy="1967865"/>
        </p:xfrm>
        <a:graphic>
          <a:graphicData uri="http://schemas.openxmlformats.org/drawingml/2006/table">
            <a:tbl>
              <a:tblPr/>
              <a:tblGrid>
                <a:gridCol w="8013206">
                  <a:extLst>
                    <a:ext uri="{9D8B030D-6E8A-4147-A177-3AD203B41FA5}">
                      <a16:colId xmlns:a16="http://schemas.microsoft.com/office/drawing/2014/main" xmlns="" val="20000"/>
                    </a:ext>
                  </a:extLst>
                </a:gridCol>
                <a:gridCol w="3306476">
                  <a:extLst>
                    <a:ext uri="{9D8B030D-6E8A-4147-A177-3AD203B41FA5}">
                      <a16:colId xmlns:a16="http://schemas.microsoft.com/office/drawing/2014/main" xmlns="" val="20001"/>
                    </a:ext>
                  </a:extLst>
                </a:gridCol>
              </a:tblGrid>
              <a:tr h="237274">
                <a:tc>
                  <a:txBody>
                    <a:bodyPr/>
                    <a:lstStyle/>
                    <a:p>
                      <a:pPr algn="ctr" rtl="0" fontAlgn="ctr"/>
                      <a:r>
                        <a:rPr lang="pt-BR" sz="1800" b="1" i="0" u="none" strike="noStrike" dirty="0">
                          <a:solidFill>
                            <a:srgbClr val="FFFFFF"/>
                          </a:solidFill>
                          <a:effectLst/>
                          <a:latin typeface="Calibri" panose="020F0502020204030204" pitchFamily="34" charset="0"/>
                        </a:rPr>
                        <a:t>PROCEDIMENTOS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6"/>
                    </a:solidFill>
                  </a:tcPr>
                </a:tc>
                <a:tc>
                  <a:txBody>
                    <a:bodyPr/>
                    <a:lstStyle/>
                    <a:p>
                      <a:pPr algn="ctr" rtl="0" fontAlgn="ctr"/>
                      <a:r>
                        <a:rPr lang="pt-BR" sz="1800" b="1" i="0" u="none" strike="noStrike" dirty="0">
                          <a:solidFill>
                            <a:srgbClr val="FFFFFF"/>
                          </a:solidFill>
                          <a:effectLst/>
                          <a:latin typeface="Calibri" panose="020F0502020204030204" pitchFamily="34" charset="0"/>
                        </a:rPr>
                        <a:t>PRAZOS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6"/>
                    </a:solidFill>
                  </a:tcPr>
                </a:tc>
                <a:extLst>
                  <a:ext uri="{0D108BD9-81ED-4DB2-BD59-A6C34878D82A}">
                    <a16:rowId xmlns:a16="http://schemas.microsoft.com/office/drawing/2014/main" xmlns="" val="10000"/>
                  </a:ext>
                </a:extLst>
              </a:tr>
              <a:tr h="263684">
                <a:tc>
                  <a:txBody>
                    <a:bodyPr/>
                    <a:lstStyle/>
                    <a:p>
                      <a:pPr algn="l" rtl="0" fontAlgn="ctr"/>
                      <a:r>
                        <a:rPr lang="pt-BR" sz="1800" b="0" i="0" u="none" strike="noStrike" dirty="0">
                          <a:solidFill>
                            <a:srgbClr val="000000"/>
                          </a:solidFill>
                          <a:effectLst/>
                          <a:latin typeface="Calibri" panose="020F0502020204030204" pitchFamily="34" charset="0"/>
                        </a:rPr>
                        <a:t>a) Tempo para </a:t>
                      </a:r>
                      <a:r>
                        <a:rPr lang="pt-BR" sz="1800" b="1" i="0" u="none" strike="noStrike" dirty="0">
                          <a:solidFill>
                            <a:srgbClr val="000000"/>
                          </a:solidFill>
                          <a:effectLst/>
                          <a:latin typeface="Calibri" panose="020F0502020204030204" pitchFamily="34" charset="0"/>
                        </a:rPr>
                        <a:t>cumprir com obrigações para restituição de IVA </a:t>
                      </a:r>
                      <a:r>
                        <a:rPr lang="pt-BR" sz="1800" b="0" i="0" u="none" strike="noStrike" dirty="0">
                          <a:solidFill>
                            <a:srgbClr val="000000"/>
                          </a:solidFill>
                          <a:effectLst/>
                          <a:latin typeface="Calibri" panose="020F0502020204030204" pitchFamily="34" charset="0"/>
                        </a:rPr>
                        <a:t>(horas)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pt-BR" sz="1800" b="0" i="0" u="none" strike="noStrike" dirty="0">
                          <a:solidFill>
                            <a:srgbClr val="000000"/>
                          </a:solidFill>
                          <a:effectLst/>
                          <a:latin typeface="Calibri" panose="020F0502020204030204" pitchFamily="34" charset="0"/>
                        </a:rPr>
                        <a:t>Não avaliado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1"/>
                  </a:ext>
                </a:extLst>
              </a:tr>
              <a:tr h="246539">
                <a:tc>
                  <a:txBody>
                    <a:bodyPr/>
                    <a:lstStyle/>
                    <a:p>
                      <a:pPr algn="l" rtl="0" fontAlgn="ctr"/>
                      <a:r>
                        <a:rPr lang="pt-BR" sz="1800" b="0" i="0" u="none" strike="noStrike" dirty="0">
                          <a:solidFill>
                            <a:srgbClr val="000000"/>
                          </a:solidFill>
                          <a:effectLst/>
                          <a:latin typeface="Calibri" panose="020F0502020204030204" pitchFamily="34" charset="0"/>
                        </a:rPr>
                        <a:t>b) Tempo para obter uma </a:t>
                      </a:r>
                      <a:r>
                        <a:rPr lang="pt-BR" sz="1800" b="1" i="0" u="none" strike="noStrike" dirty="0">
                          <a:solidFill>
                            <a:srgbClr val="000000"/>
                          </a:solidFill>
                          <a:effectLst/>
                          <a:latin typeface="Calibri" panose="020F0502020204030204" pitchFamily="34" charset="0"/>
                        </a:rPr>
                        <a:t>restituição de IVA </a:t>
                      </a:r>
                      <a:r>
                        <a:rPr lang="pt-BR" sz="1800" b="0" i="0" u="none" strike="noStrike" dirty="0">
                          <a:solidFill>
                            <a:srgbClr val="000000"/>
                          </a:solidFill>
                          <a:effectLst/>
                          <a:latin typeface="Calibri" panose="020F0502020204030204" pitchFamily="34" charset="0"/>
                        </a:rPr>
                        <a:t>(semanas)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pt-BR" sz="1800" b="0" i="0" u="none" strike="noStrike">
                          <a:solidFill>
                            <a:srgbClr val="000000"/>
                          </a:solidFill>
                          <a:effectLst/>
                          <a:latin typeface="Calibri" panose="020F0502020204030204" pitchFamily="34" charset="0"/>
                        </a:rPr>
                        <a:t>Não avaliado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2"/>
                  </a:ext>
                </a:extLst>
              </a:tr>
              <a:tr h="466586">
                <a:tc>
                  <a:txBody>
                    <a:bodyPr/>
                    <a:lstStyle/>
                    <a:p>
                      <a:pPr algn="l" rtl="0" fontAlgn="ctr"/>
                      <a:r>
                        <a:rPr lang="pt-BR" sz="1800" b="0" i="0" u="none" strike="noStrike" dirty="0">
                          <a:solidFill>
                            <a:srgbClr val="000000"/>
                          </a:solidFill>
                          <a:effectLst/>
                          <a:latin typeface="Calibri" panose="020F0502020204030204" pitchFamily="34" charset="0"/>
                        </a:rPr>
                        <a:t>c) Tempo para </a:t>
                      </a:r>
                      <a:r>
                        <a:rPr lang="pt-BR" sz="1800" b="1" i="0" u="none" strike="noStrike" dirty="0">
                          <a:solidFill>
                            <a:srgbClr val="000000"/>
                          </a:solidFill>
                          <a:effectLst/>
                          <a:latin typeface="Calibri" panose="020F0502020204030204" pitchFamily="34" charset="0"/>
                        </a:rPr>
                        <a:t>cumprir com obrigações</a:t>
                      </a:r>
                      <a:r>
                        <a:rPr lang="pt-BR" sz="1800" b="0" i="0" u="none" strike="noStrike" dirty="0">
                          <a:solidFill>
                            <a:srgbClr val="000000"/>
                          </a:solidFill>
                          <a:effectLst/>
                          <a:latin typeface="Calibri" panose="020F0502020204030204" pitchFamily="34" charset="0"/>
                        </a:rPr>
                        <a:t> de uma inspeção relativa ao imposto sobre o rendimento corporativo (horas)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pt-BR" sz="1800" b="0" i="0" u="none" strike="noStrike" dirty="0">
                          <a:solidFill>
                            <a:srgbClr val="000000"/>
                          </a:solidFill>
                          <a:effectLst/>
                          <a:latin typeface="Calibri" panose="020F0502020204030204" pitchFamily="34" charset="0"/>
                        </a:rPr>
                        <a:t>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3"/>
                  </a:ext>
                </a:extLst>
              </a:tr>
              <a:tr h="466586">
                <a:tc>
                  <a:txBody>
                    <a:bodyPr/>
                    <a:lstStyle/>
                    <a:p>
                      <a:pPr algn="l" rtl="0" fontAlgn="ctr"/>
                      <a:r>
                        <a:rPr lang="pt-BR" sz="1800" b="0" i="0" u="none" strike="noStrike" dirty="0">
                          <a:solidFill>
                            <a:srgbClr val="000000"/>
                          </a:solidFill>
                          <a:effectLst/>
                          <a:latin typeface="Calibri" panose="020F0502020204030204" pitchFamily="34" charset="0"/>
                        </a:rPr>
                        <a:t>d) Tempo para </a:t>
                      </a:r>
                      <a:r>
                        <a:rPr lang="pt-BR" sz="1800" b="1" i="0" u="none" strike="noStrike" dirty="0">
                          <a:solidFill>
                            <a:srgbClr val="000000"/>
                          </a:solidFill>
                          <a:effectLst/>
                          <a:latin typeface="Calibri" panose="020F0502020204030204" pitchFamily="34" charset="0"/>
                        </a:rPr>
                        <a:t>concluir uma inspeção</a:t>
                      </a:r>
                      <a:r>
                        <a:rPr lang="pt-BR" sz="1800" b="0" i="0" u="none" strike="noStrike" dirty="0">
                          <a:solidFill>
                            <a:srgbClr val="000000"/>
                          </a:solidFill>
                          <a:effectLst/>
                          <a:latin typeface="Calibri" panose="020F0502020204030204" pitchFamily="34" charset="0"/>
                        </a:rPr>
                        <a:t> relativa ao imposto sobre o rendimento corporativo (semanas)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pt-BR" sz="1800" b="0" i="0" u="none" strike="noStrike" dirty="0">
                          <a:solidFill>
                            <a:schemeClr val="tx1"/>
                          </a:solidFill>
                          <a:effectLst/>
                          <a:latin typeface="Calibri" panose="020F0502020204030204" pitchFamily="34" charset="0"/>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4"/>
                  </a:ext>
                </a:extLst>
              </a:tr>
            </a:tbl>
          </a:graphicData>
        </a:graphic>
      </p:graphicFrame>
      <p:sp>
        <p:nvSpPr>
          <p:cNvPr id="8" name="CaixaDeTexto 7"/>
          <p:cNvSpPr txBox="1"/>
          <p:nvPr/>
        </p:nvSpPr>
        <p:spPr>
          <a:xfrm>
            <a:off x="338919" y="3075698"/>
            <a:ext cx="11472081" cy="3724096"/>
          </a:xfrm>
          <a:prstGeom prst="rect">
            <a:avLst/>
          </a:prstGeom>
          <a:noFill/>
        </p:spPr>
        <p:txBody>
          <a:bodyPr wrap="square" rtlCol="0">
            <a:spAutoFit/>
          </a:bodyPr>
          <a:lstStyle/>
          <a:p>
            <a:pPr marL="457200" indent="-457200">
              <a:buAutoNum type="alphaLcParenR"/>
            </a:pPr>
            <a:r>
              <a:rPr lang="pt-BR" sz="2000" dirty="0" smtClean="0"/>
              <a:t>ICMS pode ser compensado diretamente no Livro de Apuração do ICMS</a:t>
            </a:r>
          </a:p>
          <a:p>
            <a:r>
              <a:rPr lang="pt-BR" sz="2000" dirty="0" smtClean="0"/>
              <a:t>        PIS/COFINS permite a compensação diretamente na EFD Contribuições</a:t>
            </a:r>
          </a:p>
          <a:p>
            <a:r>
              <a:rPr lang="pt-BR" sz="2000" dirty="0"/>
              <a:t> </a:t>
            </a:r>
            <a:r>
              <a:rPr lang="pt-BR" sz="2000" dirty="0" smtClean="0"/>
              <a:t>       IPI não prevê aproveitamento de crédito</a:t>
            </a:r>
          </a:p>
          <a:p>
            <a:endParaRPr lang="pt-BR" sz="1200" dirty="0"/>
          </a:p>
          <a:p>
            <a:r>
              <a:rPr lang="pt-BR" sz="2000" dirty="0" smtClean="0">
                <a:solidFill>
                  <a:srgbClr val="002060"/>
                </a:solidFill>
              </a:rPr>
              <a:t>b)    ICMS </a:t>
            </a:r>
            <a:r>
              <a:rPr lang="pt-BR" sz="2000" dirty="0">
                <a:solidFill>
                  <a:srgbClr val="002060"/>
                </a:solidFill>
              </a:rPr>
              <a:t>restitui em 48 </a:t>
            </a:r>
            <a:r>
              <a:rPr lang="pt-BR" sz="2000" dirty="0" smtClean="0">
                <a:solidFill>
                  <a:srgbClr val="002060"/>
                </a:solidFill>
              </a:rPr>
              <a:t>parcelas mensais</a:t>
            </a:r>
            <a:endParaRPr lang="pt-BR" sz="2000" dirty="0">
              <a:solidFill>
                <a:srgbClr val="002060"/>
              </a:solidFill>
            </a:endParaRPr>
          </a:p>
          <a:p>
            <a:r>
              <a:rPr lang="pt-BR" sz="2000" dirty="0">
                <a:solidFill>
                  <a:srgbClr val="002060"/>
                </a:solidFill>
              </a:rPr>
              <a:t>        PIS/COFINS permite </a:t>
            </a:r>
            <a:r>
              <a:rPr lang="pt-BR" sz="2000" dirty="0" err="1">
                <a:solidFill>
                  <a:srgbClr val="002060"/>
                </a:solidFill>
              </a:rPr>
              <a:t>creditamento</a:t>
            </a:r>
            <a:r>
              <a:rPr lang="pt-BR" sz="2000" dirty="0">
                <a:solidFill>
                  <a:srgbClr val="002060"/>
                </a:solidFill>
              </a:rPr>
              <a:t> integral imediato</a:t>
            </a:r>
          </a:p>
          <a:p>
            <a:r>
              <a:rPr lang="pt-BR" sz="2000" dirty="0">
                <a:solidFill>
                  <a:srgbClr val="002060"/>
                </a:solidFill>
              </a:rPr>
              <a:t>        IPI não prevê aproveitamento do crédito</a:t>
            </a:r>
          </a:p>
          <a:p>
            <a:endParaRPr lang="pt-BR" sz="1200" dirty="0"/>
          </a:p>
          <a:p>
            <a:pPr marL="457200" indent="-457200">
              <a:buAutoNum type="alphaLcParenR" startAt="3"/>
            </a:pPr>
            <a:r>
              <a:rPr lang="pt-BR" sz="2000" dirty="0" smtClean="0"/>
              <a:t>IN RFB nº 1.422/2013, alterada pela IN RFB nº 1770, de 08/12/2017 estabelece que somente o preenchimento da ECF e da DCTF, retificadoras, é suficiente para alterar o valor do lucro e do IR a recolher.</a:t>
            </a:r>
          </a:p>
          <a:p>
            <a:endParaRPr lang="pt-BR" sz="1200" dirty="0"/>
          </a:p>
          <a:p>
            <a:r>
              <a:rPr lang="pt-BR" sz="2000" dirty="0" smtClean="0">
                <a:solidFill>
                  <a:srgbClr val="002060"/>
                </a:solidFill>
              </a:rPr>
              <a:t>d)    A IN RFB 1770/2017 também prevê a homologação automática da ECF retificadora</a:t>
            </a:r>
          </a:p>
        </p:txBody>
      </p:sp>
    </p:spTree>
    <p:extLst>
      <p:ext uri="{BB962C8B-B14F-4D97-AF65-F5344CB8AC3E}">
        <p14:creationId xmlns:p14="http://schemas.microsoft.com/office/powerpoint/2010/main" val="307157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13258" y="2402974"/>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i="1" dirty="0">
                <a:latin typeface="+mn-lt"/>
              </a:rPr>
              <a:t>Doing Business – 2019</a:t>
            </a:r>
          </a:p>
          <a:p>
            <a:pPr algn="ctr"/>
            <a:endParaRPr lang="pt-BR" sz="4000" b="1" i="1" dirty="0">
              <a:latin typeface="+mn-lt"/>
            </a:endParaRPr>
          </a:p>
          <a:p>
            <a:pPr algn="ctr"/>
            <a:r>
              <a:rPr lang="pt-BR" sz="4000" b="1" i="1" dirty="0">
                <a:latin typeface="+mn-lt"/>
              </a:rPr>
              <a:t>Obtenção de Crédito; Proteção de Investidores Minoritários, Resolução de insolvência</a:t>
            </a: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a:t>Rio de Janeiro, 26 fevereiro 2018</a:t>
            </a:r>
          </a:p>
        </p:txBody>
      </p:sp>
    </p:spTree>
    <p:extLst>
      <p:ext uri="{BB962C8B-B14F-4D97-AF65-F5344CB8AC3E}">
        <p14:creationId xmlns:p14="http://schemas.microsoft.com/office/powerpoint/2010/main" val="12882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87087" y="371519"/>
            <a:ext cx="11983152" cy="96742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Temas: Obtenção de crédito/ Resolução de Insolvência/Proteção dos investidores minoritários  </a:t>
            </a:r>
            <a:endParaRPr lang="pt-BR" sz="3000" b="1" dirty="0"/>
          </a:p>
        </p:txBody>
      </p:sp>
      <p:sp>
        <p:nvSpPr>
          <p:cNvPr id="2" name="Retângulo 1"/>
          <p:cNvSpPr/>
          <p:nvPr/>
        </p:nvSpPr>
        <p:spPr>
          <a:xfrm>
            <a:off x="439057" y="1562491"/>
            <a:ext cx="11038113" cy="7571303"/>
          </a:xfrm>
          <a:prstGeom prst="rect">
            <a:avLst/>
          </a:prstGeom>
        </p:spPr>
        <p:txBody>
          <a:bodyPr wrap="square">
            <a:spAutoFit/>
          </a:bodyPr>
          <a:lstStyle/>
          <a:p>
            <a:pPr marL="342900" indent="-342900">
              <a:buFont typeface="+mj-lt"/>
              <a:buAutoNum type="arabicPeriod"/>
            </a:pPr>
            <a:r>
              <a:rPr lang="pt-BR" b="1" dirty="0"/>
              <a:t> Obtenção de Crédito: </a:t>
            </a:r>
          </a:p>
          <a:p>
            <a:pPr marL="800100" lvl="1" indent="-342900">
              <a:buFont typeface="+mj-lt"/>
              <a:buAutoNum type="romanLcPeriod"/>
            </a:pPr>
            <a:r>
              <a:rPr lang="pt-BR" dirty="0"/>
              <a:t>Em 2018, o Brasil ocupava a 105ª posição no indicador “Obtenção de Crédito”. </a:t>
            </a:r>
          </a:p>
          <a:p>
            <a:pPr marL="800100" lvl="1" indent="-342900">
              <a:buFont typeface="+mj-lt"/>
              <a:buAutoNum type="romanLcPeriod"/>
            </a:pPr>
            <a:r>
              <a:rPr lang="pt-BR" dirty="0"/>
              <a:t>Esse indicador analisa a legislação associada ao estabelecimento de garantias e os sistemas de informação de crédito. </a:t>
            </a:r>
          </a:p>
          <a:p>
            <a:pPr marL="400050" indent="-400050">
              <a:buFont typeface="+mj-lt"/>
              <a:buAutoNum type="arabicPeriod"/>
            </a:pPr>
            <a:r>
              <a:rPr lang="pt-BR" b="1" dirty="0"/>
              <a:t>Resolução de insolvência: </a:t>
            </a:r>
          </a:p>
          <a:p>
            <a:pPr marL="857250" lvl="1" indent="-400050">
              <a:buFont typeface="+mj-lt"/>
              <a:buAutoNum type="romanLcPeriod"/>
            </a:pPr>
            <a:r>
              <a:rPr lang="pt-BR" dirty="0"/>
              <a:t>Em 2018, o Brasil ocupava a </a:t>
            </a:r>
            <a:r>
              <a:rPr lang="pt-BR" dirty="0" smtClean="0"/>
              <a:t>80ª </a:t>
            </a:r>
            <a:r>
              <a:rPr lang="pt-BR" dirty="0"/>
              <a:t>posição no indicador “Resolução de Insolvência”. </a:t>
            </a:r>
          </a:p>
          <a:p>
            <a:pPr marL="857250" lvl="1" indent="-400050">
              <a:buFont typeface="+mj-lt"/>
              <a:buAutoNum type="romanLcPeriod"/>
            </a:pPr>
            <a:r>
              <a:rPr lang="pt-BR" dirty="0"/>
              <a:t>Esse indicador avalia tempo, custo, resultado e taxa de recuperação em um processo de insolvência comercial e a robustez do arcabouço legal que rege processos desse tipo.</a:t>
            </a:r>
          </a:p>
          <a:p>
            <a:pPr marL="400050" indent="-400050">
              <a:buFont typeface="+mj-lt"/>
              <a:buAutoNum type="arabicPeriod"/>
            </a:pPr>
            <a:r>
              <a:rPr lang="pt-BR" b="1" dirty="0"/>
              <a:t>Proteção dos Investidores Minoritários:</a:t>
            </a:r>
          </a:p>
          <a:p>
            <a:pPr marL="857250" lvl="1" indent="-400050">
              <a:buFont typeface="+mj-lt"/>
              <a:buAutoNum type="romanLcPeriod"/>
            </a:pPr>
            <a:r>
              <a:rPr lang="pt-BR" dirty="0"/>
              <a:t>Em 2018, o Brasil ocupava a 43ª posição no indicador “Proteção dos Investidores Minoritários”. </a:t>
            </a:r>
          </a:p>
          <a:p>
            <a:pPr marL="857250" lvl="1" indent="-400050">
              <a:buFont typeface="+mj-lt"/>
              <a:buAutoNum type="romanLcPeriod"/>
            </a:pPr>
            <a:r>
              <a:rPr lang="pt-BR" dirty="0"/>
              <a:t>Esse indicador analisa o sistema de proteção aos investidores minoritários em transações com partes relacionadas e o arcabouço de governança coorporativa.</a:t>
            </a:r>
          </a:p>
          <a:p>
            <a:pPr marL="400050" indent="-400050">
              <a:buFont typeface="+mj-lt"/>
              <a:buAutoNum type="arabicPeriod"/>
            </a:pPr>
            <a:r>
              <a:rPr lang="pt-BR" dirty="0"/>
              <a:t>Nos últimos anos, apesar de melhorias pontuais, o Brasil foi incapaz de acompanhar o desempenho de seus pares para esses três indicadores. </a:t>
            </a:r>
          </a:p>
          <a:p>
            <a:pPr marL="400050" indent="-400050">
              <a:buFont typeface="+mj-lt"/>
              <a:buAutoNum type="arabicPeriod"/>
            </a:pPr>
            <a:r>
              <a:rPr lang="pt-BR" dirty="0"/>
              <a:t>Esse resultado indica que o Brasil apenas será capaz de melhorar seu desempenho após um processo de </a:t>
            </a:r>
            <a:r>
              <a:rPr lang="pt-BR" b="1" dirty="0"/>
              <a:t>reformas legislativas </a:t>
            </a:r>
            <a:r>
              <a:rPr lang="pt-BR" dirty="0"/>
              <a:t>significativo. </a:t>
            </a:r>
          </a:p>
          <a:p>
            <a:pPr marL="857250" lvl="1" indent="-400050">
              <a:buFont typeface="+mj-lt"/>
              <a:buAutoNum type="romanLcPeriod"/>
            </a:pPr>
            <a:endParaRPr lang="pt-BR" b="1" dirty="0"/>
          </a:p>
          <a:p>
            <a:pPr marL="857250" lvl="1" indent="-400050">
              <a:buFont typeface="+mj-lt"/>
              <a:buAutoNum type="romanLcPeriod"/>
            </a:pPr>
            <a:endParaRPr lang="pt-BR" b="1" dirty="0"/>
          </a:p>
          <a:p>
            <a:pPr marL="857250" lvl="1" indent="-400050">
              <a:buFont typeface="+mj-lt"/>
              <a:buAutoNum type="romanLcPeriod"/>
            </a:pPr>
            <a:endParaRPr lang="pt-BR" b="1" dirty="0"/>
          </a:p>
          <a:p>
            <a:pPr marL="857250" lvl="1" indent="-400050">
              <a:buFont typeface="+mj-lt"/>
              <a:buAutoNum type="romanLcPeriod"/>
            </a:pPr>
            <a:endParaRPr lang="pt-BR" b="1" dirty="0"/>
          </a:p>
          <a:p>
            <a:pPr marL="400050" indent="-400050">
              <a:buFont typeface="+mj-lt"/>
              <a:buAutoNum type="arabicPeriod"/>
            </a:pPr>
            <a:endParaRPr lang="pt-BR" b="1" dirty="0"/>
          </a:p>
          <a:p>
            <a:pPr marL="857250" lvl="1" indent="-400050">
              <a:buFont typeface="+mj-lt"/>
              <a:buAutoNum type="romanLcPeriod"/>
            </a:pPr>
            <a:endParaRPr lang="pt-BR" b="1" dirty="0"/>
          </a:p>
          <a:p>
            <a:pPr marL="857250" lvl="1" indent="-400050">
              <a:buFont typeface="+mj-lt"/>
              <a:buAutoNum type="romanLcPeriod"/>
            </a:pPr>
            <a:endParaRPr lang="pt-BR" b="1" dirty="0"/>
          </a:p>
          <a:p>
            <a:pPr marL="342900" indent="-342900">
              <a:buFont typeface="+mj-lt"/>
              <a:buAutoNum type="arabicPeriod"/>
            </a:pPr>
            <a:endParaRPr lang="pt-BR" b="1" dirty="0"/>
          </a:p>
          <a:p>
            <a:pPr marL="857250" lvl="1" indent="-400050">
              <a:buFont typeface="+mj-lt"/>
              <a:buAutoNum type="romanLcPeriod"/>
            </a:pPr>
            <a:endParaRPr lang="pt-BR" b="1" dirty="0"/>
          </a:p>
          <a:p>
            <a:r>
              <a:rPr lang="pt-BR" b="1" dirty="0"/>
              <a:t> </a:t>
            </a:r>
          </a:p>
          <a:p>
            <a:endParaRPr lang="pt-BR" b="1" dirty="0"/>
          </a:p>
        </p:txBody>
      </p:sp>
    </p:spTree>
    <p:extLst>
      <p:ext uri="{BB962C8B-B14F-4D97-AF65-F5344CB8AC3E}">
        <p14:creationId xmlns:p14="http://schemas.microsoft.com/office/powerpoint/2010/main" val="135704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37127" y="1507836"/>
            <a:ext cx="10494819" cy="6524863"/>
          </a:xfrm>
          <a:prstGeom prst="rect">
            <a:avLst/>
          </a:prstGeom>
        </p:spPr>
        <p:txBody>
          <a:bodyPr wrap="square">
            <a:spAutoFit/>
          </a:bodyPr>
          <a:lstStyle/>
          <a:p>
            <a:pPr marL="800100" lvl="1" indent="-342900">
              <a:buFont typeface="+mj-lt"/>
              <a:buAutoNum type="arabicPeriod"/>
            </a:pPr>
            <a:r>
              <a:rPr lang="pt-BR" b="1" dirty="0"/>
              <a:t>Constituição de gravames e ônus sobre ativos financeiros e valores mobiliários objeto de registro ou de depósito centralizado </a:t>
            </a:r>
            <a:r>
              <a:rPr lang="pt-BR" dirty="0"/>
              <a:t>(Lei nº 13.476, de 28 de agosto de 2017):</a:t>
            </a:r>
          </a:p>
          <a:p>
            <a:pPr marL="1314450" lvl="2" indent="-400050">
              <a:buFont typeface="+mj-lt"/>
              <a:buAutoNum type="romanLcPeriod"/>
            </a:pPr>
            <a:r>
              <a:rPr lang="pt-BR" dirty="0"/>
              <a:t>Tem por objetivo complementar legislação anterior, que limitava a constituição de ônus e gravames ao arcabouço das operações realizadas no âmbito do mercado de valores mobiliários e do sistema de pagamentos brasileiro. A legislação anterior não conferia segurança jurídica ao uso de recebíveis, em especial duplicatas mercantis, como garantia na contratação de operações de crédito. </a:t>
            </a:r>
          </a:p>
          <a:p>
            <a:pPr marL="1314450" lvl="2" indent="-400050">
              <a:buFont typeface="+mj-lt"/>
              <a:buAutoNum type="romanLcPeriod"/>
            </a:pPr>
            <a:r>
              <a:rPr lang="pt-BR" dirty="0"/>
              <a:t>A expectativa é que a nova lei, ao eliminar pontos de insegurança jurídica, estimule o desenvolvimento de um sistema de controle e registro de duplicatas mercantis e promova o desenvolvimento, em melhores condições, do mercado de crédito direcionado à pequenas e médias empresas.</a:t>
            </a:r>
          </a:p>
          <a:p>
            <a:pPr marL="857250" lvl="1" indent="-400050">
              <a:buFont typeface="+mj-lt"/>
              <a:buAutoNum type="arabicPeriod"/>
            </a:pPr>
            <a:r>
              <a:rPr lang="pt-BR" b="1" dirty="0"/>
              <a:t>Cadastro Positivo </a:t>
            </a:r>
            <a:r>
              <a:rPr lang="pt-BR" dirty="0"/>
              <a:t>(PLP 441/2017):</a:t>
            </a:r>
          </a:p>
          <a:p>
            <a:pPr marL="1314450" lvl="2" indent="-400050">
              <a:buFont typeface="+mj-lt"/>
              <a:buAutoNum type="romanLcPeriod"/>
            </a:pPr>
            <a:r>
              <a:rPr lang="pt-BR" dirty="0"/>
              <a:t>O objetivo do projeto é popularizar o uso de informações de adimplência - as chamadas informações positivas - para a formação e compartilhamento de histórico de crédito.</a:t>
            </a:r>
          </a:p>
          <a:p>
            <a:pPr marL="1314450" lvl="2" indent="-400050">
              <a:buFont typeface="+mj-lt"/>
              <a:buAutoNum type="romanLcPeriod"/>
            </a:pPr>
            <a:r>
              <a:rPr lang="pt-BR" dirty="0"/>
              <a:t>A implementação de um cadastro abrangente com informações de adimplência irá suavizar as assimetrias informacionais que dificultam o adequado funcionamento do mercado de crédito no país. A expectativa é que tenhamos, como resultado, uma expansão da oferta de crédito, com redução de custos para contratação de empréstimos e consequente inclusão financeira. </a:t>
            </a:r>
          </a:p>
          <a:p>
            <a:pPr lvl="1"/>
            <a:endParaRPr lang="pt-BR" b="1" dirty="0"/>
          </a:p>
          <a:p>
            <a:pPr lvl="2"/>
            <a:endParaRPr lang="pt-BR" b="1" dirty="0"/>
          </a:p>
          <a:p>
            <a:pPr marL="342900" indent="-342900">
              <a:buAutoNum type="arabicPeriod"/>
            </a:pPr>
            <a:endParaRPr lang="pt-BR" b="1" dirty="0"/>
          </a:p>
          <a:p>
            <a:pPr marL="742950" lvl="1" indent="-285750">
              <a:buFont typeface="Arial" panose="020B0604020202020204" pitchFamily="34" charset="0"/>
              <a:buChar char="•"/>
            </a:pPr>
            <a:endParaRPr lang="pt-BR" sz="2400" dirty="0"/>
          </a:p>
          <a:p>
            <a:endParaRPr lang="pt-BR" sz="1600" dirty="0"/>
          </a:p>
        </p:txBody>
      </p:sp>
      <p:sp>
        <p:nvSpPr>
          <p:cNvPr id="4" name="Retângulo de cantos arredondados 3"/>
          <p:cNvSpPr/>
          <p:nvPr/>
        </p:nvSpPr>
        <p:spPr>
          <a:xfrm>
            <a:off x="108857" y="371519"/>
            <a:ext cx="11961381" cy="9619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Temas: Obtenção de crédito/ Resolução de Insolvência/Proteção dos investidores minoritários  </a:t>
            </a:r>
            <a:endParaRPr lang="pt-BR" sz="3000" b="1" dirty="0"/>
          </a:p>
        </p:txBody>
      </p:sp>
    </p:spTree>
    <p:extLst>
      <p:ext uri="{BB962C8B-B14F-4D97-AF65-F5344CB8AC3E}">
        <p14:creationId xmlns:p14="http://schemas.microsoft.com/office/powerpoint/2010/main" val="243293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23553" y="1596736"/>
            <a:ext cx="10494819" cy="6524863"/>
          </a:xfrm>
          <a:prstGeom prst="rect">
            <a:avLst/>
          </a:prstGeom>
        </p:spPr>
        <p:txBody>
          <a:bodyPr wrap="square">
            <a:spAutoFit/>
          </a:bodyPr>
          <a:lstStyle/>
          <a:p>
            <a:pPr marL="514350" indent="-514350">
              <a:buFont typeface="+mj-lt"/>
              <a:buAutoNum type="arabicPeriod"/>
            </a:pPr>
            <a:r>
              <a:rPr lang="pt-BR" b="1" dirty="0"/>
              <a:t> Obtenção de Crédito: </a:t>
            </a:r>
          </a:p>
          <a:p>
            <a:pPr marL="1314450" lvl="2" indent="-400050">
              <a:buFont typeface="+mj-lt"/>
              <a:buAutoNum type="romanLcPeriod"/>
            </a:pPr>
            <a:r>
              <a:rPr lang="pt-BR" dirty="0"/>
              <a:t>É absoluta prioridade criar um arcabouço institucional que permita o adequado desenvolvimento do mercado de crédito, com consequente redução de spreads. Para isso são necessárias medidas legislativas e/ou regulatórias que reduzam assimetrias informacionais e/ou impactem positivamente a estrutura de mercado. </a:t>
            </a:r>
          </a:p>
          <a:p>
            <a:pPr marL="400050" indent="-400050">
              <a:buFont typeface="+mj-lt"/>
              <a:buAutoNum type="arabicPeriod"/>
            </a:pPr>
            <a:r>
              <a:rPr lang="pt-BR" b="1" dirty="0"/>
              <a:t>Resolução de Insolvência</a:t>
            </a:r>
            <a:r>
              <a:rPr lang="pt-BR" dirty="0"/>
              <a:t>:</a:t>
            </a:r>
          </a:p>
          <a:p>
            <a:pPr marL="1314450" lvl="2" indent="-400050">
              <a:buFont typeface="+mj-lt"/>
              <a:buAutoNum type="romanLcPeriod"/>
            </a:pPr>
            <a:r>
              <a:rPr lang="pt-BR" dirty="0"/>
              <a:t>O diagnóstico é de, que, muito embora o Brasil tenha um marco legal consistente para insolvência, há distorções na sua aplicação. Esse diagnóstico ensejou a elaboração de um anteprojeto de lei que busca elevar a proteção ao crédito, como forma de incentivar  investimentos no capital produtivo e a recuperação da empresa insolvente, mas economicamente viável. Especificamente, o anteprojeto foi desenhado com base em cinco princípios: preservação da empresa viável;  correlação entre a maior proteção e o aumento do crédito; rápido recomeço do empresário falido e incentivo ao empreendedorismo; desenho adequado da estrutura de incentivos; racionalização dos processos. </a:t>
            </a:r>
          </a:p>
          <a:p>
            <a:pPr marL="400050" indent="-400050">
              <a:buFont typeface="+mj-lt"/>
              <a:buAutoNum type="arabicPeriod"/>
            </a:pPr>
            <a:r>
              <a:rPr lang="pt-BR" b="1" dirty="0"/>
              <a:t>Proteção dos investidores minoritários:</a:t>
            </a:r>
          </a:p>
          <a:p>
            <a:pPr marL="1314450" lvl="2" indent="-400050">
              <a:buFont typeface="+mj-lt"/>
              <a:buAutoNum type="romanLcPeriod"/>
            </a:pPr>
            <a:r>
              <a:rPr lang="pt-BR" dirty="0"/>
              <a:t>É fato inegável a importância que um adequado arcabouço de proteção aos investidores minoritários tem para o desenvolvimento do mercado de capitais. Apesar de não haver iniciativas em estágio avançado, acompanhamos desdobramentos na área.</a:t>
            </a:r>
          </a:p>
          <a:p>
            <a:pPr marL="1314450" lvl="2" indent="-400050">
              <a:buFont typeface="+mj-lt"/>
              <a:buAutoNum type="romanLcPeriod"/>
            </a:pPr>
            <a:endParaRPr lang="pt-BR" b="1" dirty="0"/>
          </a:p>
          <a:p>
            <a:pPr marL="1314450" lvl="2" indent="-400050">
              <a:buFont typeface="+mj-lt"/>
              <a:buAutoNum type="romanLcPeriod"/>
            </a:pPr>
            <a:endParaRPr lang="pt-BR" b="1" dirty="0"/>
          </a:p>
          <a:p>
            <a:pPr marL="1314450" lvl="2" indent="-400050">
              <a:buFont typeface="+mj-lt"/>
              <a:buAutoNum type="romanLcPeriod"/>
            </a:pPr>
            <a:endParaRPr lang="pt-BR" b="1" dirty="0"/>
          </a:p>
          <a:p>
            <a:pPr marL="742950" lvl="1" indent="-285750">
              <a:buFont typeface="Arial" panose="020B0604020202020204" pitchFamily="34" charset="0"/>
              <a:buChar char="•"/>
            </a:pPr>
            <a:endParaRPr lang="pt-BR" sz="2400" dirty="0"/>
          </a:p>
          <a:p>
            <a:endParaRPr lang="pt-BR" sz="1600" dirty="0"/>
          </a:p>
        </p:txBody>
      </p:sp>
      <p:sp>
        <p:nvSpPr>
          <p:cNvPr id="13" name="Retângulo de cantos arredondados 12"/>
          <p:cNvSpPr/>
          <p:nvPr/>
        </p:nvSpPr>
        <p:spPr>
          <a:xfrm>
            <a:off x="163286" y="441194"/>
            <a:ext cx="11815354" cy="9431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t>Temas: Obtenção de crédito/ Resolução de Insolvência/Proteção dos investidores minoritários  </a:t>
            </a:r>
          </a:p>
        </p:txBody>
      </p:sp>
    </p:spTree>
    <p:extLst>
      <p:ext uri="{BB962C8B-B14F-4D97-AF65-F5344CB8AC3E}">
        <p14:creationId xmlns:p14="http://schemas.microsoft.com/office/powerpoint/2010/main" val="396267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58164" y="1165017"/>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i="1" dirty="0">
                <a:latin typeface="+mn-lt"/>
              </a:rPr>
              <a:t>Doing Business – 2019</a:t>
            </a:r>
          </a:p>
          <a:p>
            <a:pPr algn="ctr"/>
            <a:endParaRPr lang="pt-BR" sz="4000" b="1" i="1" dirty="0">
              <a:latin typeface="+mn-lt"/>
            </a:endParaRPr>
          </a:p>
          <a:p>
            <a:pPr algn="ctr"/>
            <a:r>
              <a:rPr lang="pt-BR" sz="4000" b="1" i="1" dirty="0">
                <a:latin typeface="+mn-lt"/>
              </a:rPr>
              <a:t>Portal Bem Mais Simples</a:t>
            </a:r>
          </a:p>
          <a:p>
            <a:pPr algn="ctr"/>
            <a:endParaRPr lang="pt-BR" sz="4000" b="1" i="1" dirty="0">
              <a:latin typeface="+mn-lt"/>
            </a:endParaRPr>
          </a:p>
          <a:p>
            <a:pPr algn="ctr"/>
            <a:r>
              <a:rPr lang="pt-BR" sz="4000" b="1" i="1" dirty="0">
                <a:latin typeface="+mn-lt"/>
                <a:hlinkClick r:id="rId3" action="ppaction://hlinkfile"/>
              </a:rPr>
              <a:t>www4.planalto.gov.br/programabemmaissimples</a:t>
            </a:r>
            <a:endParaRPr lang="pt-BR" sz="4000" b="1" i="1" dirty="0">
              <a:latin typeface="+mn-lt"/>
            </a:endParaRPr>
          </a:p>
          <a:p>
            <a:pPr algn="ctr"/>
            <a:endParaRPr lang="pt-BR" sz="4000" b="1" i="1" dirty="0">
              <a:latin typeface="+mn-lt"/>
            </a:endParaRPr>
          </a:p>
          <a:p>
            <a:pPr algn="ctr"/>
            <a:endParaRPr lang="pt-BR" sz="4000" b="1" i="1" dirty="0">
              <a:latin typeface="+mn-lt"/>
            </a:endParaRPr>
          </a:p>
          <a:p>
            <a:pPr algn="ctr"/>
            <a:endParaRPr lang="pt-BR" sz="4000" b="1" i="1" dirty="0">
              <a:latin typeface="+mn-lt"/>
            </a:endParaRPr>
          </a:p>
          <a:p>
            <a:pPr algn="ct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smtClean="0"/>
              <a:t>São Paulo, 27 de fevereiro </a:t>
            </a:r>
            <a:r>
              <a:rPr lang="pt-BR" sz="2000" dirty="0"/>
              <a:t>2018</a:t>
            </a:r>
          </a:p>
        </p:txBody>
      </p:sp>
    </p:spTree>
    <p:extLst>
      <p:ext uri="{BB962C8B-B14F-4D97-AF65-F5344CB8AC3E}">
        <p14:creationId xmlns:p14="http://schemas.microsoft.com/office/powerpoint/2010/main" val="425389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13258" y="2402974"/>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smtClean="0"/>
              <a:t>Rio de Janeiro, 26 fevereiro 2018</a:t>
            </a:r>
            <a:endParaRPr lang="pt-BR" sz="2000" dirty="0"/>
          </a:p>
        </p:txBody>
      </p:sp>
      <p:pic>
        <p:nvPicPr>
          <p:cNvPr id="3" name="Imagem 2"/>
          <p:cNvPicPr>
            <a:picLocks noChangeAspect="1"/>
          </p:cNvPicPr>
          <p:nvPr/>
        </p:nvPicPr>
        <p:blipFill>
          <a:blip r:embed="rId3"/>
          <a:stretch>
            <a:fillRect/>
          </a:stretch>
        </p:blipFill>
        <p:spPr>
          <a:xfrm>
            <a:off x="261937" y="-252413"/>
            <a:ext cx="11668125" cy="7362825"/>
          </a:xfrm>
          <a:prstGeom prst="rect">
            <a:avLst/>
          </a:prstGeom>
        </p:spPr>
      </p:pic>
    </p:spTree>
    <p:extLst>
      <p:ext uri="{BB962C8B-B14F-4D97-AF65-F5344CB8AC3E}">
        <p14:creationId xmlns:p14="http://schemas.microsoft.com/office/powerpoint/2010/main" val="229645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237180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319087" y="-338138"/>
            <a:ext cx="11553825" cy="7534275"/>
          </a:xfrm>
          <a:prstGeom prst="rect">
            <a:avLst/>
          </a:prstGeom>
        </p:spPr>
      </p:pic>
    </p:spTree>
    <p:extLst>
      <p:ext uri="{BB962C8B-B14F-4D97-AF65-F5344CB8AC3E}">
        <p14:creationId xmlns:p14="http://schemas.microsoft.com/office/powerpoint/2010/main" val="306708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2609850" y="-219075"/>
            <a:ext cx="6972300" cy="7296150"/>
          </a:xfrm>
          <a:prstGeom prst="rect">
            <a:avLst/>
          </a:prstGeom>
        </p:spPr>
      </p:pic>
    </p:spTree>
    <p:extLst>
      <p:ext uri="{BB962C8B-B14F-4D97-AF65-F5344CB8AC3E}">
        <p14:creationId xmlns:p14="http://schemas.microsoft.com/office/powerpoint/2010/main" val="254220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39696" y="0"/>
            <a:ext cx="10515600" cy="804863"/>
          </a:xfrm>
        </p:spPr>
        <p:txBody>
          <a:bodyPr>
            <a:normAutofit/>
          </a:bodyPr>
          <a:lstStyle/>
          <a:p>
            <a:r>
              <a:rPr lang="pt-BR" sz="3600" b="1" dirty="0" smtClean="0"/>
              <a:t>Programação SP</a:t>
            </a:r>
            <a:endParaRPr lang="pt-BR" sz="3600" b="1" dirty="0"/>
          </a:p>
        </p:txBody>
      </p:sp>
      <p:sp>
        <p:nvSpPr>
          <p:cNvPr id="3" name="Espaço Reservado para Conteúdo 2"/>
          <p:cNvSpPr>
            <a:spLocks noGrp="1"/>
          </p:cNvSpPr>
          <p:nvPr>
            <p:ph idx="4294967295"/>
          </p:nvPr>
        </p:nvSpPr>
        <p:spPr>
          <a:xfrm>
            <a:off x="247248" y="648300"/>
            <a:ext cx="11527066" cy="6102457"/>
          </a:xfrm>
        </p:spPr>
        <p:txBody>
          <a:bodyPr>
            <a:noAutofit/>
          </a:bodyPr>
          <a:lstStyle/>
          <a:p>
            <a:r>
              <a:rPr lang="pt-BR" sz="2000" dirty="0"/>
              <a:t>Abertura: </a:t>
            </a:r>
            <a:r>
              <a:rPr lang="pt-BR" sz="2000" dirty="0" smtClean="0"/>
              <a:t> 											10</a:t>
            </a:r>
            <a:endParaRPr lang="pt-BR" sz="2000" dirty="0"/>
          </a:p>
          <a:p>
            <a:pPr lvl="1">
              <a:buFont typeface="Wingdings" panose="05000000000000000000" pitchFamily="2" charset="2"/>
              <a:buChar char="Ø"/>
            </a:pPr>
            <a:r>
              <a:rPr lang="pt-BR" sz="2000" dirty="0" smtClean="0"/>
              <a:t> Abertura  </a:t>
            </a:r>
          </a:p>
          <a:p>
            <a:pPr marL="228600" lvl="1">
              <a:spcBef>
                <a:spcPts val="1000"/>
              </a:spcBef>
            </a:pPr>
            <a:r>
              <a:rPr lang="pt-BR" sz="2000" dirty="0" smtClean="0"/>
              <a:t>1º </a:t>
            </a:r>
            <a:r>
              <a:rPr lang="pt-BR" sz="2000" dirty="0"/>
              <a:t>Bloco											30</a:t>
            </a:r>
          </a:p>
          <a:p>
            <a:pPr lvl="1"/>
            <a:r>
              <a:rPr lang="pt-BR" sz="2000" dirty="0"/>
              <a:t>SEMPE - Processo Integrado 			</a:t>
            </a:r>
          </a:p>
          <a:p>
            <a:pPr lvl="1"/>
            <a:r>
              <a:rPr lang="pt-BR" sz="2000" dirty="0"/>
              <a:t>Prefeitura: Licenciamento (Empreenda Fácil)	</a:t>
            </a:r>
            <a:endParaRPr lang="pt-BR" sz="2000" dirty="0" smtClean="0"/>
          </a:p>
          <a:p>
            <a:pPr lvl="1"/>
            <a:r>
              <a:rPr lang="pt-BR" sz="2000" dirty="0" smtClean="0"/>
              <a:t>Junta Comercial do Estado de SP</a:t>
            </a:r>
          </a:p>
          <a:p>
            <a:pPr marL="228600" lvl="1">
              <a:spcBef>
                <a:spcPts val="1000"/>
              </a:spcBef>
            </a:pPr>
            <a:r>
              <a:rPr lang="pt-BR" dirty="0" smtClean="0"/>
              <a:t>Intervalo</a:t>
            </a:r>
            <a:r>
              <a:rPr lang="pt-BR" dirty="0"/>
              <a:t>											</a:t>
            </a:r>
            <a:r>
              <a:rPr lang="pt-BR" sz="2000" dirty="0"/>
              <a:t>15</a:t>
            </a:r>
          </a:p>
          <a:p>
            <a:r>
              <a:rPr lang="pt-BR" sz="2400" dirty="0" smtClean="0"/>
              <a:t>2º </a:t>
            </a:r>
            <a:r>
              <a:rPr lang="pt-BR" sz="2400" dirty="0"/>
              <a:t>Bloco	</a:t>
            </a:r>
            <a:r>
              <a:rPr lang="pt-BR" sz="2000" dirty="0" smtClean="0"/>
              <a:t>										45</a:t>
            </a:r>
          </a:p>
          <a:p>
            <a:pPr marL="685800" lvl="2">
              <a:spcBef>
                <a:spcPts val="1000"/>
              </a:spcBef>
            </a:pPr>
            <a:r>
              <a:rPr lang="pt-BR" dirty="0"/>
              <a:t>Comércio internacional – SECEX</a:t>
            </a:r>
          </a:p>
          <a:p>
            <a:pPr marL="685800" lvl="2">
              <a:spcBef>
                <a:spcPts val="1000"/>
              </a:spcBef>
            </a:pPr>
            <a:r>
              <a:rPr lang="pt-BR" dirty="0" smtClean="0"/>
              <a:t>Registro de Propriedade – CNB</a:t>
            </a:r>
          </a:p>
          <a:p>
            <a:pPr lvl="1"/>
            <a:r>
              <a:rPr lang="pt-BR" sz="2000" dirty="0" smtClean="0"/>
              <a:t>Pagamento </a:t>
            </a:r>
            <a:r>
              <a:rPr lang="pt-BR" sz="2000" dirty="0"/>
              <a:t>de </a:t>
            </a:r>
            <a:r>
              <a:rPr lang="pt-BR" sz="2000" dirty="0" smtClean="0"/>
              <a:t>Impostos - RFB</a:t>
            </a:r>
            <a:r>
              <a:rPr lang="pt-BR" sz="2000" dirty="0"/>
              <a:t>	</a:t>
            </a:r>
          </a:p>
          <a:p>
            <a:pPr marL="457200" lvl="1" indent="0">
              <a:buNone/>
            </a:pPr>
            <a:r>
              <a:rPr lang="pt-BR" sz="2000" dirty="0" smtClean="0"/>
              <a:t>3º Bloco											30</a:t>
            </a:r>
          </a:p>
          <a:p>
            <a:pPr lvl="1"/>
            <a:r>
              <a:rPr lang="pt-BR" sz="2000" dirty="0" smtClean="0"/>
              <a:t>Obtenção de Crédito; Proteção de Investidores Minoritários, Resolução de insolvência - MF</a:t>
            </a:r>
          </a:p>
          <a:p>
            <a:pPr lvl="1"/>
            <a:r>
              <a:rPr lang="pt-BR" sz="2000" dirty="0" smtClean="0"/>
              <a:t>Portal BMS</a:t>
            </a:r>
          </a:p>
          <a:p>
            <a:r>
              <a:rPr lang="pt-BR" sz="2000" dirty="0"/>
              <a:t>Respostas as perguntas formuladas durante as </a:t>
            </a:r>
            <a:r>
              <a:rPr lang="pt-BR" sz="2000" dirty="0" smtClean="0"/>
              <a:t>apresentações </a:t>
            </a:r>
            <a:r>
              <a:rPr lang="pt-BR" dirty="0" smtClean="0"/>
              <a:t>					</a:t>
            </a:r>
            <a:r>
              <a:rPr lang="pt-BR" sz="2000" dirty="0" smtClean="0"/>
              <a:t>30</a:t>
            </a:r>
          </a:p>
          <a:p>
            <a:r>
              <a:rPr lang="pt-BR" sz="2000" dirty="0" smtClean="0"/>
              <a:t>Encerramento – SEMPE										10</a:t>
            </a:r>
            <a:endParaRPr lang="pt-BR" sz="2000" dirty="0"/>
          </a:p>
        </p:txBody>
      </p:sp>
    </p:spTree>
    <p:extLst>
      <p:ext uri="{BB962C8B-B14F-4D97-AF65-F5344CB8AC3E}">
        <p14:creationId xmlns:p14="http://schemas.microsoft.com/office/powerpoint/2010/main" val="236398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1945867"/>
            <a:ext cx="12192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9600" b="1" dirty="0">
              <a:latin typeface="+mn-lt"/>
            </a:endParaRPr>
          </a:p>
        </p:txBody>
      </p:sp>
      <p:pic>
        <p:nvPicPr>
          <p:cNvPr id="2" name="Imagem 1"/>
          <p:cNvPicPr>
            <a:picLocks noChangeAspect="1"/>
          </p:cNvPicPr>
          <p:nvPr/>
        </p:nvPicPr>
        <p:blipFill>
          <a:blip r:embed="rId3"/>
          <a:stretch>
            <a:fillRect/>
          </a:stretch>
        </p:blipFill>
        <p:spPr>
          <a:xfrm>
            <a:off x="914400" y="-290513"/>
            <a:ext cx="10363200" cy="7439025"/>
          </a:xfrm>
          <a:prstGeom prst="rect">
            <a:avLst/>
          </a:prstGeom>
        </p:spPr>
      </p:pic>
    </p:spTree>
    <p:extLst>
      <p:ext uri="{BB962C8B-B14F-4D97-AF65-F5344CB8AC3E}">
        <p14:creationId xmlns:p14="http://schemas.microsoft.com/office/powerpoint/2010/main" val="368839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58164" y="1165017"/>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b="1" i="1" dirty="0">
              <a:latin typeface="+mn-lt"/>
            </a:endParaRPr>
          </a:p>
          <a:p>
            <a:pPr algn="ctr"/>
            <a:endParaRPr lang="pt-BR" sz="4000" b="1" i="1" dirty="0">
              <a:latin typeface="+mn-lt"/>
            </a:endParaRPr>
          </a:p>
          <a:p>
            <a:pPr algn="ctr"/>
            <a:r>
              <a:rPr lang="pt-BR" sz="4000" b="1" i="1" dirty="0" err="1">
                <a:latin typeface="+mn-lt"/>
              </a:rPr>
              <a:t>Doing</a:t>
            </a:r>
            <a:r>
              <a:rPr lang="pt-BR" sz="4000" b="1" i="1" dirty="0">
                <a:latin typeface="+mn-lt"/>
              </a:rPr>
              <a:t> Business – 2019</a:t>
            </a:r>
          </a:p>
          <a:p>
            <a:pPr algn="ctr"/>
            <a:endParaRPr lang="pt-BR" sz="4000" b="1" i="1" dirty="0">
              <a:latin typeface="+mn-lt"/>
            </a:endParaRPr>
          </a:p>
          <a:p>
            <a:pPr algn="ctr"/>
            <a:r>
              <a:rPr lang="pt-BR" sz="4000" b="1" i="1" dirty="0">
                <a:latin typeface="+mn-lt"/>
              </a:rPr>
              <a:t>Boas Práticas</a:t>
            </a: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smtClean="0"/>
              <a:t>São Paulo, 27 de fevereiro </a:t>
            </a:r>
            <a:r>
              <a:rPr lang="pt-BR" sz="2000" dirty="0"/>
              <a:t>2018</a:t>
            </a:r>
          </a:p>
        </p:txBody>
      </p:sp>
    </p:spTree>
    <p:extLst>
      <p:ext uri="{BB962C8B-B14F-4D97-AF65-F5344CB8AC3E}">
        <p14:creationId xmlns:p14="http://schemas.microsoft.com/office/powerpoint/2010/main" val="400726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756356" y="11567"/>
            <a:ext cx="11255022" cy="1057275"/>
          </a:xfrm>
        </p:spPr>
        <p:txBody>
          <a:bodyPr>
            <a:normAutofit/>
          </a:bodyPr>
          <a:lstStyle/>
          <a:p>
            <a:r>
              <a:rPr lang="pt-BR" sz="3200" b="1" dirty="0"/>
              <a:t>Boas práticas e comportamentos esperados</a:t>
            </a:r>
          </a:p>
        </p:txBody>
      </p:sp>
      <p:sp>
        <p:nvSpPr>
          <p:cNvPr id="5" name="Espaço Reservado para Conteúdo 4"/>
          <p:cNvSpPr>
            <a:spLocks noGrp="1"/>
          </p:cNvSpPr>
          <p:nvPr>
            <p:ph idx="4294967295"/>
          </p:nvPr>
        </p:nvSpPr>
        <p:spPr>
          <a:xfrm>
            <a:off x="854957" y="1068842"/>
            <a:ext cx="10885487" cy="4976812"/>
          </a:xfrm>
        </p:spPr>
        <p:txBody>
          <a:bodyPr>
            <a:normAutofit fontScale="70000" lnSpcReduction="20000"/>
          </a:bodyPr>
          <a:lstStyle/>
          <a:p>
            <a:pPr>
              <a:buFont typeface="Wingdings" panose="05000000000000000000" pitchFamily="2" charset="2"/>
              <a:buChar char="Ø"/>
            </a:pPr>
            <a:r>
              <a:rPr lang="pt-BR" b="1" dirty="0"/>
              <a:t> Observar os pressupostos dos questionários do Banco Mundial</a:t>
            </a:r>
          </a:p>
          <a:p>
            <a:pPr lvl="1"/>
            <a:r>
              <a:rPr lang="pt-BR" dirty="0"/>
              <a:t>Exemplo: O pressuposto é uma empresa de pequeno porte, mas o colaborador analisa como se fosse uma empresa de médio/grande porte</a:t>
            </a:r>
          </a:p>
          <a:p>
            <a:pPr>
              <a:buFont typeface="Wingdings" panose="05000000000000000000" pitchFamily="2" charset="2"/>
              <a:buChar char="Ø"/>
            </a:pPr>
            <a:r>
              <a:rPr lang="pt-BR" b="1" dirty="0"/>
              <a:t> Criticar as informações dos anos anteriores</a:t>
            </a:r>
            <a:endParaRPr lang="pt-BR" dirty="0"/>
          </a:p>
          <a:p>
            <a:pPr lvl="1"/>
            <a:r>
              <a:rPr lang="pt-BR" dirty="0"/>
              <a:t>Exemplos: </a:t>
            </a:r>
          </a:p>
          <a:p>
            <a:pPr lvl="2">
              <a:buFont typeface="Wingdings" panose="05000000000000000000" pitchFamily="2" charset="2"/>
              <a:buChar char="ü"/>
            </a:pPr>
            <a:r>
              <a:rPr lang="pt-BR" sz="2300" dirty="0"/>
              <a:t>as importações de autopeças provenientes da Argentina utilizam principalmente fronteira terrestre e não o Porto de Santos </a:t>
            </a:r>
          </a:p>
          <a:p>
            <a:pPr lvl="2">
              <a:buFont typeface="Wingdings" panose="05000000000000000000" pitchFamily="2" charset="2"/>
              <a:buChar char="ü"/>
            </a:pPr>
            <a:r>
              <a:rPr lang="pt-BR" sz="2300" dirty="0"/>
              <a:t>houve forte variação cambial entre 2015 e 2017, mas os custos em USD permaneceram inalterados</a:t>
            </a:r>
          </a:p>
          <a:p>
            <a:pPr>
              <a:buFont typeface="Wingdings" panose="05000000000000000000" pitchFamily="2" charset="2"/>
              <a:buChar char="Ø"/>
            </a:pPr>
            <a:r>
              <a:rPr lang="pt-BR" b="1" dirty="0"/>
              <a:t>Conhecer a prática e a execução da operação</a:t>
            </a:r>
          </a:p>
          <a:p>
            <a:pPr lvl="1"/>
            <a:r>
              <a:rPr lang="pt-BR" dirty="0"/>
              <a:t>Exemplo: “Quantos registros de empresa (pressuposto) você acompanhou no último ano?”</a:t>
            </a:r>
          </a:p>
          <a:p>
            <a:pPr>
              <a:buFont typeface="Wingdings" panose="05000000000000000000" pitchFamily="2" charset="2"/>
              <a:buChar char="Ø"/>
            </a:pPr>
            <a:r>
              <a:rPr lang="pt-BR" b="1" dirty="0"/>
              <a:t>Considerar apenas os aspectos elencados pelo Banco Mundial</a:t>
            </a:r>
          </a:p>
          <a:p>
            <a:pPr lvl="1"/>
            <a:r>
              <a:rPr lang="pt-BR" dirty="0"/>
              <a:t>Exemplo: inclusão da emissão de notas fiscais como procedimento de apuração de tributos (nota fiscal eletrônica)</a:t>
            </a:r>
            <a:endParaRPr lang="pt-BR" b="1" dirty="0"/>
          </a:p>
          <a:p>
            <a:pPr>
              <a:buFont typeface="Wingdings" panose="05000000000000000000" pitchFamily="2" charset="2"/>
              <a:buChar char="Ø"/>
            </a:pPr>
            <a:r>
              <a:rPr lang="pt-BR" b="1" dirty="0"/>
              <a:t>Informar a regra e não a exceção (procedimentos pontuais)</a:t>
            </a:r>
          </a:p>
          <a:p>
            <a:pPr lvl="1"/>
            <a:r>
              <a:rPr lang="pt-BR" dirty="0"/>
              <a:t>Exemplo: abrir uma conta no FGTS ou cadastrar um empregado no PIS</a:t>
            </a:r>
          </a:p>
          <a:p>
            <a:pPr lvl="1"/>
            <a:r>
              <a:rPr lang="pt-BR" dirty="0"/>
              <a:t>Exemplo: considerar os riscos tributários/jurídicos envolvidos no tempo gasto para os procedimentos de pagamento de impostos</a:t>
            </a:r>
          </a:p>
          <a:p>
            <a:pPr>
              <a:buFont typeface="Wingdings" panose="05000000000000000000" pitchFamily="2" charset="2"/>
              <a:buChar char="Ø"/>
            </a:pPr>
            <a:r>
              <a:rPr lang="pt-BR" b="1" dirty="0"/>
              <a:t>Avaliar a opção mais vantajosa</a:t>
            </a:r>
          </a:p>
          <a:p>
            <a:pPr lvl="1"/>
            <a:r>
              <a:rPr lang="pt-BR"/>
              <a:t>Exemplo: usar sempre o método para calcular os impostos mais favoráveis para a empresa, de forma a minimizar impostos dentro de restrições legais e fazer suposições razoáveis, quando necessário.</a:t>
            </a:r>
            <a:endParaRPr lang="pt-BR" dirty="0"/>
          </a:p>
        </p:txBody>
      </p:sp>
    </p:spTree>
    <p:extLst>
      <p:ext uri="{BB962C8B-B14F-4D97-AF65-F5344CB8AC3E}">
        <p14:creationId xmlns:p14="http://schemas.microsoft.com/office/powerpoint/2010/main" val="1192180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984" y="3503671"/>
            <a:ext cx="3130032" cy="1916169"/>
          </a:xfrm>
          <a:prstGeom prst="rect">
            <a:avLst/>
          </a:prstGeom>
        </p:spPr>
      </p:pic>
      <p:sp>
        <p:nvSpPr>
          <p:cNvPr id="3" name="Título 1"/>
          <p:cNvSpPr txBox="1">
            <a:spLocks/>
          </p:cNvSpPr>
          <p:nvPr/>
        </p:nvSpPr>
        <p:spPr>
          <a:xfrm>
            <a:off x="0" y="1945867"/>
            <a:ext cx="12192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9600" b="1" dirty="0">
              <a:latin typeface="+mn-lt"/>
            </a:endParaRPr>
          </a:p>
        </p:txBody>
      </p:sp>
      <p:sp>
        <p:nvSpPr>
          <p:cNvPr id="2" name="CaixaDeTexto 1"/>
          <p:cNvSpPr txBox="1"/>
          <p:nvPr/>
        </p:nvSpPr>
        <p:spPr>
          <a:xfrm>
            <a:off x="0" y="1373653"/>
            <a:ext cx="12192000" cy="1446550"/>
          </a:xfrm>
          <a:prstGeom prst="rect">
            <a:avLst/>
          </a:prstGeom>
          <a:noFill/>
        </p:spPr>
        <p:txBody>
          <a:bodyPr wrap="square" rtlCol="0">
            <a:spAutoFit/>
          </a:bodyPr>
          <a:lstStyle/>
          <a:p>
            <a:pPr algn="ctr"/>
            <a:r>
              <a:rPr lang="pt-BR" sz="8800" dirty="0"/>
              <a:t>Muito </a:t>
            </a:r>
            <a:r>
              <a:rPr lang="pt-BR" sz="8800" dirty="0" smtClean="0"/>
              <a:t>Obrigada</a:t>
            </a:r>
            <a:endParaRPr lang="pt-BR" sz="8800" dirty="0"/>
          </a:p>
        </p:txBody>
      </p:sp>
    </p:spTree>
    <p:extLst>
      <p:ext uri="{BB962C8B-B14F-4D97-AF65-F5344CB8AC3E}">
        <p14:creationId xmlns:p14="http://schemas.microsoft.com/office/powerpoint/2010/main" val="8645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13258" y="2402974"/>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i="1" dirty="0" smtClean="0">
                <a:latin typeface="+mn-lt"/>
              </a:rPr>
              <a:t>Doing </a:t>
            </a:r>
            <a:r>
              <a:rPr lang="pt-BR" sz="4000" b="1" i="1" dirty="0">
                <a:latin typeface="+mn-lt"/>
              </a:rPr>
              <a:t>Business </a:t>
            </a:r>
            <a:r>
              <a:rPr lang="pt-BR" sz="4000" b="1" i="1" dirty="0" smtClean="0">
                <a:latin typeface="+mn-lt"/>
              </a:rPr>
              <a:t>– 2019</a:t>
            </a:r>
          </a:p>
          <a:p>
            <a:pPr algn="ctr"/>
            <a:endParaRPr lang="pt-BR" sz="4000" b="1" i="1" dirty="0">
              <a:latin typeface="+mn-lt"/>
            </a:endParaRPr>
          </a:p>
          <a:p>
            <a:pPr algn="ctr"/>
            <a:r>
              <a:rPr lang="pt-BR" sz="4000" b="1" i="1" dirty="0" smtClean="0">
                <a:latin typeface="+mn-lt"/>
              </a:rPr>
              <a:t>Comércio Internacional</a:t>
            </a: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smtClean="0"/>
              <a:t>São Paulo, 27 </a:t>
            </a:r>
            <a:r>
              <a:rPr lang="pt-BR" sz="2000" dirty="0"/>
              <a:t>fevereiro 2018</a:t>
            </a:r>
          </a:p>
        </p:txBody>
      </p:sp>
    </p:spTree>
    <p:extLst>
      <p:ext uri="{BB962C8B-B14F-4D97-AF65-F5344CB8AC3E}">
        <p14:creationId xmlns:p14="http://schemas.microsoft.com/office/powerpoint/2010/main" val="105452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75477" y="62966"/>
            <a:ext cx="11983152" cy="70616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Comércio Internacional</a:t>
            </a:r>
            <a:endParaRPr lang="pt-BR" sz="3000" b="1" dirty="0"/>
          </a:p>
        </p:txBody>
      </p:sp>
      <p:pic>
        <p:nvPicPr>
          <p:cNvPr id="4" name="Imagem 3">
            <a:extLst>
              <a:ext uri="{FF2B5EF4-FFF2-40B4-BE49-F238E27FC236}">
                <a16:creationId xmlns:a16="http://schemas.microsoft.com/office/drawing/2014/main" xmlns="" id="{EE1994E0-51D0-453E-BEB5-59F7F0189C75}"/>
              </a:ext>
            </a:extLst>
          </p:cNvPr>
          <p:cNvPicPr>
            <a:picLocks noChangeAspect="1"/>
          </p:cNvPicPr>
          <p:nvPr/>
        </p:nvPicPr>
        <p:blipFill>
          <a:blip r:embed="rId3"/>
          <a:stretch>
            <a:fillRect/>
          </a:stretch>
        </p:blipFill>
        <p:spPr>
          <a:xfrm>
            <a:off x="295430" y="854631"/>
            <a:ext cx="3938480" cy="424348"/>
          </a:xfrm>
          <a:prstGeom prst="rect">
            <a:avLst/>
          </a:prstGeom>
        </p:spPr>
      </p:pic>
      <p:graphicFrame>
        <p:nvGraphicFramePr>
          <p:cNvPr id="7" name="Diagrama 6">
            <a:extLst>
              <a:ext uri="{FF2B5EF4-FFF2-40B4-BE49-F238E27FC236}">
                <a16:creationId xmlns:a16="http://schemas.microsoft.com/office/drawing/2014/main" xmlns="" id="{1BF78BC3-9651-41FD-8BF5-386684B798EB}"/>
              </a:ext>
            </a:extLst>
          </p:cNvPr>
          <p:cNvGraphicFramePr/>
          <p:nvPr>
            <p:extLst/>
          </p:nvPr>
        </p:nvGraphicFramePr>
        <p:xfrm>
          <a:off x="439223" y="1250801"/>
          <a:ext cx="6060558" cy="5656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ixaDeTexto 10">
            <a:extLst>
              <a:ext uri="{FF2B5EF4-FFF2-40B4-BE49-F238E27FC236}">
                <a16:creationId xmlns:a16="http://schemas.microsoft.com/office/drawing/2014/main" xmlns="" id="{2FA6D49B-2DBB-464F-8AA9-9F6336F76B12}"/>
              </a:ext>
            </a:extLst>
          </p:cNvPr>
          <p:cNvSpPr txBox="1"/>
          <p:nvPr/>
        </p:nvSpPr>
        <p:spPr>
          <a:xfrm>
            <a:off x="2497394" y="5229200"/>
            <a:ext cx="1944216" cy="646331"/>
          </a:xfrm>
          <a:prstGeom prst="rect">
            <a:avLst/>
          </a:prstGeom>
          <a:noFill/>
        </p:spPr>
        <p:txBody>
          <a:bodyPr wrap="square" rtlCol="0">
            <a:spAutoFit/>
          </a:bodyPr>
          <a:lstStyle/>
          <a:p>
            <a:pPr algn="ctr"/>
            <a:r>
              <a:rPr lang="pt-BR" dirty="0"/>
              <a:t>Importação e Exportação</a:t>
            </a:r>
          </a:p>
        </p:txBody>
      </p:sp>
      <p:graphicFrame>
        <p:nvGraphicFramePr>
          <p:cNvPr id="18" name="Diagrama 17">
            <a:extLst>
              <a:ext uri="{FF2B5EF4-FFF2-40B4-BE49-F238E27FC236}">
                <a16:creationId xmlns:a16="http://schemas.microsoft.com/office/drawing/2014/main" xmlns="" id="{877FD285-F857-47D9-913F-F9FAEA79B876}"/>
              </a:ext>
            </a:extLst>
          </p:cNvPr>
          <p:cNvGraphicFramePr/>
          <p:nvPr>
            <p:extLst/>
          </p:nvPr>
        </p:nvGraphicFramePr>
        <p:xfrm>
          <a:off x="7176120" y="2032267"/>
          <a:ext cx="4176464" cy="44630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CaixaDeTexto 18">
            <a:extLst>
              <a:ext uri="{FF2B5EF4-FFF2-40B4-BE49-F238E27FC236}">
                <a16:creationId xmlns:a16="http://schemas.microsoft.com/office/drawing/2014/main" xmlns="" id="{F5AF68C4-57EB-4544-8C7A-B62C45F3D280}"/>
              </a:ext>
            </a:extLst>
          </p:cNvPr>
          <p:cNvSpPr txBox="1"/>
          <p:nvPr/>
        </p:nvSpPr>
        <p:spPr>
          <a:xfrm>
            <a:off x="6960096" y="2492896"/>
            <a:ext cx="3285461" cy="369332"/>
          </a:xfrm>
          <a:prstGeom prst="rect">
            <a:avLst/>
          </a:prstGeom>
          <a:noFill/>
        </p:spPr>
        <p:txBody>
          <a:bodyPr wrap="square" rtlCol="0">
            <a:spAutoFit/>
          </a:bodyPr>
          <a:lstStyle/>
          <a:p>
            <a:r>
              <a:rPr lang="pt-BR" b="1" dirty="0"/>
              <a:t>Evolução da posição brasileira</a:t>
            </a:r>
          </a:p>
        </p:txBody>
      </p:sp>
    </p:spTree>
    <p:extLst>
      <p:ext uri="{BB962C8B-B14F-4D97-AF65-F5344CB8AC3E}">
        <p14:creationId xmlns:p14="http://schemas.microsoft.com/office/powerpoint/2010/main" val="162017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19336" y="58567"/>
            <a:ext cx="11961381" cy="8367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Comércio Internacional</a:t>
            </a:r>
            <a:endParaRPr lang="pt-BR" sz="3000" b="1" dirty="0"/>
          </a:p>
        </p:txBody>
      </p:sp>
      <p:pic>
        <p:nvPicPr>
          <p:cNvPr id="5" name="Imagem 4">
            <a:extLst>
              <a:ext uri="{FF2B5EF4-FFF2-40B4-BE49-F238E27FC236}">
                <a16:creationId xmlns:a16="http://schemas.microsoft.com/office/drawing/2014/main" xmlns="" id="{6DE90007-39E2-47D1-993C-BCC766E209B6}"/>
              </a:ext>
            </a:extLst>
          </p:cNvPr>
          <p:cNvPicPr>
            <a:picLocks noChangeAspect="1"/>
          </p:cNvPicPr>
          <p:nvPr/>
        </p:nvPicPr>
        <p:blipFill>
          <a:blip r:embed="rId3"/>
          <a:stretch>
            <a:fillRect/>
          </a:stretch>
        </p:blipFill>
        <p:spPr>
          <a:xfrm>
            <a:off x="6391067" y="1152108"/>
            <a:ext cx="2762250" cy="933450"/>
          </a:xfrm>
          <a:prstGeom prst="rect">
            <a:avLst/>
          </a:prstGeom>
        </p:spPr>
      </p:pic>
      <p:graphicFrame>
        <p:nvGraphicFramePr>
          <p:cNvPr id="2" name="Diagrama 1">
            <a:extLst>
              <a:ext uri="{FF2B5EF4-FFF2-40B4-BE49-F238E27FC236}">
                <a16:creationId xmlns:a16="http://schemas.microsoft.com/office/drawing/2014/main" xmlns="" id="{846DA870-B4CE-4916-8406-095AC3C587CA}"/>
              </a:ext>
            </a:extLst>
          </p:cNvPr>
          <p:cNvGraphicFramePr/>
          <p:nvPr>
            <p:extLst/>
          </p:nvPr>
        </p:nvGraphicFramePr>
        <p:xfrm>
          <a:off x="-167573" y="1095153"/>
          <a:ext cx="6432698" cy="57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m 1">
            <a:extLst>
              <a:ext uri="{FF2B5EF4-FFF2-40B4-BE49-F238E27FC236}">
                <a16:creationId xmlns:a16="http://schemas.microsoft.com/office/drawing/2014/main" xmlns="" id="{30100734-D0EC-411C-92AE-C40A2A097C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5938" y="903365"/>
            <a:ext cx="2433749" cy="121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a:extLst>
              <a:ext uri="{FF2B5EF4-FFF2-40B4-BE49-F238E27FC236}">
                <a16:creationId xmlns:a16="http://schemas.microsoft.com/office/drawing/2014/main" xmlns="" id="{91C4C3CA-ECBC-4C04-9304-956329A460C4}"/>
              </a:ext>
            </a:extLst>
          </p:cNvPr>
          <p:cNvSpPr>
            <a:spLocks noChangeArrowheads="1"/>
          </p:cNvSpPr>
          <p:nvPr/>
        </p:nvSpPr>
        <p:spPr bwMode="auto">
          <a:xfrm>
            <a:off x="8016797" y="3454555"/>
            <a:ext cx="2911403" cy="3810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28224" rIns="0" bIns="0" anchor="ctr"/>
          <a:lstStyle>
            <a:lvl1pPr>
              <a:spcAft>
                <a:spcPts val="1400"/>
              </a:spcAft>
              <a:defRPr sz="3200">
                <a:solidFill>
                  <a:schemeClr val="tx1"/>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a:lnSpc>
                <a:spcPct val="93000"/>
              </a:lnSpc>
              <a:spcAft>
                <a:spcPct val="0"/>
              </a:spcAft>
              <a:buClr>
                <a:srgbClr val="000000"/>
              </a:buClr>
              <a:buSzPct val="45000"/>
              <a:buFont typeface="Wingdings" panose="05000000000000000000" pitchFamily="2" charset="2"/>
              <a:buNone/>
            </a:pPr>
            <a:r>
              <a:rPr lang="pt-BR" altLang="pt-BR" sz="2400" b="1" dirty="0">
                <a:solidFill>
                  <a:schemeClr val="bg1"/>
                </a:solidFill>
                <a:latin typeface="Calibri" panose="020F0502020204030204" pitchFamily="34" charset="0"/>
              </a:rPr>
              <a:t>Despacho sobre </a:t>
            </a:r>
            <a:r>
              <a:rPr lang="pt-BR" altLang="pt-BR" sz="2400" b="1" dirty="0" smtClean="0">
                <a:solidFill>
                  <a:schemeClr val="bg1"/>
                </a:solidFill>
                <a:latin typeface="Calibri" panose="020F0502020204030204" pitchFamily="34" charset="0"/>
              </a:rPr>
              <a:t>águas</a:t>
            </a:r>
            <a:endParaRPr lang="en-US" altLang="pt-BR" sz="2400" b="1" dirty="0">
              <a:solidFill>
                <a:schemeClr val="bg1"/>
              </a:solidFill>
              <a:latin typeface="Calibri" panose="020F0502020204030204" pitchFamily="34" charset="0"/>
            </a:endParaRPr>
          </a:p>
        </p:txBody>
      </p:sp>
      <p:sp>
        <p:nvSpPr>
          <p:cNvPr id="10" name="AutoShape 7">
            <a:extLst>
              <a:ext uri="{FF2B5EF4-FFF2-40B4-BE49-F238E27FC236}">
                <a16:creationId xmlns:a16="http://schemas.microsoft.com/office/drawing/2014/main" xmlns="" id="{3BB9086A-6E5E-4BC1-8760-DFF85B33614F}"/>
              </a:ext>
            </a:extLst>
          </p:cNvPr>
          <p:cNvSpPr>
            <a:spLocks noChangeArrowheads="1"/>
          </p:cNvSpPr>
          <p:nvPr/>
        </p:nvSpPr>
        <p:spPr bwMode="auto">
          <a:xfrm>
            <a:off x="8016796" y="2269856"/>
            <a:ext cx="2911403" cy="3810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28224" rIns="0" bIns="0" anchor="ctr"/>
          <a:lstStyle>
            <a:lvl1pPr>
              <a:spcAft>
                <a:spcPts val="1400"/>
              </a:spcAft>
              <a:defRPr sz="3200">
                <a:solidFill>
                  <a:schemeClr val="tx1"/>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icrosoft YaHei"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icrosoft YaHei" panose="020B0503020204020204" pitchFamily="34" charset="-122"/>
              </a:defRPr>
            </a:lvl9pPr>
          </a:lstStyle>
          <a:p>
            <a:pPr algn="ctr" eaLnBrk="1">
              <a:lnSpc>
                <a:spcPct val="93000"/>
              </a:lnSpc>
              <a:spcAft>
                <a:spcPct val="0"/>
              </a:spcAft>
              <a:buClr>
                <a:srgbClr val="000000"/>
              </a:buClr>
              <a:buSzPct val="45000"/>
              <a:buFont typeface="Wingdings" panose="05000000000000000000" pitchFamily="2" charset="2"/>
              <a:buNone/>
            </a:pPr>
            <a:r>
              <a:rPr lang="pt-BR" altLang="pt-BR" sz="2400" b="1" dirty="0">
                <a:solidFill>
                  <a:schemeClr val="bg1"/>
                </a:solidFill>
                <a:latin typeface="Calibri" panose="020F0502020204030204" pitchFamily="34" charset="0"/>
              </a:rPr>
              <a:t>Importação</a:t>
            </a:r>
            <a:endParaRPr lang="en-US" altLang="pt-BR" sz="2400" b="1" dirty="0">
              <a:solidFill>
                <a:schemeClr val="bg1"/>
              </a:solidFill>
              <a:latin typeface="Calibri" panose="020F0502020204030204" pitchFamily="34" charset="0"/>
            </a:endParaRPr>
          </a:p>
        </p:txBody>
      </p:sp>
      <p:sp>
        <p:nvSpPr>
          <p:cNvPr id="3" name="Seta: para Baixo 2">
            <a:extLst>
              <a:ext uri="{FF2B5EF4-FFF2-40B4-BE49-F238E27FC236}">
                <a16:creationId xmlns:a16="http://schemas.microsoft.com/office/drawing/2014/main" xmlns="" id="{181E96F5-7AA9-4794-A110-82CC347F8C84}"/>
              </a:ext>
            </a:extLst>
          </p:cNvPr>
          <p:cNvSpPr/>
          <p:nvPr/>
        </p:nvSpPr>
        <p:spPr>
          <a:xfrm>
            <a:off x="9194948" y="2765343"/>
            <a:ext cx="555108" cy="552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1" name="Diagrama 10">
            <a:extLst>
              <a:ext uri="{FF2B5EF4-FFF2-40B4-BE49-F238E27FC236}">
                <a16:creationId xmlns:a16="http://schemas.microsoft.com/office/drawing/2014/main" xmlns="" id="{7D46D9B0-7D6E-485F-A069-80C4D57C7D97}"/>
              </a:ext>
            </a:extLst>
          </p:cNvPr>
          <p:cNvGraphicFramePr/>
          <p:nvPr>
            <p:extLst/>
          </p:nvPr>
        </p:nvGraphicFramePr>
        <p:xfrm>
          <a:off x="6391067" y="3956805"/>
          <a:ext cx="5582094" cy="28636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46718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de cantos arredondados 12"/>
          <p:cNvSpPr/>
          <p:nvPr/>
        </p:nvSpPr>
        <p:spPr>
          <a:xfrm>
            <a:off x="191344" y="73750"/>
            <a:ext cx="11815354" cy="7344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Comércio Internacional</a:t>
            </a:r>
          </a:p>
        </p:txBody>
      </p:sp>
      <p:sp>
        <p:nvSpPr>
          <p:cNvPr id="4" name="CaixaDeTexto 3">
            <a:extLst>
              <a:ext uri="{FF2B5EF4-FFF2-40B4-BE49-F238E27FC236}">
                <a16:creationId xmlns:a16="http://schemas.microsoft.com/office/drawing/2014/main" xmlns="" id="{17EB1FAC-2331-4012-AA80-A117C050E007}"/>
              </a:ext>
            </a:extLst>
          </p:cNvPr>
          <p:cNvSpPr txBox="1"/>
          <p:nvPr/>
        </p:nvSpPr>
        <p:spPr>
          <a:xfrm>
            <a:off x="-168696" y="883058"/>
            <a:ext cx="5384208" cy="584775"/>
          </a:xfrm>
          <a:prstGeom prst="rect">
            <a:avLst/>
          </a:prstGeom>
          <a:noFill/>
        </p:spPr>
        <p:txBody>
          <a:bodyPr wrap="square" rtlCol="0">
            <a:spAutoFit/>
          </a:bodyPr>
          <a:lstStyle/>
          <a:p>
            <a:pPr algn="ctr"/>
            <a:r>
              <a:rPr lang="pt-BR" sz="3200" b="1" dirty="0"/>
              <a:t>Próximas entregas - 2018</a:t>
            </a:r>
          </a:p>
        </p:txBody>
      </p:sp>
      <p:graphicFrame>
        <p:nvGraphicFramePr>
          <p:cNvPr id="7" name="Diagrama 6">
            <a:extLst>
              <a:ext uri="{FF2B5EF4-FFF2-40B4-BE49-F238E27FC236}">
                <a16:creationId xmlns:a16="http://schemas.microsoft.com/office/drawing/2014/main" xmlns="" id="{AB7DCA0A-546C-4B80-85B1-8C2E7C682ECC}"/>
              </a:ext>
            </a:extLst>
          </p:cNvPr>
          <p:cNvGraphicFramePr/>
          <p:nvPr>
            <p:extLst/>
          </p:nvPr>
        </p:nvGraphicFramePr>
        <p:xfrm>
          <a:off x="-456728" y="1467833"/>
          <a:ext cx="7209100" cy="5390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ixaDeTexto 10">
            <a:extLst>
              <a:ext uri="{FF2B5EF4-FFF2-40B4-BE49-F238E27FC236}">
                <a16:creationId xmlns:a16="http://schemas.microsoft.com/office/drawing/2014/main" xmlns="" id="{344E6699-3D67-4A6B-A991-8618409795A4}"/>
              </a:ext>
            </a:extLst>
          </p:cNvPr>
          <p:cNvSpPr txBox="1"/>
          <p:nvPr/>
        </p:nvSpPr>
        <p:spPr>
          <a:xfrm>
            <a:off x="6456040" y="2593255"/>
            <a:ext cx="5236029" cy="3416320"/>
          </a:xfrm>
          <a:prstGeom prst="rect">
            <a:avLst/>
          </a:prstGeom>
          <a:noFill/>
        </p:spPr>
        <p:txBody>
          <a:bodyPr wrap="square" rtlCol="0">
            <a:spAutoFit/>
          </a:bodyPr>
          <a:lstStyle/>
          <a:p>
            <a:pPr marL="285750" indent="-285750">
              <a:buFontTx/>
              <a:buChar char="-"/>
            </a:pPr>
            <a:r>
              <a:rPr lang="pt-BR" b="1" dirty="0"/>
              <a:t>Mapeamento e redesenho de processos realizados em 2017</a:t>
            </a:r>
          </a:p>
          <a:p>
            <a:pPr marL="285750" indent="-285750">
              <a:buFontTx/>
              <a:buChar char="-"/>
            </a:pPr>
            <a:endParaRPr lang="pt-BR" b="1" dirty="0"/>
          </a:p>
          <a:p>
            <a:pPr marL="285750" indent="-285750">
              <a:buFontTx/>
              <a:buChar char="-"/>
            </a:pPr>
            <a:r>
              <a:rPr lang="pt-BR" b="1" dirty="0"/>
              <a:t>Consulta pública para validação </a:t>
            </a:r>
            <a:r>
              <a:rPr lang="pt-BR" b="1" dirty="0" smtClean="0"/>
              <a:t>junto ao </a:t>
            </a:r>
            <a:r>
              <a:rPr lang="pt-BR" b="1" dirty="0"/>
              <a:t>setor privado finalizada em novembro/2017</a:t>
            </a:r>
          </a:p>
          <a:p>
            <a:pPr marL="285750" indent="-285750">
              <a:buFontTx/>
              <a:buChar char="-"/>
            </a:pPr>
            <a:endParaRPr lang="pt-BR" b="1" dirty="0"/>
          </a:p>
          <a:p>
            <a:pPr marL="285750" indent="-285750">
              <a:buFontTx/>
              <a:buChar char="-"/>
            </a:pPr>
            <a:r>
              <a:rPr lang="pt-BR" b="1" dirty="0"/>
              <a:t>Construção das soluções de curto prazo em andamento</a:t>
            </a:r>
          </a:p>
          <a:p>
            <a:pPr marL="285750" indent="-285750">
              <a:buFontTx/>
              <a:buChar char="-"/>
            </a:pPr>
            <a:endParaRPr lang="pt-BR" b="1" dirty="0"/>
          </a:p>
          <a:p>
            <a:pPr marL="285750" indent="-285750">
              <a:buFontTx/>
              <a:buChar char="-"/>
            </a:pPr>
            <a:r>
              <a:rPr lang="pt-BR" b="1" dirty="0"/>
              <a:t>Início do desenvolvimento: 1º semestre de </a:t>
            </a:r>
            <a:r>
              <a:rPr lang="pt-BR" b="1" dirty="0" smtClean="0"/>
              <a:t>2018</a:t>
            </a:r>
          </a:p>
          <a:p>
            <a:endParaRPr lang="pt-BR" b="1" dirty="0"/>
          </a:p>
          <a:p>
            <a:pPr marL="285750" indent="-285750">
              <a:buFontTx/>
              <a:buChar char="-"/>
            </a:pPr>
            <a:r>
              <a:rPr lang="pt-BR" b="1" dirty="0"/>
              <a:t>1ª entrega: outubro de 2018</a:t>
            </a:r>
          </a:p>
        </p:txBody>
      </p:sp>
    </p:spTree>
    <p:extLst>
      <p:ext uri="{BB962C8B-B14F-4D97-AF65-F5344CB8AC3E}">
        <p14:creationId xmlns:p14="http://schemas.microsoft.com/office/powerpoint/2010/main" val="1721205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48863" y="1063571"/>
            <a:ext cx="11075671" cy="7273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i="1" dirty="0">
                <a:latin typeface="+mn-lt"/>
              </a:rPr>
              <a:t>Melhoria do Ambiente de Negócios Brasil </a:t>
            </a:r>
          </a:p>
          <a:p>
            <a:pPr algn="ctr"/>
            <a:endParaRPr lang="pt-BR" sz="4000" b="1" i="1" dirty="0">
              <a:latin typeface="+mn-lt"/>
            </a:endParaRPr>
          </a:p>
          <a:p>
            <a:pPr algn="ctr"/>
            <a:r>
              <a:rPr lang="pt-BR" sz="4000" b="1" i="1" dirty="0">
                <a:latin typeface="+mn-lt"/>
              </a:rPr>
              <a:t>Doing Business - 2019</a:t>
            </a:r>
            <a:endParaRPr lang="pt-BR" sz="4000" b="1" dirty="0">
              <a:latin typeface="+mn-lt"/>
            </a:endParaRPr>
          </a:p>
        </p:txBody>
      </p:sp>
      <p:sp>
        <p:nvSpPr>
          <p:cNvPr id="6" name="Subtítulo 2"/>
          <p:cNvSpPr txBox="1">
            <a:spLocks/>
          </p:cNvSpPr>
          <p:nvPr/>
        </p:nvSpPr>
        <p:spPr>
          <a:xfrm>
            <a:off x="6357879" y="5802501"/>
            <a:ext cx="4846638"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pt-BR" sz="2000" dirty="0" smtClean="0"/>
              <a:t>São Paulo, 27 </a:t>
            </a:r>
            <a:r>
              <a:rPr lang="pt-BR" sz="2000" dirty="0"/>
              <a:t>fevereiro 2018</a:t>
            </a:r>
          </a:p>
        </p:txBody>
      </p:sp>
      <p:sp>
        <p:nvSpPr>
          <p:cNvPr id="2" name="CaixaDeTexto 1"/>
          <p:cNvSpPr txBox="1"/>
          <p:nvPr/>
        </p:nvSpPr>
        <p:spPr>
          <a:xfrm>
            <a:off x="4765182" y="3928056"/>
            <a:ext cx="4765183" cy="830997"/>
          </a:xfrm>
          <a:prstGeom prst="rect">
            <a:avLst/>
          </a:prstGeom>
          <a:noFill/>
        </p:spPr>
        <p:txBody>
          <a:bodyPr wrap="square" rtlCol="0">
            <a:spAutoFit/>
          </a:bodyPr>
          <a:lstStyle/>
          <a:p>
            <a:r>
              <a:rPr lang="pt-BR" sz="4800" b="1" dirty="0" err="1"/>
              <a:t>Paying</a:t>
            </a:r>
            <a:r>
              <a:rPr lang="pt-BR" sz="4800" b="1" dirty="0"/>
              <a:t> Taxes</a:t>
            </a:r>
          </a:p>
        </p:txBody>
      </p:sp>
    </p:spTree>
    <p:extLst>
      <p:ext uri="{BB962C8B-B14F-4D97-AF65-F5344CB8AC3E}">
        <p14:creationId xmlns:p14="http://schemas.microsoft.com/office/powerpoint/2010/main" val="160276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207160" y="260570"/>
            <a:ext cx="11771480" cy="5119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O QUE O INDICADOR “PAGAMENTO DE IMPOSTOS” MEDE</a:t>
            </a:r>
          </a:p>
        </p:txBody>
      </p:sp>
      <p:pic>
        <p:nvPicPr>
          <p:cNvPr id="4" name="Gráfico 3" descr="Ampulheta">
            <a:extLst>
              <a:ext uri="{FF2B5EF4-FFF2-40B4-BE49-F238E27FC236}">
                <a16:creationId xmlns="" xmlns:a16="http://schemas.microsoft.com/office/drawing/2014/main" id="{0697C725-C4B3-48B7-93C5-BF4303E062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908545" y="1130794"/>
            <a:ext cx="855918" cy="984804"/>
          </a:xfrm>
          <a:prstGeom prst="rect">
            <a:avLst/>
          </a:prstGeom>
        </p:spPr>
      </p:pic>
      <p:sp>
        <p:nvSpPr>
          <p:cNvPr id="11" name="CaixaDeTexto 10">
            <a:extLst>
              <a:ext uri="{FF2B5EF4-FFF2-40B4-BE49-F238E27FC236}">
                <a16:creationId xmlns="" xmlns:a16="http://schemas.microsoft.com/office/drawing/2014/main" id="{6E0D40B6-C824-46DD-8C1D-EA81DC751EDF}"/>
              </a:ext>
            </a:extLst>
          </p:cNvPr>
          <p:cNvSpPr txBox="1"/>
          <p:nvPr/>
        </p:nvSpPr>
        <p:spPr>
          <a:xfrm>
            <a:off x="1913847" y="1164972"/>
            <a:ext cx="3133489" cy="1200329"/>
          </a:xfrm>
          <a:prstGeom prst="rect">
            <a:avLst/>
          </a:prstGeom>
          <a:noFill/>
        </p:spPr>
        <p:txBody>
          <a:bodyPr wrap="square" rtlCol="0">
            <a:spAutoFit/>
          </a:bodyPr>
          <a:lstStyle/>
          <a:p>
            <a:r>
              <a:rPr lang="pt-BR" b="1" dirty="0"/>
              <a:t>Carga tributária total –(%) </a:t>
            </a:r>
            <a:r>
              <a:rPr lang="pt-BR" dirty="0"/>
              <a:t>Calculado pelo  montante dos impostos pagos sob o  lucro Comercial (antes dos impostos) </a:t>
            </a:r>
          </a:p>
        </p:txBody>
      </p:sp>
      <p:sp>
        <p:nvSpPr>
          <p:cNvPr id="12" name="CaixaDeTexto 11">
            <a:extLst>
              <a:ext uri="{FF2B5EF4-FFF2-40B4-BE49-F238E27FC236}">
                <a16:creationId xmlns="" xmlns:a16="http://schemas.microsoft.com/office/drawing/2014/main" id="{E14CDF8E-06F0-45FE-9641-0371485F2AAA}"/>
              </a:ext>
            </a:extLst>
          </p:cNvPr>
          <p:cNvSpPr txBox="1"/>
          <p:nvPr/>
        </p:nvSpPr>
        <p:spPr>
          <a:xfrm>
            <a:off x="1850811" y="3346592"/>
            <a:ext cx="3234625" cy="2031325"/>
          </a:xfrm>
          <a:prstGeom prst="rect">
            <a:avLst/>
          </a:prstGeom>
          <a:noFill/>
        </p:spPr>
        <p:txBody>
          <a:bodyPr wrap="square" rtlCol="0">
            <a:spAutoFit/>
          </a:bodyPr>
          <a:lstStyle/>
          <a:p>
            <a:r>
              <a:rPr lang="pt-BR" b="1" dirty="0"/>
              <a:t>Número de pagamentos (</a:t>
            </a:r>
            <a:r>
              <a:rPr lang="pt-BR" dirty="0"/>
              <a:t>por ano) reflete o número total de impostos e contribuições pagos, o método de pagamento, as frequências de pagamento e de envio de declarações e o número de órgãos envolvidos</a:t>
            </a:r>
          </a:p>
        </p:txBody>
      </p:sp>
      <p:sp>
        <p:nvSpPr>
          <p:cNvPr id="13" name="CaixaDeTexto 12">
            <a:extLst>
              <a:ext uri="{FF2B5EF4-FFF2-40B4-BE49-F238E27FC236}">
                <a16:creationId xmlns="" xmlns:a16="http://schemas.microsoft.com/office/drawing/2014/main" id="{A98D2916-C146-44F1-BC81-8526F841DD8A}"/>
              </a:ext>
            </a:extLst>
          </p:cNvPr>
          <p:cNvSpPr txBox="1"/>
          <p:nvPr/>
        </p:nvSpPr>
        <p:spPr>
          <a:xfrm>
            <a:off x="7064397" y="1147892"/>
            <a:ext cx="4802839" cy="923330"/>
          </a:xfrm>
          <a:prstGeom prst="rect">
            <a:avLst/>
          </a:prstGeom>
          <a:noFill/>
        </p:spPr>
        <p:txBody>
          <a:bodyPr wrap="square" rtlCol="0">
            <a:spAutoFit/>
          </a:bodyPr>
          <a:lstStyle/>
          <a:p>
            <a:r>
              <a:rPr lang="pt-BR" b="1" dirty="0"/>
              <a:t>Tempo </a:t>
            </a:r>
            <a:r>
              <a:rPr lang="pt-BR" dirty="0"/>
              <a:t>(horas) </a:t>
            </a:r>
            <a:r>
              <a:rPr lang="pt-BR" b="1" dirty="0"/>
              <a:t> </a:t>
            </a:r>
            <a:r>
              <a:rPr lang="pt-BR" dirty="0"/>
              <a:t>para </a:t>
            </a:r>
            <a:r>
              <a:rPr lang="pt-BR" b="1" dirty="0"/>
              <a:t>preparar, arquivar e pagar </a:t>
            </a:r>
            <a:r>
              <a:rPr lang="pt-BR" dirty="0"/>
              <a:t>os três principais tipos de impostos e contribuições:  INSS, ICMS e IRPJ</a:t>
            </a:r>
          </a:p>
        </p:txBody>
      </p:sp>
      <p:pic>
        <p:nvPicPr>
          <p:cNvPr id="2" name="Imagem 1"/>
          <p:cNvPicPr>
            <a:picLocks noChangeAspect="1"/>
          </p:cNvPicPr>
          <p:nvPr/>
        </p:nvPicPr>
        <p:blipFill>
          <a:blip r:embed="rId5" cstate="print"/>
          <a:stretch>
            <a:fillRect/>
          </a:stretch>
        </p:blipFill>
        <p:spPr>
          <a:xfrm>
            <a:off x="411836" y="1278291"/>
            <a:ext cx="1393040" cy="837307"/>
          </a:xfrm>
          <a:prstGeom prst="rect">
            <a:avLst/>
          </a:prstGeom>
        </p:spPr>
      </p:pic>
      <p:sp>
        <p:nvSpPr>
          <p:cNvPr id="14" name="CaixaDeTexto 13">
            <a:extLst>
              <a:ext uri="{FF2B5EF4-FFF2-40B4-BE49-F238E27FC236}">
                <a16:creationId xmlns="" xmlns:a16="http://schemas.microsoft.com/office/drawing/2014/main" id="{A98D2916-C146-44F1-BC81-8526F841DD8A}"/>
              </a:ext>
            </a:extLst>
          </p:cNvPr>
          <p:cNvSpPr txBox="1"/>
          <p:nvPr/>
        </p:nvSpPr>
        <p:spPr>
          <a:xfrm>
            <a:off x="7064397" y="3377538"/>
            <a:ext cx="4802839" cy="3139321"/>
          </a:xfrm>
          <a:prstGeom prst="rect">
            <a:avLst/>
          </a:prstGeom>
          <a:noFill/>
        </p:spPr>
        <p:txBody>
          <a:bodyPr wrap="square" rtlCol="0">
            <a:spAutoFit/>
          </a:bodyPr>
          <a:lstStyle/>
          <a:p>
            <a:r>
              <a:rPr lang="pt-BR" b="1" dirty="0"/>
              <a:t>Índice de processos pós-declaração </a:t>
            </a:r>
            <a:r>
              <a:rPr lang="pt-BR" dirty="0"/>
              <a:t>– Mede o tempo para:</a:t>
            </a:r>
          </a:p>
          <a:p>
            <a:pPr marL="285750" indent="-285750">
              <a:buFontTx/>
              <a:buChar char="-"/>
            </a:pPr>
            <a:r>
              <a:rPr lang="pt-BR" dirty="0"/>
              <a:t>cumprir com obrigações para uma restituição de IVA; </a:t>
            </a:r>
          </a:p>
          <a:p>
            <a:pPr marL="285750" indent="-285750">
              <a:buFontTx/>
              <a:buChar char="-"/>
            </a:pPr>
            <a:r>
              <a:rPr lang="pt-BR" dirty="0"/>
              <a:t>obter uma restituição de IVA;</a:t>
            </a:r>
          </a:p>
          <a:p>
            <a:pPr marL="285750" indent="-285750">
              <a:buFontTx/>
              <a:buChar char="-"/>
            </a:pPr>
            <a:r>
              <a:rPr lang="pt-BR" dirty="0"/>
              <a:t>cumprir com obrigações de uma inspeção relativa ao imposto sobre o rendimento corporativo;</a:t>
            </a:r>
          </a:p>
          <a:p>
            <a:pPr marL="285750" indent="-285750">
              <a:buFontTx/>
              <a:buChar char="-"/>
            </a:pPr>
            <a:r>
              <a:rPr lang="pt-BR" dirty="0"/>
              <a:t>concluir uma inspeção relativa ao imposto sobre o rendimento corporativo .</a:t>
            </a:r>
          </a:p>
          <a:p>
            <a:endParaRPr lang="pt-BR" b="1" dirty="0"/>
          </a:p>
        </p:txBody>
      </p:sp>
      <p:pic>
        <p:nvPicPr>
          <p:cNvPr id="8" name="Imagem 7"/>
          <p:cNvPicPr>
            <a:picLocks noChangeAspect="1"/>
          </p:cNvPicPr>
          <p:nvPr/>
        </p:nvPicPr>
        <p:blipFill>
          <a:blip r:embed="rId6" cstate="print"/>
          <a:stretch>
            <a:fillRect/>
          </a:stretch>
        </p:blipFill>
        <p:spPr>
          <a:xfrm>
            <a:off x="6041111" y="4041050"/>
            <a:ext cx="657225" cy="630278"/>
          </a:xfrm>
          <a:prstGeom prst="rect">
            <a:avLst/>
          </a:prstGeom>
        </p:spPr>
      </p:pic>
      <p:pic>
        <p:nvPicPr>
          <p:cNvPr id="9" name="Imagem 8"/>
          <p:cNvPicPr>
            <a:picLocks noChangeAspect="1"/>
          </p:cNvPicPr>
          <p:nvPr/>
        </p:nvPicPr>
        <p:blipFill>
          <a:blip r:embed="rId7" cstate="print"/>
          <a:stretch>
            <a:fillRect/>
          </a:stretch>
        </p:blipFill>
        <p:spPr>
          <a:xfrm>
            <a:off x="737505" y="3933914"/>
            <a:ext cx="734545" cy="651246"/>
          </a:xfrm>
          <a:prstGeom prst="rect">
            <a:avLst/>
          </a:prstGeom>
        </p:spPr>
      </p:pic>
      <p:sp>
        <p:nvSpPr>
          <p:cNvPr id="3" name="CaixaDeTexto 2"/>
          <p:cNvSpPr txBox="1"/>
          <p:nvPr/>
        </p:nvSpPr>
        <p:spPr>
          <a:xfrm>
            <a:off x="2852057" y="2547257"/>
            <a:ext cx="1045029" cy="369332"/>
          </a:xfrm>
          <a:prstGeom prst="rect">
            <a:avLst/>
          </a:prstGeom>
          <a:solidFill>
            <a:schemeClr val="accent4">
              <a:lumMod val="40000"/>
              <a:lumOff val="60000"/>
            </a:schemeClr>
          </a:solidFill>
        </p:spPr>
        <p:txBody>
          <a:bodyPr wrap="square" rtlCol="0">
            <a:spAutoFit/>
          </a:bodyPr>
          <a:lstStyle/>
          <a:p>
            <a:r>
              <a:rPr lang="pt-BR" b="1" dirty="0" smtClean="0">
                <a:solidFill>
                  <a:srgbClr val="FF0000"/>
                </a:solidFill>
              </a:rPr>
              <a:t>68,0%</a:t>
            </a:r>
            <a:endParaRPr lang="pt-BR" b="1" dirty="0">
              <a:solidFill>
                <a:srgbClr val="FF0000"/>
              </a:solidFill>
            </a:endParaRPr>
          </a:p>
        </p:txBody>
      </p:sp>
      <p:sp>
        <p:nvSpPr>
          <p:cNvPr id="15" name="CaixaDeTexto 14"/>
          <p:cNvSpPr txBox="1"/>
          <p:nvPr/>
        </p:nvSpPr>
        <p:spPr>
          <a:xfrm>
            <a:off x="3124197" y="5747653"/>
            <a:ext cx="457204" cy="369332"/>
          </a:xfrm>
          <a:prstGeom prst="rect">
            <a:avLst/>
          </a:prstGeom>
          <a:solidFill>
            <a:schemeClr val="accent4">
              <a:lumMod val="60000"/>
              <a:lumOff val="40000"/>
            </a:schemeClr>
          </a:solidFill>
        </p:spPr>
        <p:txBody>
          <a:bodyPr wrap="square" rtlCol="0">
            <a:spAutoFit/>
          </a:bodyPr>
          <a:lstStyle/>
          <a:p>
            <a:r>
              <a:rPr lang="pt-BR" b="1" dirty="0" smtClean="0">
                <a:solidFill>
                  <a:srgbClr val="FF0000"/>
                </a:solidFill>
              </a:rPr>
              <a:t>10</a:t>
            </a:r>
            <a:endParaRPr lang="pt-BR" b="1" dirty="0">
              <a:solidFill>
                <a:srgbClr val="FF0000"/>
              </a:solidFill>
            </a:endParaRPr>
          </a:p>
        </p:txBody>
      </p:sp>
      <p:sp>
        <p:nvSpPr>
          <p:cNvPr id="5" name="CaixaDeTexto 4"/>
          <p:cNvSpPr txBox="1"/>
          <p:nvPr/>
        </p:nvSpPr>
        <p:spPr>
          <a:xfrm>
            <a:off x="7903029" y="2115598"/>
            <a:ext cx="1763485" cy="1200329"/>
          </a:xfrm>
          <a:prstGeom prst="rect">
            <a:avLst/>
          </a:prstGeom>
          <a:solidFill>
            <a:schemeClr val="accent4">
              <a:lumMod val="40000"/>
              <a:lumOff val="60000"/>
            </a:schemeClr>
          </a:solidFill>
        </p:spPr>
        <p:txBody>
          <a:bodyPr wrap="square" rtlCol="0">
            <a:spAutoFit/>
          </a:bodyPr>
          <a:lstStyle/>
          <a:p>
            <a:r>
              <a:rPr lang="pt-BR" b="1" dirty="0" smtClean="0">
                <a:solidFill>
                  <a:srgbClr val="FF0000"/>
                </a:solidFill>
              </a:rPr>
              <a:t>INSS:     335</a:t>
            </a:r>
          </a:p>
          <a:p>
            <a:r>
              <a:rPr lang="pt-BR" b="1" dirty="0" smtClean="0">
                <a:solidFill>
                  <a:srgbClr val="FF0000"/>
                </a:solidFill>
              </a:rPr>
              <a:t>ICMS: 1.161</a:t>
            </a:r>
          </a:p>
          <a:p>
            <a:r>
              <a:rPr lang="pt-BR" b="1" dirty="0" smtClean="0">
                <a:solidFill>
                  <a:srgbClr val="FF0000"/>
                </a:solidFill>
              </a:rPr>
              <a:t>IRPJ:       462</a:t>
            </a:r>
          </a:p>
          <a:p>
            <a:r>
              <a:rPr lang="pt-BR" b="1" dirty="0" smtClean="0">
                <a:solidFill>
                  <a:srgbClr val="FF0000"/>
                </a:solidFill>
              </a:rPr>
              <a:t>TOTAL: 1.958</a:t>
            </a:r>
            <a:endParaRPr lang="pt-BR" b="1" dirty="0">
              <a:solidFill>
                <a:srgbClr val="FF0000"/>
              </a:solidFill>
            </a:endParaRPr>
          </a:p>
        </p:txBody>
      </p:sp>
      <p:sp>
        <p:nvSpPr>
          <p:cNvPr id="17" name="CaixaDeTexto 16"/>
          <p:cNvSpPr txBox="1"/>
          <p:nvPr/>
        </p:nvSpPr>
        <p:spPr>
          <a:xfrm>
            <a:off x="9350827" y="4215828"/>
            <a:ext cx="1164773" cy="307777"/>
          </a:xfrm>
          <a:prstGeom prst="rect">
            <a:avLst/>
          </a:prstGeom>
          <a:solidFill>
            <a:schemeClr val="accent4">
              <a:lumMod val="40000"/>
              <a:lumOff val="60000"/>
            </a:schemeClr>
          </a:solidFill>
        </p:spPr>
        <p:txBody>
          <a:bodyPr wrap="square" rtlCol="0">
            <a:spAutoFit/>
          </a:bodyPr>
          <a:lstStyle/>
          <a:p>
            <a:r>
              <a:rPr lang="pt-BR" sz="1400" b="1" dirty="0" smtClean="0">
                <a:solidFill>
                  <a:srgbClr val="FF0000"/>
                </a:solidFill>
              </a:rPr>
              <a:t>Não avaliado</a:t>
            </a:r>
            <a:endParaRPr lang="pt-BR" sz="1400" b="1" dirty="0">
              <a:solidFill>
                <a:srgbClr val="FF0000"/>
              </a:solidFill>
            </a:endParaRPr>
          </a:p>
        </p:txBody>
      </p:sp>
      <p:sp>
        <p:nvSpPr>
          <p:cNvPr id="18" name="CaixaDeTexto 17"/>
          <p:cNvSpPr txBox="1"/>
          <p:nvPr/>
        </p:nvSpPr>
        <p:spPr>
          <a:xfrm>
            <a:off x="10243452" y="4509746"/>
            <a:ext cx="1164773" cy="307777"/>
          </a:xfrm>
          <a:prstGeom prst="rect">
            <a:avLst/>
          </a:prstGeom>
          <a:solidFill>
            <a:schemeClr val="accent4">
              <a:lumMod val="40000"/>
              <a:lumOff val="60000"/>
            </a:schemeClr>
          </a:solidFill>
        </p:spPr>
        <p:txBody>
          <a:bodyPr wrap="square" rtlCol="0">
            <a:spAutoFit/>
          </a:bodyPr>
          <a:lstStyle/>
          <a:p>
            <a:r>
              <a:rPr lang="pt-BR" sz="1400" b="1" dirty="0" smtClean="0">
                <a:solidFill>
                  <a:srgbClr val="FF0000"/>
                </a:solidFill>
              </a:rPr>
              <a:t>Não avaliado</a:t>
            </a:r>
            <a:endParaRPr lang="pt-BR" sz="1400" b="1" dirty="0">
              <a:solidFill>
                <a:srgbClr val="FF0000"/>
              </a:solidFill>
            </a:endParaRPr>
          </a:p>
        </p:txBody>
      </p:sp>
      <p:sp>
        <p:nvSpPr>
          <p:cNvPr id="19" name="CaixaDeTexto 18"/>
          <p:cNvSpPr txBox="1"/>
          <p:nvPr/>
        </p:nvSpPr>
        <p:spPr>
          <a:xfrm>
            <a:off x="8768441" y="5377917"/>
            <a:ext cx="898074" cy="307777"/>
          </a:xfrm>
          <a:prstGeom prst="rect">
            <a:avLst/>
          </a:prstGeom>
          <a:solidFill>
            <a:schemeClr val="accent4">
              <a:lumMod val="40000"/>
              <a:lumOff val="60000"/>
            </a:schemeClr>
          </a:solidFill>
        </p:spPr>
        <p:txBody>
          <a:bodyPr wrap="square" rtlCol="0">
            <a:spAutoFit/>
          </a:bodyPr>
          <a:lstStyle/>
          <a:p>
            <a:r>
              <a:rPr lang="pt-BR" sz="1400" b="1" dirty="0" smtClean="0">
                <a:solidFill>
                  <a:srgbClr val="FF0000"/>
                </a:solidFill>
              </a:rPr>
              <a:t>39 horas</a:t>
            </a:r>
            <a:endParaRPr lang="pt-BR" sz="1400" b="1" dirty="0">
              <a:solidFill>
                <a:srgbClr val="FF0000"/>
              </a:solidFill>
            </a:endParaRPr>
          </a:p>
        </p:txBody>
      </p:sp>
      <p:sp>
        <p:nvSpPr>
          <p:cNvPr id="20" name="CaixaDeTexto 19"/>
          <p:cNvSpPr txBox="1"/>
          <p:nvPr/>
        </p:nvSpPr>
        <p:spPr>
          <a:xfrm>
            <a:off x="10702463" y="5905699"/>
            <a:ext cx="1276177" cy="307777"/>
          </a:xfrm>
          <a:prstGeom prst="rect">
            <a:avLst/>
          </a:prstGeom>
          <a:solidFill>
            <a:schemeClr val="accent4">
              <a:lumMod val="40000"/>
              <a:lumOff val="60000"/>
            </a:schemeClr>
          </a:solidFill>
        </p:spPr>
        <p:txBody>
          <a:bodyPr wrap="square" rtlCol="0">
            <a:spAutoFit/>
          </a:bodyPr>
          <a:lstStyle/>
          <a:p>
            <a:r>
              <a:rPr lang="pt-BR" sz="1400" b="1" dirty="0" smtClean="0">
                <a:solidFill>
                  <a:srgbClr val="FF0000"/>
                </a:solidFill>
              </a:rPr>
              <a:t>86,6 semanas</a:t>
            </a:r>
            <a:endParaRPr lang="pt-BR" sz="1400" b="1" dirty="0">
              <a:solidFill>
                <a:srgbClr val="FF0000"/>
              </a:solidFill>
            </a:endParaRPr>
          </a:p>
        </p:txBody>
      </p:sp>
    </p:spTree>
    <p:extLst>
      <p:ext uri="{BB962C8B-B14F-4D97-AF65-F5344CB8AC3E}">
        <p14:creationId xmlns:p14="http://schemas.microsoft.com/office/powerpoint/2010/main" val="367047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207160" y="260570"/>
            <a:ext cx="11771480" cy="5119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smtClean="0"/>
              <a:t>TEMPO PARA PAGAMENTO DE </a:t>
            </a:r>
            <a:r>
              <a:rPr lang="pt-BR" sz="3000" b="1" dirty="0"/>
              <a:t>IMPOSTOS</a:t>
            </a:r>
          </a:p>
        </p:txBody>
      </p:sp>
      <p:sp>
        <p:nvSpPr>
          <p:cNvPr id="6" name="Retângulo 5"/>
          <p:cNvSpPr/>
          <p:nvPr/>
        </p:nvSpPr>
        <p:spPr>
          <a:xfrm>
            <a:off x="207160" y="772531"/>
            <a:ext cx="11584790" cy="1400383"/>
          </a:xfrm>
          <a:prstGeom prst="rect">
            <a:avLst/>
          </a:prstGeom>
        </p:spPr>
        <p:txBody>
          <a:bodyPr wrap="square">
            <a:spAutoFit/>
          </a:bodyPr>
          <a:lstStyle/>
          <a:p>
            <a:pPr lvl="0"/>
            <a:endParaRPr lang="pt-BR" sz="1700" b="1" dirty="0"/>
          </a:p>
          <a:p>
            <a:endParaRPr lang="pt-BR" sz="1700" dirty="0"/>
          </a:p>
          <a:p>
            <a:endParaRPr lang="pt-BR" sz="1700" dirty="0"/>
          </a:p>
          <a:p>
            <a:endParaRPr lang="pt-BR" sz="1700" dirty="0"/>
          </a:p>
          <a:p>
            <a:pPr lvl="1"/>
            <a:endParaRPr lang="pt-BR" sz="1700" dirty="0"/>
          </a:p>
        </p:txBody>
      </p:sp>
      <p:pic>
        <p:nvPicPr>
          <p:cNvPr id="2" name="Imagem 1"/>
          <p:cNvPicPr>
            <a:picLocks noChangeAspect="1"/>
          </p:cNvPicPr>
          <p:nvPr/>
        </p:nvPicPr>
        <p:blipFill>
          <a:blip r:embed="rId3"/>
          <a:stretch>
            <a:fillRect/>
          </a:stretch>
        </p:blipFill>
        <p:spPr>
          <a:xfrm>
            <a:off x="872879" y="942975"/>
            <a:ext cx="10692349" cy="6153284"/>
          </a:xfrm>
          <a:prstGeom prst="rect">
            <a:avLst/>
          </a:prstGeom>
        </p:spPr>
      </p:pic>
    </p:spTree>
    <p:extLst>
      <p:ext uri="{BB962C8B-B14F-4D97-AF65-F5344CB8AC3E}">
        <p14:creationId xmlns:p14="http://schemas.microsoft.com/office/powerpoint/2010/main" val="2378300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2050</Words>
  <Application>Microsoft Office PowerPoint</Application>
  <PresentationFormat>Widescreen</PresentationFormat>
  <Paragraphs>261</Paragraphs>
  <Slides>23</Slides>
  <Notes>21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23</vt:i4>
      </vt:variant>
    </vt:vector>
  </HeadingPairs>
  <TitlesOfParts>
    <vt:vector size="32" baseType="lpstr">
      <vt:lpstr>Microsoft YaHei</vt:lpstr>
      <vt:lpstr>Arial</vt:lpstr>
      <vt:lpstr>Calibri</vt:lpstr>
      <vt:lpstr>Calibri Light</vt:lpstr>
      <vt:lpstr>Mangal</vt:lpstr>
      <vt:lpstr>Times New Roman</vt:lpstr>
      <vt:lpstr>Wingdings</vt:lpstr>
      <vt:lpstr>Tema do Office</vt:lpstr>
      <vt:lpstr>Personalizar design</vt:lpstr>
      <vt:lpstr>Apresentação do PowerPoint</vt:lpstr>
      <vt:lpstr>Programação SP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Boas práticas e comportamentos esperados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Carlos Eduardo de Jesus</dc:creator>
  <cp:lastModifiedBy>Antonio Laercio da Silva Rehem</cp:lastModifiedBy>
  <cp:revision>74</cp:revision>
  <cp:lastPrinted>2018-02-23T18:27:10Z</cp:lastPrinted>
  <dcterms:created xsi:type="dcterms:W3CDTF">2018-02-08T14:08:41Z</dcterms:created>
  <dcterms:modified xsi:type="dcterms:W3CDTF">2018-03-01T21:08:34Z</dcterms:modified>
</cp:coreProperties>
</file>