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handoutMasterIdLst>
    <p:handoutMasterId r:id="rId17"/>
  </p:handoutMasterIdLst>
  <p:sldIdLst>
    <p:sldId id="339" r:id="rId3"/>
    <p:sldId id="349" r:id="rId4"/>
    <p:sldId id="350" r:id="rId5"/>
    <p:sldId id="340" r:id="rId6"/>
    <p:sldId id="351" r:id="rId7"/>
    <p:sldId id="348" r:id="rId8"/>
    <p:sldId id="341" r:id="rId9"/>
    <p:sldId id="342" r:id="rId10"/>
    <p:sldId id="346" r:id="rId11"/>
    <p:sldId id="343" r:id="rId12"/>
    <p:sldId id="344" r:id="rId13"/>
    <p:sldId id="347" r:id="rId14"/>
    <p:sldId id="345" r:id="rId15"/>
  </p:sldIdLst>
  <p:sldSz cx="12192000" cy="6858000"/>
  <p:notesSz cx="7010400" cy="92964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06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5501" autoAdjust="0"/>
  </p:normalViewPr>
  <p:slideViewPr>
    <p:cSldViewPr snapToGrid="0">
      <p:cViewPr varScale="1">
        <p:scale>
          <a:sx n="88" d="100"/>
          <a:sy n="88" d="100"/>
        </p:scale>
        <p:origin x="576" y="-270"/>
      </p:cViewPr>
      <p:guideLst>
        <p:guide orient="horz" pos="2160"/>
        <p:guide pos="3840"/>
      </p:guideLst>
    </p:cSldViewPr>
  </p:slideViewPr>
  <p:notesTextViewPr>
    <p:cViewPr>
      <p:scale>
        <a:sx n="3" d="2"/>
        <a:sy n="3" d="2"/>
      </p:scale>
      <p:origin x="0" y="0"/>
    </p:cViewPr>
  </p:notesTextViewPr>
  <p:sorterViewPr>
    <p:cViewPr>
      <p:scale>
        <a:sx n="100" d="100"/>
        <a:sy n="100" d="100"/>
      </p:scale>
      <p:origin x="0" y="-2574"/>
    </p:cViewPr>
  </p:sorterViewPr>
  <p:notesViewPr>
    <p:cSldViewPr snapToGrid="0">
      <p:cViewPr varScale="1">
        <p:scale>
          <a:sx n="70" d="100"/>
          <a:sy n="70" d="100"/>
        </p:scale>
        <p:origin x="276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3037840" cy="466435"/>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sz="quarter" idx="1"/>
          </p:nvPr>
        </p:nvSpPr>
        <p:spPr>
          <a:xfrm>
            <a:off x="3970938" y="0"/>
            <a:ext cx="3037840" cy="466435"/>
          </a:xfrm>
          <a:prstGeom prst="rect">
            <a:avLst/>
          </a:prstGeom>
        </p:spPr>
        <p:txBody>
          <a:bodyPr vert="horz" lIns="91440" tIns="45720" rIns="91440" bIns="45720" rtlCol="0"/>
          <a:lstStyle>
            <a:lvl1pPr algn="r">
              <a:defRPr sz="1200"/>
            </a:lvl1pPr>
          </a:lstStyle>
          <a:p>
            <a:fld id="{5C769769-3435-4DC7-8972-B4849B181070}" type="datetimeFigureOut">
              <a:rPr lang="pt-BR" smtClean="0"/>
              <a:t>16/05/2018</a:t>
            </a:fld>
            <a:endParaRPr lang="pt-BR" dirty="0"/>
          </a:p>
        </p:txBody>
      </p:sp>
      <p:sp>
        <p:nvSpPr>
          <p:cNvPr id="4" name="Espaço Reservado para Rodapé 3"/>
          <p:cNvSpPr>
            <a:spLocks noGrp="1"/>
          </p:cNvSpPr>
          <p:nvPr>
            <p:ph type="ftr" sz="quarter" idx="2"/>
          </p:nvPr>
        </p:nvSpPr>
        <p:spPr>
          <a:xfrm>
            <a:off x="0" y="8829968"/>
            <a:ext cx="3037840" cy="466434"/>
          </a:xfrm>
          <a:prstGeom prst="rect">
            <a:avLst/>
          </a:prstGeom>
        </p:spPr>
        <p:txBody>
          <a:bodyPr vert="horz" lIns="91440" tIns="45720" rIns="91440" bIns="45720" rtlCol="0" anchor="b"/>
          <a:lstStyle>
            <a:lvl1pPr algn="l">
              <a:defRPr sz="1200"/>
            </a:lvl1pPr>
          </a:lstStyle>
          <a:p>
            <a:endParaRPr lang="pt-BR" dirty="0"/>
          </a:p>
        </p:txBody>
      </p:sp>
      <p:sp>
        <p:nvSpPr>
          <p:cNvPr id="5" name="Espaço Reservado para Número de Slide 4"/>
          <p:cNvSpPr>
            <a:spLocks noGrp="1"/>
          </p:cNvSpPr>
          <p:nvPr>
            <p:ph type="sldNum" sz="quarter" idx="3"/>
          </p:nvPr>
        </p:nvSpPr>
        <p:spPr>
          <a:xfrm>
            <a:off x="3970938" y="8829968"/>
            <a:ext cx="3037840" cy="466434"/>
          </a:xfrm>
          <a:prstGeom prst="rect">
            <a:avLst/>
          </a:prstGeom>
        </p:spPr>
        <p:txBody>
          <a:bodyPr vert="horz" lIns="91440" tIns="45720" rIns="91440" bIns="45720" rtlCol="0" anchor="b"/>
          <a:lstStyle>
            <a:lvl1pPr algn="r">
              <a:defRPr sz="1200"/>
            </a:lvl1pPr>
          </a:lstStyle>
          <a:p>
            <a:fld id="{D68F2349-AC30-4496-B63B-3383054E72F4}" type="slidenum">
              <a:rPr lang="pt-BR" smtClean="0"/>
              <a:t>‹nº›</a:t>
            </a:fld>
            <a:endParaRPr lang="pt-BR" dirty="0"/>
          </a:p>
        </p:txBody>
      </p:sp>
    </p:spTree>
    <p:extLst>
      <p:ext uri="{BB962C8B-B14F-4D97-AF65-F5344CB8AC3E}">
        <p14:creationId xmlns:p14="http://schemas.microsoft.com/office/powerpoint/2010/main" val="1182742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3037840" cy="466435"/>
          </a:xfrm>
          <a:prstGeom prst="rect">
            <a:avLst/>
          </a:prstGeom>
        </p:spPr>
        <p:txBody>
          <a:bodyPr vert="horz" lIns="91440" tIns="45720" rIns="91440" bIns="45720" rtlCol="0"/>
          <a:lstStyle>
            <a:lvl1pPr algn="l">
              <a:defRPr sz="1200"/>
            </a:lvl1pPr>
          </a:lstStyle>
          <a:p>
            <a:endParaRPr lang="pt-BR" dirty="0"/>
          </a:p>
        </p:txBody>
      </p:sp>
      <p:sp>
        <p:nvSpPr>
          <p:cNvPr id="3" name="Espaço Reservado para Data 2"/>
          <p:cNvSpPr>
            <a:spLocks noGrp="1"/>
          </p:cNvSpPr>
          <p:nvPr>
            <p:ph type="dt" idx="1"/>
          </p:nvPr>
        </p:nvSpPr>
        <p:spPr>
          <a:xfrm>
            <a:off x="3970938" y="0"/>
            <a:ext cx="3037840" cy="466435"/>
          </a:xfrm>
          <a:prstGeom prst="rect">
            <a:avLst/>
          </a:prstGeom>
        </p:spPr>
        <p:txBody>
          <a:bodyPr vert="horz" lIns="91440" tIns="45720" rIns="91440" bIns="45720" rtlCol="0"/>
          <a:lstStyle>
            <a:lvl1pPr algn="r">
              <a:defRPr sz="1200"/>
            </a:lvl1pPr>
          </a:lstStyle>
          <a:p>
            <a:fld id="{1C9308FF-3E32-4518-ACA3-4DB7EECC6350}" type="datetimeFigureOut">
              <a:rPr lang="pt-BR" smtClean="0"/>
              <a:t>16/05/2018</a:t>
            </a:fld>
            <a:endParaRPr lang="pt-BR" dirty="0"/>
          </a:p>
        </p:txBody>
      </p:sp>
      <p:sp>
        <p:nvSpPr>
          <p:cNvPr id="4" name="Espaço Reservado para Imagem de Slide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pt-BR" dirty="0"/>
          </a:p>
        </p:txBody>
      </p:sp>
      <p:sp>
        <p:nvSpPr>
          <p:cNvPr id="5" name="Espaço Reservado para Anotações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pt-BR" dirty="0"/>
          </a:p>
        </p:txBody>
      </p:sp>
      <p:sp>
        <p:nvSpPr>
          <p:cNvPr id="7" name="Espaço Reservado para Número de Slide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61486C8B-35EB-4B2E-85FC-F2CB1E11CCA1}" type="slidenum">
              <a:rPr lang="pt-BR" smtClean="0"/>
              <a:t>‹nº›</a:t>
            </a:fld>
            <a:endParaRPr lang="pt-BR" dirty="0"/>
          </a:p>
        </p:txBody>
      </p:sp>
    </p:spTree>
    <p:extLst>
      <p:ext uri="{BB962C8B-B14F-4D97-AF65-F5344CB8AC3E}">
        <p14:creationId xmlns:p14="http://schemas.microsoft.com/office/powerpoint/2010/main" val="39633330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40981176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11747560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21597825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lvl="0"/>
            <a:r>
              <a:rPr lang="pt-BR" sz="1200" b="1" dirty="0">
                <a:solidFill>
                  <a:schemeClr val="tx1"/>
                </a:solidFill>
              </a:rPr>
              <a:t>1- NOTA FISCAL ELETRÔNICA – NF-e </a:t>
            </a:r>
            <a:endParaRPr lang="pt-BR" sz="1200" dirty="0">
              <a:solidFill>
                <a:schemeClr val="tx1"/>
              </a:solidFill>
            </a:endParaRPr>
          </a:p>
          <a:p>
            <a:r>
              <a:rPr lang="pt-BR" sz="1200" dirty="0">
                <a:solidFill>
                  <a:schemeClr val="tx1"/>
                </a:solidFill>
              </a:rPr>
              <a:t>Implantar até dezembro de 2018 o ambiente nacional da Nota Fiscal de serviços eletrônica </a:t>
            </a:r>
          </a:p>
          <a:p>
            <a:pPr marL="0" marR="0" lvl="0" indent="0" algn="l" defTabSz="914400" rtl="0" eaLnBrk="1" fontAlgn="auto" latinLnBrk="0" hangingPunct="1">
              <a:lnSpc>
                <a:spcPct val="100000"/>
              </a:lnSpc>
              <a:spcBef>
                <a:spcPts val="0"/>
              </a:spcBef>
              <a:spcAft>
                <a:spcPts val="0"/>
              </a:spcAft>
              <a:buClrTx/>
              <a:buSzTx/>
              <a:buFontTx/>
              <a:buNone/>
              <a:tabLst/>
              <a:defRPr/>
            </a:pPr>
            <a:r>
              <a:rPr lang="pt-BR" sz="1200" b="1" dirty="0">
                <a:solidFill>
                  <a:schemeClr val="tx1"/>
                </a:solidFill>
              </a:rPr>
              <a:t>2 – eSOCIAL - </a:t>
            </a:r>
            <a:r>
              <a:rPr lang="pt-BR" sz="1200" dirty="0">
                <a:solidFill>
                  <a:schemeClr val="tx1"/>
                </a:solidFill>
              </a:rPr>
              <a:t>Implantar até dezembro de 2018 o módulo empresa do eSocial, contendo a versão simplificada para a micro e pequena empresa e MEI, em substituição à GFIP, unificando os recolhimentos previdenciários – cota retida dos empregados, do FGTS e do SIMPLES Nacional, na forma determinada pelo art. 3º da Lei Complementar n.º 123, de 14 de dezembro de 2006, com redação dada pela Lei Complementar n.º 155, de 27 de outubro de 2016. </a:t>
            </a:r>
          </a:p>
          <a:p>
            <a:pPr lvl="0"/>
            <a:r>
              <a:rPr lang="pt-BR" sz="1200" b="1" dirty="0">
                <a:solidFill>
                  <a:schemeClr val="tx1"/>
                </a:solidFill>
              </a:rPr>
              <a:t>3 - PEDIDO SIMPLIFICADO DE RESTITUIÇÃO E COMPENSAÇÃO</a:t>
            </a:r>
            <a:endParaRPr lang="pt-BR" sz="1200" dirty="0">
              <a:solidFill>
                <a:schemeClr val="tx1"/>
              </a:solidFill>
            </a:endParaRPr>
          </a:p>
          <a:p>
            <a:r>
              <a:rPr lang="pt-BR" sz="1200" dirty="0">
                <a:solidFill>
                  <a:schemeClr val="tx1"/>
                </a:solidFill>
              </a:rPr>
              <a:t>Implantar até junho de 2018, no centro de atendimento virtual e-CAC, os serviços eletrônicos de restituição de contribuição previdenciária, reembolso de salário família e salário maternidade e declaração de compensação. </a:t>
            </a:r>
          </a:p>
          <a:p>
            <a:pPr marL="0" marR="0" lvl="0" indent="0" algn="l" defTabSz="914400" rtl="0" eaLnBrk="1" fontAlgn="auto" latinLnBrk="0" hangingPunct="1">
              <a:lnSpc>
                <a:spcPct val="100000"/>
              </a:lnSpc>
              <a:spcBef>
                <a:spcPts val="0"/>
              </a:spcBef>
              <a:spcAft>
                <a:spcPts val="0"/>
              </a:spcAft>
              <a:buClrTx/>
              <a:buSzTx/>
              <a:buFontTx/>
              <a:buNone/>
              <a:tabLst/>
              <a:defRPr/>
            </a:pPr>
            <a:r>
              <a:rPr lang="pt-BR" sz="1200" b="1" dirty="0">
                <a:solidFill>
                  <a:schemeClr val="tx1"/>
                </a:solidFill>
              </a:rPr>
              <a:t>4 – Sinter</a:t>
            </a:r>
            <a:r>
              <a:rPr lang="pt-BR" sz="1200" dirty="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pt-BR" sz="1200" b="1" dirty="0">
                <a:solidFill>
                  <a:schemeClr val="tx1"/>
                </a:solidFill>
              </a:rPr>
              <a:t>5 – Sped</a:t>
            </a:r>
            <a:r>
              <a:rPr lang="pt-BR" sz="1200" dirty="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pt-BR" sz="1200" dirty="0">
              <a:solidFill>
                <a:schemeClr val="tx1"/>
              </a:solidFill>
            </a:endParaRPr>
          </a:p>
          <a:p>
            <a:endParaRPr lang="pt-BR" sz="1200" dirty="0">
              <a:solidFill>
                <a:schemeClr val="tx1"/>
              </a:solidFill>
            </a:endParaRPr>
          </a:p>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11480518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3122382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Data 3"/>
          <p:cNvSpPr>
            <a:spLocks noGrp="1"/>
          </p:cNvSpPr>
          <p:nvPr>
            <p:ph type="dt" idx="10"/>
          </p:nvPr>
        </p:nvSpPr>
        <p:spPr/>
        <p:txBody>
          <a:bodyPr/>
          <a:lstStyle/>
          <a:p>
            <a:endParaRPr lang="pt-BR" dirty="0">
              <a:solidFill>
                <a:prstClr val="black"/>
              </a:solidFill>
            </a:endParaRPr>
          </a:p>
        </p:txBody>
      </p:sp>
    </p:spTree>
    <p:extLst>
      <p:ext uri="{BB962C8B-B14F-4D97-AF65-F5344CB8AC3E}">
        <p14:creationId xmlns:p14="http://schemas.microsoft.com/office/powerpoint/2010/main" val="341777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pt-BR" dirty="0">
                <a:solidFill>
                  <a:schemeClr val="tx1"/>
                </a:solidFill>
              </a:rPr>
              <a:t>Contribuições sociais e encargos trabalhistas pagos pelo empregador; (inclusive pagamentos a fundos de pensão): FGTS , INSS</a:t>
            </a:r>
          </a:p>
          <a:p>
            <a:pPr marL="0" marR="0" lvl="1" indent="0" algn="l" defTabSz="914400" rtl="0" eaLnBrk="1" fontAlgn="auto" latinLnBrk="0" hangingPunct="1">
              <a:lnSpc>
                <a:spcPct val="100000"/>
              </a:lnSpc>
              <a:spcBef>
                <a:spcPts val="0"/>
              </a:spcBef>
              <a:spcAft>
                <a:spcPts val="0"/>
              </a:spcAft>
              <a:buClrTx/>
              <a:buSzTx/>
              <a:buFontTx/>
              <a:buNone/>
              <a:tabLst/>
              <a:defRPr/>
            </a:pPr>
            <a:endParaRPr lang="pt-BR" dirty="0">
              <a:solidFill>
                <a:schemeClr val="tx1"/>
              </a:solidFill>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pt-BR" b="1" dirty="0">
                <a:solidFill>
                  <a:srgbClr val="FF0000"/>
                </a:solidFill>
              </a:rPr>
              <a:t>Não teve tributação de IPI?</a:t>
            </a:r>
          </a:p>
        </p:txBody>
      </p:sp>
      <p:sp>
        <p:nvSpPr>
          <p:cNvPr id="4" name="Espaço Reservado para Data 3"/>
          <p:cNvSpPr>
            <a:spLocks noGrp="1"/>
          </p:cNvSpPr>
          <p:nvPr>
            <p:ph type="dt" idx="10"/>
          </p:nvPr>
        </p:nvSpPr>
        <p:spPr/>
        <p:txBody>
          <a:bodyPr/>
          <a:lstStyle/>
          <a:p>
            <a:endParaRPr lang="pt-BR" dirty="0">
              <a:solidFill>
                <a:prstClr val="black"/>
              </a:solidFill>
            </a:endParaRPr>
          </a:p>
        </p:txBody>
      </p:sp>
    </p:spTree>
    <p:extLst>
      <p:ext uri="{BB962C8B-B14F-4D97-AF65-F5344CB8AC3E}">
        <p14:creationId xmlns:p14="http://schemas.microsoft.com/office/powerpoint/2010/main" val="3955368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algn="just"/>
            <a:r>
              <a:rPr lang="pt-BR" b="1" dirty="0"/>
              <a:t>Carga tributária total</a:t>
            </a:r>
            <a:endParaRPr lang="pt-BR" dirty="0"/>
          </a:p>
          <a:p>
            <a:pPr algn="just"/>
            <a:endParaRPr lang="pt-BR" b="1" dirty="0"/>
          </a:p>
          <a:p>
            <a:pPr algn="just"/>
            <a:r>
              <a:rPr lang="pt-BR" dirty="0"/>
              <a:t>O sub-indicador da carga tributária total calcula o </a:t>
            </a:r>
            <a:r>
              <a:rPr lang="pt-BR" b="1" dirty="0"/>
              <a:t>montante</a:t>
            </a:r>
            <a:r>
              <a:rPr lang="pt-BR" dirty="0"/>
              <a:t> total de </a:t>
            </a:r>
            <a:r>
              <a:rPr lang="pt-BR" b="1" dirty="0"/>
              <a:t>impostos e contribuições </a:t>
            </a:r>
            <a:r>
              <a:rPr lang="pt-BR" dirty="0"/>
              <a:t>devidos pela empresa no seu segundo ano de atividade, apresentado como um </a:t>
            </a:r>
            <a:r>
              <a:rPr lang="pt-BR" b="1" dirty="0"/>
              <a:t>percentual do lucro </a:t>
            </a:r>
            <a:r>
              <a:rPr lang="pt-BR" dirty="0"/>
              <a:t>comercial da empresa;</a:t>
            </a:r>
          </a:p>
          <a:p>
            <a:pPr algn="just"/>
            <a:endParaRPr lang="pt-BR" b="1" dirty="0"/>
          </a:p>
          <a:p>
            <a:pPr algn="just"/>
            <a:r>
              <a:rPr lang="pt-BR" dirty="0"/>
              <a:t>2017 apresenta informações sobre a carga tributária total do ano civil de 2015;</a:t>
            </a:r>
          </a:p>
          <a:p>
            <a:pPr algn="just"/>
            <a:endParaRPr lang="pt-BR" dirty="0"/>
          </a:p>
          <a:p>
            <a:pPr algn="just"/>
            <a:r>
              <a:rPr lang="pt-BR" dirty="0"/>
              <a:t>O montante total de impostos devidos é a soma de todos os diversos impostos e contribuições a pagar </a:t>
            </a:r>
            <a:r>
              <a:rPr lang="pt-BR" b="1" dirty="0"/>
              <a:t>após a contabilização das deduções </a:t>
            </a:r>
            <a:r>
              <a:rPr lang="pt-BR" dirty="0"/>
              <a:t>e isenções fiscais</a:t>
            </a:r>
          </a:p>
          <a:p>
            <a:pPr algn="just"/>
            <a:endParaRPr lang="pt-BR" sz="1600" dirty="0"/>
          </a:p>
          <a:p>
            <a:pPr algn="just"/>
            <a:r>
              <a:rPr lang="pt-BR" dirty="0"/>
              <a:t>No cálculo da carga tributária total, o montante do imposto efetivo é dividido pelo lucro comercial da empresa.</a:t>
            </a:r>
          </a:p>
          <a:p>
            <a:pPr algn="just"/>
            <a:endParaRPr lang="pt-BR" dirty="0"/>
          </a:p>
          <a:p>
            <a:pPr algn="just"/>
            <a:r>
              <a:rPr lang="pt-BR" dirty="0"/>
              <a:t>O lucro comercial equivale essencialmente ao lucro líquido antes de todos os impostos devidos</a:t>
            </a:r>
          </a:p>
          <a:p>
            <a:pPr algn="just"/>
            <a:endParaRPr lang="pt-BR" dirty="0"/>
          </a:p>
          <a:p>
            <a:pPr algn="just"/>
            <a:r>
              <a:rPr lang="pt-BR" b="1" dirty="0"/>
              <a:t>Número de pagamentos</a:t>
            </a:r>
          </a:p>
          <a:p>
            <a:pPr algn="just"/>
            <a:endParaRPr lang="pt-BR" b="1" dirty="0"/>
          </a:p>
          <a:p>
            <a:pPr marL="0" marR="0" indent="0" algn="just" defTabSz="914400" rtl="0" eaLnBrk="1" fontAlgn="auto" latinLnBrk="0" hangingPunct="1">
              <a:lnSpc>
                <a:spcPct val="100000"/>
              </a:lnSpc>
              <a:spcBef>
                <a:spcPts val="0"/>
              </a:spcBef>
              <a:spcAft>
                <a:spcPts val="0"/>
              </a:spcAft>
              <a:buClrTx/>
              <a:buSzTx/>
              <a:buFontTx/>
              <a:buNone/>
              <a:tabLst/>
              <a:defRPr/>
            </a:pPr>
            <a:r>
              <a:rPr lang="pt-BR" sz="1200" dirty="0">
                <a:solidFill>
                  <a:schemeClr val="tx1"/>
                </a:solidFill>
              </a:rPr>
              <a:t>O número de vezes que a empresa paga impostos e contribuições </a:t>
            </a:r>
            <a:r>
              <a:rPr lang="pt-BR" sz="1200" dirty="0">
                <a:solidFill>
                  <a:srgbClr val="FF0000"/>
                </a:solidFill>
              </a:rPr>
              <a:t>num ano</a:t>
            </a:r>
            <a:r>
              <a:rPr lang="pt-BR" sz="1200" dirty="0">
                <a:solidFill>
                  <a:schemeClr val="tx1"/>
                </a:solidFill>
              </a:rPr>
              <a:t> é o número dos diferentes impostos ou contribuições multiplicado pela </a:t>
            </a:r>
            <a:r>
              <a:rPr lang="pt-BR" sz="1200" dirty="0">
                <a:solidFill>
                  <a:srgbClr val="FF0000"/>
                </a:solidFill>
              </a:rPr>
              <a:t>frequência de pagamento (ou retenção) </a:t>
            </a:r>
            <a:r>
              <a:rPr lang="pt-BR" sz="1200" dirty="0">
                <a:solidFill>
                  <a:schemeClr val="tx1"/>
                </a:solidFill>
              </a:rPr>
              <a:t>para cada imposto. A frequência de pagamento inclui pagamentos (ou retenções) antecipados, bem como pagamentos (ou retenções) regulares. </a:t>
            </a:r>
          </a:p>
          <a:p>
            <a:pPr marL="0" marR="0" indent="0" algn="just" defTabSz="914400" rtl="0" eaLnBrk="1" fontAlgn="auto" latinLnBrk="0" hangingPunct="1">
              <a:lnSpc>
                <a:spcPct val="100000"/>
              </a:lnSpc>
              <a:spcBef>
                <a:spcPts val="0"/>
              </a:spcBef>
              <a:spcAft>
                <a:spcPts val="0"/>
              </a:spcAft>
              <a:buClrTx/>
              <a:buSzTx/>
              <a:buFontTx/>
              <a:buNone/>
              <a:tabLst/>
              <a:defRPr/>
            </a:pPr>
            <a:endParaRPr lang="pt-BR" sz="1200" dirty="0">
              <a:solidFill>
                <a:schemeClr val="tx1"/>
              </a:solidFill>
            </a:endParaRPr>
          </a:p>
          <a:p>
            <a:pPr marL="0" marR="0" indent="0" algn="just" defTabSz="914400" rtl="0" eaLnBrk="1" fontAlgn="auto" latinLnBrk="0" hangingPunct="1">
              <a:lnSpc>
                <a:spcPct val="100000"/>
              </a:lnSpc>
              <a:spcBef>
                <a:spcPts val="0"/>
              </a:spcBef>
              <a:spcAft>
                <a:spcPts val="0"/>
              </a:spcAft>
              <a:buClrTx/>
              <a:buSzTx/>
              <a:buFontTx/>
              <a:buNone/>
              <a:tabLst/>
              <a:defRPr/>
            </a:pPr>
            <a:r>
              <a:rPr lang="pt-BR" sz="1200" dirty="0">
                <a:solidFill>
                  <a:schemeClr val="tx1"/>
                </a:solidFill>
              </a:rPr>
              <a:t>Quando a </a:t>
            </a:r>
            <a:r>
              <a:rPr lang="pt-BR" sz="1200" b="1" dirty="0">
                <a:solidFill>
                  <a:schemeClr val="tx1"/>
                </a:solidFill>
              </a:rPr>
              <a:t>declaração e o pagamento eletrônicos </a:t>
            </a:r>
            <a:r>
              <a:rPr lang="pt-BR" sz="1200" dirty="0">
                <a:solidFill>
                  <a:schemeClr val="tx1"/>
                </a:solidFill>
              </a:rPr>
              <a:t>são permitidos e utilizados pela maioria das empresas de porte médio, o imposto é </a:t>
            </a:r>
            <a:r>
              <a:rPr lang="pt-BR" sz="1200" b="1" dirty="0">
                <a:solidFill>
                  <a:schemeClr val="tx1"/>
                </a:solidFill>
              </a:rPr>
              <a:t>considerado como pago uma vez por ano</a:t>
            </a:r>
            <a:r>
              <a:rPr lang="pt-BR" sz="1200" dirty="0">
                <a:solidFill>
                  <a:schemeClr val="tx1"/>
                </a:solidFill>
              </a:rPr>
              <a:t>, ainda que as declarações e pagamentos ocorram com uma </a:t>
            </a:r>
            <a:r>
              <a:rPr lang="pt-BR" sz="1200" b="1" dirty="0">
                <a:solidFill>
                  <a:schemeClr val="tx1"/>
                </a:solidFill>
              </a:rPr>
              <a:t>maior frequência</a:t>
            </a:r>
            <a:r>
              <a:rPr lang="pt-BR" sz="1200" dirty="0">
                <a:solidFill>
                  <a:schemeClr val="tx1"/>
                </a:solidFill>
              </a:rPr>
              <a:t>. No caso de pagamentos efetuados por terceiros, como o imposto sobre juros pago por </a:t>
            </a:r>
            <a:r>
              <a:rPr lang="pt-BR" sz="1200" b="1" dirty="0">
                <a:solidFill>
                  <a:schemeClr val="tx1"/>
                </a:solidFill>
              </a:rPr>
              <a:t>uma instituição financeira </a:t>
            </a:r>
            <a:r>
              <a:rPr lang="pt-BR" sz="1200" dirty="0">
                <a:solidFill>
                  <a:schemeClr val="tx1"/>
                </a:solidFill>
              </a:rPr>
              <a:t>ou o imposto sobre o combustível pago por um </a:t>
            </a:r>
            <a:r>
              <a:rPr lang="pt-BR" sz="1200" b="1" dirty="0">
                <a:solidFill>
                  <a:schemeClr val="tx1"/>
                </a:solidFill>
              </a:rPr>
              <a:t>distribuidor de combustíveis</a:t>
            </a:r>
            <a:r>
              <a:rPr lang="pt-BR" sz="1200" dirty="0">
                <a:solidFill>
                  <a:schemeClr val="tx1"/>
                </a:solidFill>
              </a:rPr>
              <a:t>, somente é incluído </a:t>
            </a:r>
            <a:r>
              <a:rPr lang="pt-BR" sz="1200" b="1" dirty="0">
                <a:solidFill>
                  <a:schemeClr val="tx1"/>
                </a:solidFill>
              </a:rPr>
              <a:t>um pagamento por ano</a:t>
            </a:r>
            <a:r>
              <a:rPr lang="pt-BR" sz="1200" dirty="0">
                <a:solidFill>
                  <a:schemeClr val="tx1"/>
                </a:solidFill>
              </a:rPr>
              <a:t>, mesmo que os pagamentos sejam mais frequentes.</a:t>
            </a:r>
          </a:p>
          <a:p>
            <a:pPr marL="0" marR="0" indent="0" algn="just" defTabSz="914400" rtl="0" eaLnBrk="1" fontAlgn="auto" latinLnBrk="0" hangingPunct="1">
              <a:lnSpc>
                <a:spcPct val="100000"/>
              </a:lnSpc>
              <a:spcBef>
                <a:spcPts val="0"/>
              </a:spcBef>
              <a:spcAft>
                <a:spcPts val="0"/>
              </a:spcAft>
              <a:buClrTx/>
              <a:buSzTx/>
              <a:buFontTx/>
              <a:buNone/>
              <a:tabLst/>
              <a:defRPr/>
            </a:pPr>
            <a:endParaRPr lang="pt-BR" sz="1200" dirty="0">
              <a:solidFill>
                <a:schemeClr val="tx1"/>
              </a:solidFill>
            </a:endParaRPr>
          </a:p>
          <a:p>
            <a:pPr algn="just"/>
            <a:r>
              <a:rPr lang="pt-BR" b="1" dirty="0"/>
              <a:t>Tempo</a:t>
            </a:r>
          </a:p>
          <a:p>
            <a:pPr algn="just"/>
            <a:endParaRPr lang="pt-BR" b="1" dirty="0"/>
          </a:p>
          <a:p>
            <a:pPr algn="just"/>
            <a:r>
              <a:rPr lang="pt-BR" dirty="0"/>
              <a:t>É registrado em horas por ano;</a:t>
            </a:r>
          </a:p>
          <a:p>
            <a:pPr algn="just"/>
            <a:endParaRPr lang="pt-BR" b="1" dirty="0"/>
          </a:p>
          <a:p>
            <a:pPr algn="just"/>
            <a:r>
              <a:rPr lang="pt-BR" dirty="0"/>
              <a:t>Este </a:t>
            </a:r>
            <a:r>
              <a:rPr lang="pt-BR" dirty="0" err="1"/>
              <a:t>sub-indicador</a:t>
            </a:r>
            <a:r>
              <a:rPr lang="pt-BR" dirty="0"/>
              <a:t> mede o tempo necessário para </a:t>
            </a:r>
            <a:r>
              <a:rPr lang="pt-BR" b="1" dirty="0"/>
              <a:t>preparar</a:t>
            </a:r>
            <a:r>
              <a:rPr lang="pt-BR" dirty="0"/>
              <a:t>, </a:t>
            </a:r>
            <a:r>
              <a:rPr lang="pt-BR" b="1" dirty="0"/>
              <a:t>declarar</a:t>
            </a:r>
            <a:r>
              <a:rPr lang="pt-BR" dirty="0"/>
              <a:t> e </a:t>
            </a:r>
            <a:r>
              <a:rPr lang="pt-BR" b="1" dirty="0"/>
              <a:t>pagar</a:t>
            </a:r>
            <a:r>
              <a:rPr lang="pt-BR" dirty="0"/>
              <a:t> os três principais tipos de imposto e contribuição: </a:t>
            </a:r>
          </a:p>
          <a:p>
            <a:pPr algn="just"/>
            <a:endParaRPr lang="pt-BR" dirty="0"/>
          </a:p>
          <a:p>
            <a:pPr marL="285750" indent="-285750" algn="just">
              <a:buFont typeface="Arial" panose="020B0604020202020204" pitchFamily="34" charset="0"/>
              <a:buChar char="•"/>
            </a:pPr>
            <a:r>
              <a:rPr lang="pt-BR" dirty="0"/>
              <a:t>O imposto sobre o rendimento corporativo;</a:t>
            </a:r>
          </a:p>
          <a:p>
            <a:pPr algn="just"/>
            <a:endParaRPr lang="pt-BR" dirty="0"/>
          </a:p>
          <a:p>
            <a:pPr marL="285750" indent="-285750" algn="just">
              <a:buFont typeface="Arial" panose="020B0604020202020204" pitchFamily="34" charset="0"/>
              <a:buChar char="•"/>
            </a:pPr>
            <a:r>
              <a:rPr lang="pt-BR" dirty="0"/>
              <a:t>O IVA ou impostos sobre as vendas ; e</a:t>
            </a:r>
          </a:p>
          <a:p>
            <a:pPr algn="just"/>
            <a:endParaRPr lang="pt-BR" dirty="0"/>
          </a:p>
          <a:p>
            <a:pPr marL="285750" indent="-285750" algn="just">
              <a:buFont typeface="Arial" panose="020B0604020202020204" pitchFamily="34" charset="0"/>
              <a:buChar char="•"/>
            </a:pPr>
            <a:r>
              <a:rPr lang="pt-BR" dirty="0"/>
              <a:t>Os impostos sobre o trabalho, incluindo impostos sobre os salários e contribuições sociais</a:t>
            </a:r>
            <a:endParaRPr lang="pt-BR" b="1" dirty="0"/>
          </a:p>
          <a:p>
            <a:pPr algn="just"/>
            <a:endParaRPr lang="pt-BR" dirty="0"/>
          </a:p>
          <a:p>
            <a:pPr marL="0" marR="0" indent="0" algn="just" defTabSz="914400" rtl="0" eaLnBrk="1" fontAlgn="auto" latinLnBrk="0" hangingPunct="1">
              <a:lnSpc>
                <a:spcPct val="100000"/>
              </a:lnSpc>
              <a:spcBef>
                <a:spcPts val="0"/>
              </a:spcBef>
              <a:spcAft>
                <a:spcPts val="0"/>
              </a:spcAft>
              <a:buClrTx/>
              <a:buSzTx/>
              <a:buFontTx/>
              <a:buNone/>
              <a:tabLst/>
              <a:defRPr/>
            </a:pPr>
            <a:endParaRPr lang="pt-BR" sz="1200" dirty="0">
              <a:solidFill>
                <a:schemeClr val="tx1"/>
              </a:solidFill>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pt-BR" sz="1200" dirty="0">
              <a:solidFill>
                <a:schemeClr val="tx1"/>
              </a:solidFill>
            </a:endParaRPr>
          </a:p>
          <a:p>
            <a:pPr algn="just"/>
            <a:endParaRPr lang="pt-BR" b="1" dirty="0"/>
          </a:p>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12810387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algn="just"/>
            <a:r>
              <a:rPr lang="pt-BR" dirty="0"/>
              <a:t>A principal deficiência deste item está no indicador de prazo, que aponta </a:t>
            </a:r>
            <a:r>
              <a:rPr lang="pt-BR" b="1" u="sng" dirty="0"/>
              <a:t>2.038 horas por ano</a:t>
            </a:r>
            <a:r>
              <a:rPr lang="pt-BR" b="1" dirty="0"/>
              <a:t> </a:t>
            </a:r>
            <a:r>
              <a:rPr lang="pt-BR" dirty="0"/>
              <a:t>para pagamento de impostos.</a:t>
            </a:r>
          </a:p>
          <a:p>
            <a:pPr algn="just"/>
            <a:endParaRPr lang="pt-BR" dirty="0"/>
          </a:p>
          <a:p>
            <a:pPr algn="just"/>
            <a:r>
              <a:rPr lang="pt-BR" dirty="0"/>
              <a:t>Conforme relatório Doing Business, a melhor economia gasta 49 horas e a pior, exceto o Brasil, gasta 696 horas com pagamento de impostos.</a:t>
            </a:r>
          </a:p>
          <a:p>
            <a:pPr algn="just"/>
            <a:endParaRPr lang="pt-BR" dirty="0"/>
          </a:p>
          <a:p>
            <a:pPr algn="just"/>
            <a:r>
              <a:rPr lang="pt-BR" dirty="0"/>
              <a:t>Para melhorar o posicionamento do Brasil em relação a esse indicador, o Brasil precisa diminuir para 622 horas no prazo para pagamento de impostos. Isso significa uma redução de 1.416 horas, que representam 69,48% do total.</a:t>
            </a:r>
          </a:p>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3265401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4141319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pPr lvl="0"/>
            <a:r>
              <a:rPr lang="pt-BR" sz="1200" b="1" dirty="0">
                <a:solidFill>
                  <a:schemeClr val="tx1"/>
                </a:solidFill>
              </a:rPr>
              <a:t>1- NOTA FISCAL ELETRÔNICA – NF-e </a:t>
            </a:r>
            <a:endParaRPr lang="pt-BR" sz="1200" dirty="0">
              <a:solidFill>
                <a:schemeClr val="tx1"/>
              </a:solidFill>
            </a:endParaRPr>
          </a:p>
          <a:p>
            <a:r>
              <a:rPr lang="pt-BR" sz="1200" dirty="0">
                <a:solidFill>
                  <a:schemeClr val="tx1"/>
                </a:solidFill>
              </a:rPr>
              <a:t>Implantar até dezembro de 2018 o ambiente nacional da Nota Fiscal de serviços eletrônica </a:t>
            </a:r>
          </a:p>
          <a:p>
            <a:pPr marL="0" marR="0" lvl="0" indent="0" algn="l" defTabSz="914400" rtl="0" eaLnBrk="1" fontAlgn="auto" latinLnBrk="0" hangingPunct="1">
              <a:lnSpc>
                <a:spcPct val="100000"/>
              </a:lnSpc>
              <a:spcBef>
                <a:spcPts val="0"/>
              </a:spcBef>
              <a:spcAft>
                <a:spcPts val="0"/>
              </a:spcAft>
              <a:buClrTx/>
              <a:buSzTx/>
              <a:buFontTx/>
              <a:buNone/>
              <a:tabLst/>
              <a:defRPr/>
            </a:pPr>
            <a:r>
              <a:rPr lang="pt-BR" sz="1200" b="1" dirty="0">
                <a:solidFill>
                  <a:schemeClr val="tx1"/>
                </a:solidFill>
              </a:rPr>
              <a:t>2 – eSOCIAL - </a:t>
            </a:r>
            <a:r>
              <a:rPr lang="pt-BR" sz="1200" dirty="0">
                <a:solidFill>
                  <a:schemeClr val="tx1"/>
                </a:solidFill>
              </a:rPr>
              <a:t>Implantar até dezembro de 2018 o módulo empresa do eSocial, contendo a versão simplificada para a micro e pequena empresa e MEI, em substituição à GFIP, unificando os recolhimentos previdenciários – cota retida dos empregados, do FGTS e do SIMPLES Nacional, na forma determinada pelo art. 3º da Lei Complementar n.º 123, de 14 de dezembro de 2006, com redação dada pela Lei Complementar n.º 155, de 27 de outubro de 2016. </a:t>
            </a:r>
          </a:p>
          <a:p>
            <a:pPr lvl="0"/>
            <a:r>
              <a:rPr lang="pt-BR" sz="1200" b="1" dirty="0">
                <a:solidFill>
                  <a:schemeClr val="tx1"/>
                </a:solidFill>
              </a:rPr>
              <a:t>3 - PEDIDO SIMPLIFICADO DE RESTITUIÇÃO E COMPENSAÇÃO</a:t>
            </a:r>
            <a:endParaRPr lang="pt-BR" sz="1200" dirty="0">
              <a:solidFill>
                <a:schemeClr val="tx1"/>
              </a:solidFill>
            </a:endParaRPr>
          </a:p>
          <a:p>
            <a:r>
              <a:rPr lang="pt-BR" sz="1200" dirty="0">
                <a:solidFill>
                  <a:schemeClr val="tx1"/>
                </a:solidFill>
              </a:rPr>
              <a:t>Implantar até junho de 2018, no centro de atendimento virtual e-CAC, os serviços eletrônicos de restituição de contribuição previdenciária, reembolso de salário família e salário maternidade e declaração de compensação. </a:t>
            </a:r>
          </a:p>
          <a:p>
            <a:pPr marL="0" marR="0" lvl="0" indent="0" algn="l" defTabSz="914400" rtl="0" eaLnBrk="1" fontAlgn="auto" latinLnBrk="0" hangingPunct="1">
              <a:lnSpc>
                <a:spcPct val="100000"/>
              </a:lnSpc>
              <a:spcBef>
                <a:spcPts val="0"/>
              </a:spcBef>
              <a:spcAft>
                <a:spcPts val="0"/>
              </a:spcAft>
              <a:buClrTx/>
              <a:buSzTx/>
              <a:buFontTx/>
              <a:buNone/>
              <a:tabLst/>
              <a:defRPr/>
            </a:pPr>
            <a:r>
              <a:rPr lang="pt-BR" sz="1200" b="1" dirty="0">
                <a:solidFill>
                  <a:schemeClr val="tx1"/>
                </a:solidFill>
              </a:rPr>
              <a:t>4 – Sinter</a:t>
            </a:r>
            <a:r>
              <a:rPr lang="pt-BR" sz="1200" dirty="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pt-BR" sz="1200" b="1" dirty="0">
                <a:solidFill>
                  <a:schemeClr val="tx1"/>
                </a:solidFill>
              </a:rPr>
              <a:t>5 – Sped</a:t>
            </a:r>
            <a:r>
              <a:rPr lang="pt-BR" sz="1200" dirty="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pt-BR" sz="1200" dirty="0">
              <a:solidFill>
                <a:schemeClr val="tx1"/>
              </a:solidFill>
            </a:endParaRPr>
          </a:p>
          <a:p>
            <a:endParaRPr lang="pt-BR" sz="1200" dirty="0">
              <a:solidFill>
                <a:schemeClr val="tx1"/>
              </a:solidFill>
            </a:endParaRPr>
          </a:p>
          <a:p>
            <a:pPr marL="0" indent="0">
              <a:buFont typeface="Arial" panose="020B0604020202020204" pitchFamily="34" charset="0"/>
              <a:buNone/>
            </a:pPr>
            <a:endParaRPr lang="pt-BR" dirty="0"/>
          </a:p>
        </p:txBody>
      </p:sp>
      <p:sp>
        <p:nvSpPr>
          <p:cNvPr id="5" name="Espaço Reservado para Data 4"/>
          <p:cNvSpPr>
            <a:spLocks noGrp="1"/>
          </p:cNvSpPr>
          <p:nvPr>
            <p:ph type="dt" idx="11"/>
          </p:nvPr>
        </p:nvSpPr>
        <p:spPr/>
        <p:txBody>
          <a:bodyPr/>
          <a:lstStyle/>
          <a:p>
            <a:endParaRPr lang="pt-BR" dirty="0"/>
          </a:p>
        </p:txBody>
      </p:sp>
    </p:spTree>
    <p:extLst>
      <p:ext uri="{BB962C8B-B14F-4D97-AF65-F5344CB8AC3E}">
        <p14:creationId xmlns:p14="http://schemas.microsoft.com/office/powerpoint/2010/main" val="30329462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415595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Data 3"/>
          <p:cNvSpPr>
            <a:spLocks noGrp="1"/>
          </p:cNvSpPr>
          <p:nvPr>
            <p:ph type="dt" idx="10"/>
          </p:nvPr>
        </p:nvSpPr>
        <p:spPr/>
        <p:txBody>
          <a:bodyPr/>
          <a:lstStyle/>
          <a:p>
            <a:endParaRPr lang="pt-BR" dirty="0"/>
          </a:p>
        </p:txBody>
      </p:sp>
    </p:spTree>
    <p:extLst>
      <p:ext uri="{BB962C8B-B14F-4D97-AF65-F5344CB8AC3E}">
        <p14:creationId xmlns:p14="http://schemas.microsoft.com/office/powerpoint/2010/main" val="3195592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A9167E67-DA9F-44F5-86E2-671893778DD1}" type="slidenum">
              <a:rPr lang="pt-BR" smtClean="0"/>
              <a:t>‹nº›</a:t>
            </a:fld>
            <a:endParaRPr lang="pt-BR" dirty="0"/>
          </a:p>
        </p:txBody>
      </p:sp>
    </p:spTree>
    <p:extLst>
      <p:ext uri="{BB962C8B-B14F-4D97-AF65-F5344CB8AC3E}">
        <p14:creationId xmlns:p14="http://schemas.microsoft.com/office/powerpoint/2010/main" val="4114492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A9167E67-DA9F-44F5-86E2-671893778DD1}" type="slidenum">
              <a:rPr lang="pt-BR" smtClean="0"/>
              <a:t>‹nº›</a:t>
            </a:fld>
            <a:endParaRPr lang="pt-BR" dirty="0"/>
          </a:p>
        </p:txBody>
      </p:sp>
    </p:spTree>
    <p:extLst>
      <p:ext uri="{BB962C8B-B14F-4D97-AF65-F5344CB8AC3E}">
        <p14:creationId xmlns:p14="http://schemas.microsoft.com/office/powerpoint/2010/main" val="3845644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A9167E67-DA9F-44F5-86E2-671893778DD1}" type="slidenum">
              <a:rPr lang="pt-BR" smtClean="0"/>
              <a:t>‹nº›</a:t>
            </a:fld>
            <a:endParaRPr lang="pt-BR" dirty="0"/>
          </a:p>
        </p:txBody>
      </p:sp>
    </p:spTree>
    <p:extLst>
      <p:ext uri="{BB962C8B-B14F-4D97-AF65-F5344CB8AC3E}">
        <p14:creationId xmlns:p14="http://schemas.microsoft.com/office/powerpoint/2010/main" val="29089037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A9167E67-DA9F-44F5-86E2-671893778DD1}" type="slidenum">
              <a:rPr lang="pt-BR" smtClean="0"/>
              <a:t>‹nº›</a:t>
            </a:fld>
            <a:endParaRPr lang="pt-BR" dirty="0"/>
          </a:p>
        </p:txBody>
      </p:sp>
    </p:spTree>
    <p:extLst>
      <p:ext uri="{BB962C8B-B14F-4D97-AF65-F5344CB8AC3E}">
        <p14:creationId xmlns:p14="http://schemas.microsoft.com/office/powerpoint/2010/main" val="20920742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A9167E67-DA9F-44F5-86E2-671893778DD1}" type="slidenum">
              <a:rPr lang="pt-BR" smtClean="0"/>
              <a:t>‹nº›</a:t>
            </a:fld>
            <a:endParaRPr lang="pt-BR" dirty="0"/>
          </a:p>
        </p:txBody>
      </p:sp>
    </p:spTree>
    <p:extLst>
      <p:ext uri="{BB962C8B-B14F-4D97-AF65-F5344CB8AC3E}">
        <p14:creationId xmlns:p14="http://schemas.microsoft.com/office/powerpoint/2010/main" val="113989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ítulo e conteúdo">
    <p:spTree>
      <p:nvGrpSpPr>
        <p:cNvPr id="1" name=""/>
        <p:cNvGrpSpPr/>
        <p:nvPr/>
      </p:nvGrpSpPr>
      <p:grpSpPr>
        <a:xfrm>
          <a:off x="0" y="0"/>
          <a:ext cx="0" cy="0"/>
          <a:chOff x="0" y="0"/>
          <a:chExt cx="0" cy="0"/>
        </a:xfrm>
      </p:grpSpPr>
      <p:pic>
        <p:nvPicPr>
          <p:cNvPr id="7" name="Imagem 6" descr="titulo.jpg"/>
          <p:cNvPicPr>
            <a:picLocks noChangeAspect="1"/>
          </p:cNvPicPr>
          <p:nvPr userDrawn="1"/>
        </p:nvPicPr>
        <p:blipFill>
          <a:blip r:embed="rId2" cstate="print"/>
          <a:srcRect l="8228" r="8228"/>
          <a:stretch>
            <a:fillRect/>
          </a:stretch>
        </p:blipFill>
        <p:spPr>
          <a:xfrm>
            <a:off x="-28939" y="0"/>
            <a:ext cx="12192000" cy="6840760"/>
          </a:xfrm>
          <a:prstGeom prst="rect">
            <a:avLst/>
          </a:prstGeom>
        </p:spPr>
      </p:pic>
      <p:pic>
        <p:nvPicPr>
          <p:cNvPr id="3" name="Imagem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13547" y="5829717"/>
            <a:ext cx="2784309" cy="562606"/>
          </a:xfrm>
          <a:prstGeom prst="rect">
            <a:avLst/>
          </a:prstGeom>
        </p:spPr>
      </p:pic>
    </p:spTree>
    <p:extLst>
      <p:ext uri="{BB962C8B-B14F-4D97-AF65-F5344CB8AC3E}">
        <p14:creationId xmlns:p14="http://schemas.microsoft.com/office/powerpoint/2010/main" val="374740853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Layout Personalizado">
    <p:spTree>
      <p:nvGrpSpPr>
        <p:cNvPr id="1" name=""/>
        <p:cNvGrpSpPr/>
        <p:nvPr/>
      </p:nvGrpSpPr>
      <p:grpSpPr>
        <a:xfrm>
          <a:off x="0" y="0"/>
          <a:ext cx="0" cy="0"/>
          <a:chOff x="0" y="0"/>
          <a:chExt cx="0" cy="0"/>
        </a:xfrm>
      </p:grpSpPr>
      <p:pic>
        <p:nvPicPr>
          <p:cNvPr id="2" name="Imagem 1"/>
          <p:cNvPicPr>
            <a:picLocks noChangeAspect="1"/>
          </p:cNvPicPr>
          <p:nvPr userDrawn="1"/>
        </p:nvPicPr>
        <p:blipFill>
          <a:blip r:embed="rId2" cstate="print"/>
          <a:stretch>
            <a:fillRect/>
          </a:stretch>
        </p:blipFill>
        <p:spPr>
          <a:xfrm>
            <a:off x="0" y="-1394710"/>
            <a:ext cx="12192000" cy="9227547"/>
          </a:xfrm>
          <a:prstGeom prst="rect">
            <a:avLst/>
          </a:prstGeom>
        </p:spPr>
      </p:pic>
      <p:sp>
        <p:nvSpPr>
          <p:cNvPr id="3" name="Espaço Reservado para Data 2"/>
          <p:cNvSpPr>
            <a:spLocks noGrp="1"/>
          </p:cNvSpPr>
          <p:nvPr>
            <p:ph type="dt" sz="half" idx="10"/>
          </p:nvPr>
        </p:nvSpPr>
        <p:spPr/>
        <p:txBody>
          <a:bodyPr/>
          <a:lstStyle/>
          <a:p>
            <a:fld id="{298C3B06-9C45-4119-984A-75BF8EBFA1BF}" type="datetimeFigureOut">
              <a:rPr lang="pt-BR" smtClean="0"/>
              <a:pPr/>
              <a:t>16/05/2018</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A9167E67-DA9F-44F5-86E2-671893778DD1}" type="slidenum">
              <a:rPr lang="pt-BR" smtClean="0"/>
              <a:pPr/>
              <a:t>‹nº›</a:t>
            </a:fld>
            <a:endParaRPr lang="pt-BR" dirty="0"/>
          </a:p>
        </p:txBody>
      </p:sp>
    </p:spTree>
    <p:extLst>
      <p:ext uri="{BB962C8B-B14F-4D97-AF65-F5344CB8AC3E}">
        <p14:creationId xmlns:p14="http://schemas.microsoft.com/office/powerpoint/2010/main" val="4724529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7B427F4F-13BB-4404-B949-9DE187BD229B}" type="datetimeFigureOut">
              <a:rPr lang="pt-BR" smtClean="0"/>
              <a:t>16/05/2018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C0350C4C-1338-4995-8E86-473BA974E89F}" type="slidenum">
              <a:rPr lang="pt-BR" smtClean="0"/>
              <a:t>‹nº›</a:t>
            </a:fld>
            <a:endParaRPr lang="pt-BR" dirty="0"/>
          </a:p>
        </p:txBody>
      </p:sp>
    </p:spTree>
    <p:extLst>
      <p:ext uri="{BB962C8B-B14F-4D97-AF65-F5344CB8AC3E}">
        <p14:creationId xmlns:p14="http://schemas.microsoft.com/office/powerpoint/2010/main" val="23890013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B427F4F-13BB-4404-B949-9DE187BD229B}" type="datetimeFigureOut">
              <a:rPr lang="pt-BR" smtClean="0"/>
              <a:t>16/05/2018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C0350C4C-1338-4995-8E86-473BA974E89F}" type="slidenum">
              <a:rPr lang="pt-BR" smtClean="0"/>
              <a:t>‹nº›</a:t>
            </a:fld>
            <a:endParaRPr lang="pt-BR" dirty="0"/>
          </a:p>
        </p:txBody>
      </p:sp>
    </p:spTree>
    <p:extLst>
      <p:ext uri="{BB962C8B-B14F-4D97-AF65-F5344CB8AC3E}">
        <p14:creationId xmlns:p14="http://schemas.microsoft.com/office/powerpoint/2010/main" val="30683645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7B427F4F-13BB-4404-B949-9DE187BD229B}" type="datetimeFigureOut">
              <a:rPr lang="pt-BR" smtClean="0"/>
              <a:t>16/05/2018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C0350C4C-1338-4995-8E86-473BA974E89F}" type="slidenum">
              <a:rPr lang="pt-BR" smtClean="0"/>
              <a:t>‹nº›</a:t>
            </a:fld>
            <a:endParaRPr lang="pt-BR" dirty="0"/>
          </a:p>
        </p:txBody>
      </p:sp>
    </p:spTree>
    <p:extLst>
      <p:ext uri="{BB962C8B-B14F-4D97-AF65-F5344CB8AC3E}">
        <p14:creationId xmlns:p14="http://schemas.microsoft.com/office/powerpoint/2010/main" val="2921548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7B427F4F-13BB-4404-B949-9DE187BD229B}" type="datetimeFigureOut">
              <a:rPr lang="pt-BR" smtClean="0"/>
              <a:t>16/05/2018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C0350C4C-1338-4995-8E86-473BA974E89F}" type="slidenum">
              <a:rPr lang="pt-BR" smtClean="0"/>
              <a:t>‹nº›</a:t>
            </a:fld>
            <a:endParaRPr lang="pt-BR" dirty="0"/>
          </a:p>
        </p:txBody>
      </p:sp>
    </p:spTree>
    <p:extLst>
      <p:ext uri="{BB962C8B-B14F-4D97-AF65-F5344CB8AC3E}">
        <p14:creationId xmlns:p14="http://schemas.microsoft.com/office/powerpoint/2010/main" val="2470997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A9167E67-DA9F-44F5-86E2-671893778DD1}" type="slidenum">
              <a:rPr lang="pt-BR" smtClean="0"/>
              <a:t>‹nº›</a:t>
            </a:fld>
            <a:endParaRPr lang="pt-BR" dirty="0"/>
          </a:p>
        </p:txBody>
      </p:sp>
    </p:spTree>
    <p:extLst>
      <p:ext uri="{BB962C8B-B14F-4D97-AF65-F5344CB8AC3E}">
        <p14:creationId xmlns:p14="http://schemas.microsoft.com/office/powerpoint/2010/main" val="36340359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7B427F4F-13BB-4404-B949-9DE187BD229B}" type="datetimeFigureOut">
              <a:rPr lang="pt-BR" smtClean="0"/>
              <a:t>16/05/2018</a:t>
            </a:fld>
            <a:endParaRPr lang="pt-BR" dirty="0"/>
          </a:p>
        </p:txBody>
      </p:sp>
      <p:sp>
        <p:nvSpPr>
          <p:cNvPr id="8" name="Espaço Reservado para Rodapé 7"/>
          <p:cNvSpPr>
            <a:spLocks noGrp="1"/>
          </p:cNvSpPr>
          <p:nvPr>
            <p:ph type="ftr" sz="quarter" idx="11"/>
          </p:nvPr>
        </p:nvSpPr>
        <p:spPr/>
        <p:txBody>
          <a:bodyPr/>
          <a:lstStyle/>
          <a:p>
            <a:endParaRPr lang="pt-BR" dirty="0"/>
          </a:p>
        </p:txBody>
      </p:sp>
      <p:sp>
        <p:nvSpPr>
          <p:cNvPr id="9" name="Espaço Reservado para Número de Slide 8"/>
          <p:cNvSpPr>
            <a:spLocks noGrp="1"/>
          </p:cNvSpPr>
          <p:nvPr>
            <p:ph type="sldNum" sz="quarter" idx="12"/>
          </p:nvPr>
        </p:nvSpPr>
        <p:spPr/>
        <p:txBody>
          <a:bodyPr/>
          <a:lstStyle/>
          <a:p>
            <a:fld id="{C0350C4C-1338-4995-8E86-473BA974E89F}" type="slidenum">
              <a:rPr lang="pt-BR" smtClean="0"/>
              <a:t>‹nº›</a:t>
            </a:fld>
            <a:endParaRPr lang="pt-BR" dirty="0"/>
          </a:p>
        </p:txBody>
      </p:sp>
    </p:spTree>
    <p:extLst>
      <p:ext uri="{BB962C8B-B14F-4D97-AF65-F5344CB8AC3E}">
        <p14:creationId xmlns:p14="http://schemas.microsoft.com/office/powerpoint/2010/main" val="34684693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7B427F4F-13BB-4404-B949-9DE187BD229B}" type="datetimeFigureOut">
              <a:rPr lang="pt-BR" smtClean="0"/>
              <a:t>16/05/2018</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C0350C4C-1338-4995-8E86-473BA974E89F}" type="slidenum">
              <a:rPr lang="pt-BR" smtClean="0"/>
              <a:t>‹nº›</a:t>
            </a:fld>
            <a:endParaRPr lang="pt-BR" dirty="0"/>
          </a:p>
        </p:txBody>
      </p:sp>
    </p:spTree>
    <p:extLst>
      <p:ext uri="{BB962C8B-B14F-4D97-AF65-F5344CB8AC3E}">
        <p14:creationId xmlns:p14="http://schemas.microsoft.com/office/powerpoint/2010/main" val="615972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7B427F4F-13BB-4404-B949-9DE187BD229B}" type="datetimeFigureOut">
              <a:rPr lang="pt-BR" smtClean="0"/>
              <a:t>16/05/2018</a:t>
            </a:fld>
            <a:endParaRPr lang="pt-BR" dirty="0"/>
          </a:p>
        </p:txBody>
      </p:sp>
      <p:sp>
        <p:nvSpPr>
          <p:cNvPr id="3" name="Espaço Reservado para Rodapé 2"/>
          <p:cNvSpPr>
            <a:spLocks noGrp="1"/>
          </p:cNvSpPr>
          <p:nvPr>
            <p:ph type="ftr" sz="quarter" idx="11"/>
          </p:nvPr>
        </p:nvSpPr>
        <p:spPr/>
        <p:txBody>
          <a:bodyPr/>
          <a:lstStyle/>
          <a:p>
            <a:endParaRPr lang="pt-BR" dirty="0"/>
          </a:p>
        </p:txBody>
      </p:sp>
      <p:sp>
        <p:nvSpPr>
          <p:cNvPr id="4" name="Espaço Reservado para Número de Slide 3"/>
          <p:cNvSpPr>
            <a:spLocks noGrp="1"/>
          </p:cNvSpPr>
          <p:nvPr>
            <p:ph type="sldNum" sz="quarter" idx="12"/>
          </p:nvPr>
        </p:nvSpPr>
        <p:spPr/>
        <p:txBody>
          <a:bodyPr/>
          <a:lstStyle/>
          <a:p>
            <a:fld id="{C0350C4C-1338-4995-8E86-473BA974E89F}" type="slidenum">
              <a:rPr lang="pt-BR" smtClean="0"/>
              <a:t>‹nº›</a:t>
            </a:fld>
            <a:endParaRPr lang="pt-BR" dirty="0"/>
          </a:p>
        </p:txBody>
      </p:sp>
    </p:spTree>
    <p:extLst>
      <p:ext uri="{BB962C8B-B14F-4D97-AF65-F5344CB8AC3E}">
        <p14:creationId xmlns:p14="http://schemas.microsoft.com/office/powerpoint/2010/main" val="42601832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7B427F4F-13BB-4404-B949-9DE187BD229B}" type="datetimeFigureOut">
              <a:rPr lang="pt-BR" smtClean="0"/>
              <a:t>16/05/2018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C0350C4C-1338-4995-8E86-473BA974E89F}" type="slidenum">
              <a:rPr lang="pt-BR" smtClean="0"/>
              <a:t>‹nº›</a:t>
            </a:fld>
            <a:endParaRPr lang="pt-BR" dirty="0"/>
          </a:p>
        </p:txBody>
      </p:sp>
    </p:spTree>
    <p:extLst>
      <p:ext uri="{BB962C8B-B14F-4D97-AF65-F5344CB8AC3E}">
        <p14:creationId xmlns:p14="http://schemas.microsoft.com/office/powerpoint/2010/main" val="428361758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7B427F4F-13BB-4404-B949-9DE187BD229B}" type="datetimeFigureOut">
              <a:rPr lang="pt-BR" smtClean="0"/>
              <a:t>16/05/2018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C0350C4C-1338-4995-8E86-473BA974E89F}" type="slidenum">
              <a:rPr lang="pt-BR" smtClean="0"/>
              <a:t>‹nº›</a:t>
            </a:fld>
            <a:endParaRPr lang="pt-BR" dirty="0"/>
          </a:p>
        </p:txBody>
      </p:sp>
    </p:spTree>
    <p:extLst>
      <p:ext uri="{BB962C8B-B14F-4D97-AF65-F5344CB8AC3E}">
        <p14:creationId xmlns:p14="http://schemas.microsoft.com/office/powerpoint/2010/main" val="28940454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B427F4F-13BB-4404-B949-9DE187BD229B}" type="datetimeFigureOut">
              <a:rPr lang="pt-BR" smtClean="0"/>
              <a:t>16/05/2018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C0350C4C-1338-4995-8E86-473BA974E89F}" type="slidenum">
              <a:rPr lang="pt-BR" smtClean="0"/>
              <a:t>‹nº›</a:t>
            </a:fld>
            <a:endParaRPr lang="pt-BR" dirty="0"/>
          </a:p>
        </p:txBody>
      </p:sp>
    </p:spTree>
    <p:extLst>
      <p:ext uri="{BB962C8B-B14F-4D97-AF65-F5344CB8AC3E}">
        <p14:creationId xmlns:p14="http://schemas.microsoft.com/office/powerpoint/2010/main" val="22477523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B427F4F-13BB-4404-B949-9DE187BD229B}" type="datetimeFigureOut">
              <a:rPr lang="pt-BR" smtClean="0"/>
              <a:t>16/05/2018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C0350C4C-1338-4995-8E86-473BA974E89F}" type="slidenum">
              <a:rPr lang="pt-BR" smtClean="0"/>
              <a:t>‹nº›</a:t>
            </a:fld>
            <a:endParaRPr lang="pt-BR" dirty="0"/>
          </a:p>
        </p:txBody>
      </p:sp>
    </p:spTree>
    <p:extLst>
      <p:ext uri="{BB962C8B-B14F-4D97-AF65-F5344CB8AC3E}">
        <p14:creationId xmlns:p14="http://schemas.microsoft.com/office/powerpoint/2010/main" val="3032028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A9167E67-DA9F-44F5-86E2-671893778DD1}" type="slidenum">
              <a:rPr lang="pt-BR" smtClean="0"/>
              <a:t>‹nº›</a:t>
            </a:fld>
            <a:endParaRPr lang="pt-BR" dirty="0"/>
          </a:p>
        </p:txBody>
      </p:sp>
    </p:spTree>
    <p:extLst>
      <p:ext uri="{BB962C8B-B14F-4D97-AF65-F5344CB8AC3E}">
        <p14:creationId xmlns:p14="http://schemas.microsoft.com/office/powerpoint/2010/main" val="1904232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A9167E67-DA9F-44F5-86E2-671893778DD1}" type="slidenum">
              <a:rPr lang="pt-BR" smtClean="0"/>
              <a:t>‹nº›</a:t>
            </a:fld>
            <a:endParaRPr lang="pt-BR" dirty="0"/>
          </a:p>
        </p:txBody>
      </p:sp>
    </p:spTree>
    <p:extLst>
      <p:ext uri="{BB962C8B-B14F-4D97-AF65-F5344CB8AC3E}">
        <p14:creationId xmlns:p14="http://schemas.microsoft.com/office/powerpoint/2010/main" val="2707124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8" name="Espaço Reservado para Rodapé 7"/>
          <p:cNvSpPr>
            <a:spLocks noGrp="1"/>
          </p:cNvSpPr>
          <p:nvPr>
            <p:ph type="ftr" sz="quarter" idx="11"/>
          </p:nvPr>
        </p:nvSpPr>
        <p:spPr/>
        <p:txBody>
          <a:bodyPr/>
          <a:lstStyle/>
          <a:p>
            <a:endParaRPr lang="pt-BR" dirty="0"/>
          </a:p>
        </p:txBody>
      </p:sp>
      <p:sp>
        <p:nvSpPr>
          <p:cNvPr id="9" name="Espaço Reservado para Número de Slide 8"/>
          <p:cNvSpPr>
            <a:spLocks noGrp="1"/>
          </p:cNvSpPr>
          <p:nvPr>
            <p:ph type="sldNum" sz="quarter" idx="12"/>
          </p:nvPr>
        </p:nvSpPr>
        <p:spPr/>
        <p:txBody>
          <a:bodyPr/>
          <a:lstStyle/>
          <a:p>
            <a:fld id="{A9167E67-DA9F-44F5-86E2-671893778DD1}" type="slidenum">
              <a:rPr lang="pt-BR" smtClean="0"/>
              <a:t>‹nº›</a:t>
            </a:fld>
            <a:endParaRPr lang="pt-BR" dirty="0"/>
          </a:p>
        </p:txBody>
      </p:sp>
    </p:spTree>
    <p:extLst>
      <p:ext uri="{BB962C8B-B14F-4D97-AF65-F5344CB8AC3E}">
        <p14:creationId xmlns:p14="http://schemas.microsoft.com/office/powerpoint/2010/main" val="3297259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A9167E67-DA9F-44F5-86E2-671893778DD1}" type="slidenum">
              <a:rPr lang="pt-BR" smtClean="0"/>
              <a:t>‹nº›</a:t>
            </a:fld>
            <a:endParaRPr lang="pt-BR" dirty="0"/>
          </a:p>
        </p:txBody>
      </p:sp>
    </p:spTree>
    <p:extLst>
      <p:ext uri="{BB962C8B-B14F-4D97-AF65-F5344CB8AC3E}">
        <p14:creationId xmlns:p14="http://schemas.microsoft.com/office/powerpoint/2010/main" val="3378215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3" name="Espaço Reservado para Rodapé 2"/>
          <p:cNvSpPr>
            <a:spLocks noGrp="1"/>
          </p:cNvSpPr>
          <p:nvPr>
            <p:ph type="ftr" sz="quarter" idx="11"/>
          </p:nvPr>
        </p:nvSpPr>
        <p:spPr/>
        <p:txBody>
          <a:bodyPr/>
          <a:lstStyle/>
          <a:p>
            <a:endParaRPr lang="pt-BR" dirty="0"/>
          </a:p>
        </p:txBody>
      </p:sp>
      <p:sp>
        <p:nvSpPr>
          <p:cNvPr id="4" name="Espaço Reservado para Número de Slide 3"/>
          <p:cNvSpPr>
            <a:spLocks noGrp="1"/>
          </p:cNvSpPr>
          <p:nvPr>
            <p:ph type="sldNum" sz="quarter" idx="12"/>
          </p:nvPr>
        </p:nvSpPr>
        <p:spPr/>
        <p:txBody>
          <a:bodyPr/>
          <a:lstStyle/>
          <a:p>
            <a:fld id="{A9167E67-DA9F-44F5-86E2-671893778DD1}" type="slidenum">
              <a:rPr lang="pt-BR" smtClean="0"/>
              <a:t>‹nº›</a:t>
            </a:fld>
            <a:endParaRPr lang="pt-BR" dirty="0"/>
          </a:p>
        </p:txBody>
      </p:sp>
      <p:pic>
        <p:nvPicPr>
          <p:cNvPr id="5" name="Imagem 4"/>
          <p:cNvPicPr>
            <a:picLocks noChangeAspect="1"/>
          </p:cNvPicPr>
          <p:nvPr userDrawn="1"/>
        </p:nvPicPr>
        <p:blipFill>
          <a:blip r:embed="rId2"/>
          <a:stretch>
            <a:fillRect/>
          </a:stretch>
        </p:blipFill>
        <p:spPr>
          <a:xfrm>
            <a:off x="1451459" y="503399"/>
            <a:ext cx="9289082" cy="5851201"/>
          </a:xfrm>
          <a:prstGeom prst="rect">
            <a:avLst/>
          </a:prstGeom>
        </p:spPr>
      </p:pic>
    </p:spTree>
    <p:extLst>
      <p:ext uri="{BB962C8B-B14F-4D97-AF65-F5344CB8AC3E}">
        <p14:creationId xmlns:p14="http://schemas.microsoft.com/office/powerpoint/2010/main" val="2161197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Layout Personalizado">
    <p:spTree>
      <p:nvGrpSpPr>
        <p:cNvPr id="1" name=""/>
        <p:cNvGrpSpPr/>
        <p:nvPr/>
      </p:nvGrpSpPr>
      <p:grpSpPr>
        <a:xfrm>
          <a:off x="0" y="0"/>
          <a:ext cx="0" cy="0"/>
          <a:chOff x="0" y="0"/>
          <a:chExt cx="0" cy="0"/>
        </a:xfrm>
      </p:grpSpPr>
      <p:pic>
        <p:nvPicPr>
          <p:cNvPr id="2" name="Imagem 1"/>
          <p:cNvPicPr>
            <a:picLocks noChangeAspect="1"/>
          </p:cNvPicPr>
          <p:nvPr userDrawn="1"/>
        </p:nvPicPr>
        <p:blipFill>
          <a:blip r:embed="rId2" cstate="print"/>
          <a:stretch>
            <a:fillRect/>
          </a:stretch>
        </p:blipFill>
        <p:spPr>
          <a:xfrm>
            <a:off x="0" y="-1394710"/>
            <a:ext cx="12192000" cy="9227547"/>
          </a:xfrm>
          <a:prstGeom prst="rect">
            <a:avLst/>
          </a:prstGeom>
        </p:spPr>
      </p:pic>
      <p:sp>
        <p:nvSpPr>
          <p:cNvPr id="3" name="Espaço Reservado para Data 2"/>
          <p:cNvSpPr>
            <a:spLocks noGrp="1"/>
          </p:cNvSpPr>
          <p:nvPr>
            <p:ph type="dt" sz="half" idx="10"/>
          </p:nvPr>
        </p:nvSpPr>
        <p:spPr/>
        <p:txBody>
          <a:bodyPr/>
          <a:lstStyle/>
          <a:p>
            <a:fld id="{298C3B06-9C45-4119-984A-75BF8EBFA1BF}" type="datetimeFigureOut">
              <a:rPr lang="pt-BR" smtClean="0"/>
              <a:pPr/>
              <a:t>16/05/2018</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A9167E67-DA9F-44F5-86E2-671893778DD1}" type="slidenum">
              <a:rPr lang="pt-BR" smtClean="0"/>
              <a:pPr/>
              <a:t>‹nº›</a:t>
            </a:fld>
            <a:endParaRPr lang="pt-BR" dirty="0"/>
          </a:p>
        </p:txBody>
      </p:sp>
    </p:spTree>
    <p:extLst>
      <p:ext uri="{BB962C8B-B14F-4D97-AF65-F5344CB8AC3E}">
        <p14:creationId xmlns:p14="http://schemas.microsoft.com/office/powerpoint/2010/main" val="27120530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yout Personalizado">
    <p:spTree>
      <p:nvGrpSpPr>
        <p:cNvPr id="1" name=""/>
        <p:cNvGrpSpPr/>
        <p:nvPr/>
      </p:nvGrpSpPr>
      <p:grpSpPr>
        <a:xfrm>
          <a:off x="0" y="0"/>
          <a:ext cx="0" cy="0"/>
          <a:chOff x="0" y="0"/>
          <a:chExt cx="0" cy="0"/>
        </a:xfrm>
      </p:grpSpPr>
      <p:pic>
        <p:nvPicPr>
          <p:cNvPr id="2" name="Imagem 1"/>
          <p:cNvPicPr>
            <a:picLocks noChangeAspect="1"/>
          </p:cNvPicPr>
          <p:nvPr userDrawn="1"/>
        </p:nvPicPr>
        <p:blipFill>
          <a:blip r:embed="rId2"/>
          <a:stretch>
            <a:fillRect/>
          </a:stretch>
        </p:blipFill>
        <p:spPr>
          <a:xfrm>
            <a:off x="0" y="-1394710"/>
            <a:ext cx="12192000" cy="9227547"/>
          </a:xfrm>
          <a:prstGeom prst="rect">
            <a:avLst/>
          </a:prstGeom>
        </p:spPr>
      </p:pic>
      <p:sp>
        <p:nvSpPr>
          <p:cNvPr id="3" name="Espaço Reservado para Data 2"/>
          <p:cNvSpPr>
            <a:spLocks noGrp="1"/>
          </p:cNvSpPr>
          <p:nvPr>
            <p:ph type="dt" sz="half" idx="10"/>
          </p:nvPr>
        </p:nvSpPr>
        <p:spPr/>
        <p:txBody>
          <a:bodyPr/>
          <a:lstStyle/>
          <a:p>
            <a:fld id="{298C3B06-9C45-4119-984A-75BF8EBFA1BF}" type="datetimeFigureOut">
              <a:rPr lang="pt-BR" smtClean="0"/>
              <a:t>16/05/2018</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A9167E67-DA9F-44F5-86E2-671893778DD1}" type="slidenum">
              <a:rPr lang="pt-BR" smtClean="0"/>
              <a:t>‹nº›</a:t>
            </a:fld>
            <a:endParaRPr lang="pt-BR" dirty="0"/>
          </a:p>
        </p:txBody>
      </p:sp>
      <p:pic>
        <p:nvPicPr>
          <p:cNvPr id="6" name="Imagem 5"/>
          <p:cNvPicPr>
            <a:picLocks noChangeAspect="1"/>
          </p:cNvPicPr>
          <p:nvPr userDrawn="1"/>
        </p:nvPicPr>
        <p:blipFill>
          <a:blip r:embed="rId3"/>
          <a:stretch>
            <a:fillRect/>
          </a:stretch>
        </p:blipFill>
        <p:spPr>
          <a:xfrm>
            <a:off x="302249" y="225210"/>
            <a:ext cx="3197881" cy="1081200"/>
          </a:xfrm>
          <a:prstGeom prst="rect">
            <a:avLst/>
          </a:prstGeom>
        </p:spPr>
      </p:pic>
    </p:spTree>
    <p:extLst>
      <p:ext uri="{BB962C8B-B14F-4D97-AF65-F5344CB8AC3E}">
        <p14:creationId xmlns:p14="http://schemas.microsoft.com/office/powerpoint/2010/main" val="3232054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8C3B06-9C45-4119-984A-75BF8EBFA1BF}" type="datetimeFigureOut">
              <a:rPr lang="pt-BR" smtClean="0"/>
              <a:t>16/05/2018</a:t>
            </a:fld>
            <a:endParaRPr lang="pt-BR" dirty="0"/>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167E67-DA9F-44F5-86E2-671893778DD1}" type="slidenum">
              <a:rPr lang="pt-BR" smtClean="0"/>
              <a:t>‹nº›</a:t>
            </a:fld>
            <a:endParaRPr lang="pt-BR" dirty="0"/>
          </a:p>
        </p:txBody>
      </p:sp>
    </p:spTree>
    <p:extLst>
      <p:ext uri="{BB962C8B-B14F-4D97-AF65-F5344CB8AC3E}">
        <p14:creationId xmlns:p14="http://schemas.microsoft.com/office/powerpoint/2010/main" val="1505165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74" r:id="rId8"/>
    <p:sldLayoutId id="2147483672" r:id="rId9"/>
    <p:sldLayoutId id="2147483656" r:id="rId10"/>
    <p:sldLayoutId id="2147483657" r:id="rId11"/>
    <p:sldLayoutId id="2147483658" r:id="rId12"/>
    <p:sldLayoutId id="2147483659" r:id="rId13"/>
    <p:sldLayoutId id="2147483673" r:id="rId14"/>
    <p:sldLayoutId id="2147483675"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27F4F-13BB-4404-B949-9DE187BD229B}" type="datetimeFigureOut">
              <a:rPr lang="pt-BR" smtClean="0"/>
              <a:t>16/05/2018</a:t>
            </a:fld>
            <a:endParaRPr lang="pt-BR" dirty="0"/>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350C4C-1338-4995-8E86-473BA974E89F}" type="slidenum">
              <a:rPr lang="pt-BR" smtClean="0"/>
              <a:t>‹nº›</a:t>
            </a:fld>
            <a:endParaRPr lang="pt-BR" dirty="0"/>
          </a:p>
        </p:txBody>
      </p:sp>
    </p:spTree>
    <p:extLst>
      <p:ext uri="{BB962C8B-B14F-4D97-AF65-F5344CB8AC3E}">
        <p14:creationId xmlns:p14="http://schemas.microsoft.com/office/powerpoint/2010/main" val="35279717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13.emf"/><Relationship Id="rId2" Type="http://schemas.openxmlformats.org/officeDocument/2006/relationships/slideLayout" Target="../slideLayouts/slideLayout15.xml"/><Relationship Id="rId1" Type="http://schemas.openxmlformats.org/officeDocument/2006/relationships/vmlDrawing" Target="../drawings/vmlDrawing2.vml"/><Relationship Id="rId6" Type="http://schemas.openxmlformats.org/officeDocument/2006/relationships/package" Target="../embeddings/Microsoft_Excel_Worksheet3.xlsx"/><Relationship Id="rId5" Type="http://schemas.openxmlformats.org/officeDocument/2006/relationships/image" Target="../media/image12.emf"/><Relationship Id="rId4" Type="http://schemas.openxmlformats.org/officeDocument/2006/relationships/package" Target="../embeddings/Microsoft_Excel_Worksheet2.xlsx"/></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5.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NUL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5.xml"/><Relationship Id="rId1" Type="http://schemas.openxmlformats.org/officeDocument/2006/relationships/vmlDrawing" Target="../drawings/vmlDrawing1.vml"/><Relationship Id="rId5" Type="http://schemas.openxmlformats.org/officeDocument/2006/relationships/image" Target="../media/image10.emf"/><Relationship Id="rId4" Type="http://schemas.openxmlformats.org/officeDocument/2006/relationships/package" Target="../embeddings/Microsoft_Excel_Worksheet1.xlsx"/></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txBox="1">
            <a:spLocks/>
          </p:cNvSpPr>
          <p:nvPr/>
        </p:nvSpPr>
        <p:spPr>
          <a:xfrm>
            <a:off x="548863" y="1063571"/>
            <a:ext cx="11075671" cy="72736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t-BR" sz="4000" b="1" i="1" dirty="0" smtClean="0">
                <a:latin typeface="+mn-lt"/>
              </a:rPr>
              <a:t>Melhoria do Ambiente de Negócios Brasil </a:t>
            </a:r>
          </a:p>
          <a:p>
            <a:pPr algn="ctr"/>
            <a:endParaRPr lang="pt-BR" sz="4000" b="1" i="1" dirty="0" smtClean="0">
              <a:latin typeface="+mn-lt"/>
            </a:endParaRPr>
          </a:p>
          <a:p>
            <a:pPr algn="ctr"/>
            <a:r>
              <a:rPr lang="pt-BR" sz="4000" b="1" i="1" dirty="0" smtClean="0">
                <a:latin typeface="+mn-lt"/>
              </a:rPr>
              <a:t>Doing Business - 2019</a:t>
            </a:r>
            <a:endParaRPr lang="pt-BR" sz="4000" b="1" dirty="0">
              <a:latin typeface="+mn-lt"/>
            </a:endParaRPr>
          </a:p>
        </p:txBody>
      </p:sp>
      <p:sp>
        <p:nvSpPr>
          <p:cNvPr id="6" name="Subtítulo 2"/>
          <p:cNvSpPr txBox="1">
            <a:spLocks/>
          </p:cNvSpPr>
          <p:nvPr/>
        </p:nvSpPr>
        <p:spPr>
          <a:xfrm>
            <a:off x="6357879" y="5802501"/>
            <a:ext cx="4846638" cy="165576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Font typeface="Arial" panose="020B0604020202020204" pitchFamily="34" charset="0"/>
              <a:buNone/>
            </a:pPr>
            <a:r>
              <a:rPr lang="pt-BR" sz="2000" dirty="0" smtClean="0"/>
              <a:t>15 de maio de 2018</a:t>
            </a:r>
            <a:endParaRPr lang="pt-BR" sz="2000" dirty="0"/>
          </a:p>
        </p:txBody>
      </p:sp>
      <p:sp>
        <p:nvSpPr>
          <p:cNvPr id="2" name="CaixaDeTexto 1"/>
          <p:cNvSpPr txBox="1"/>
          <p:nvPr/>
        </p:nvSpPr>
        <p:spPr>
          <a:xfrm>
            <a:off x="3233058" y="3928056"/>
            <a:ext cx="6297308" cy="830997"/>
          </a:xfrm>
          <a:prstGeom prst="rect">
            <a:avLst/>
          </a:prstGeom>
          <a:noFill/>
        </p:spPr>
        <p:txBody>
          <a:bodyPr wrap="square" rtlCol="0">
            <a:spAutoFit/>
          </a:bodyPr>
          <a:lstStyle/>
          <a:p>
            <a:r>
              <a:rPr lang="pt-BR" sz="4800" b="1" dirty="0" smtClean="0"/>
              <a:t>Pagamento de Impostos</a:t>
            </a:r>
            <a:endParaRPr lang="pt-BR" sz="4800" b="1" dirty="0"/>
          </a:p>
        </p:txBody>
      </p:sp>
    </p:spTree>
    <p:extLst>
      <p:ext uri="{BB962C8B-B14F-4D97-AF65-F5344CB8AC3E}">
        <p14:creationId xmlns:p14="http://schemas.microsoft.com/office/powerpoint/2010/main" val="17283483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de cantos arredondados 5"/>
          <p:cNvSpPr/>
          <p:nvPr/>
        </p:nvSpPr>
        <p:spPr>
          <a:xfrm>
            <a:off x="207160" y="260570"/>
            <a:ext cx="11771480" cy="511961"/>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POSTFILING INDEX</a:t>
            </a:r>
            <a:endParaRPr lang="pt-BR" sz="3000" b="1" dirty="0"/>
          </a:p>
        </p:txBody>
      </p:sp>
      <p:graphicFrame>
        <p:nvGraphicFramePr>
          <p:cNvPr id="2" name="Tabela 1"/>
          <p:cNvGraphicFramePr>
            <a:graphicFrameLocks noGrp="1"/>
          </p:cNvGraphicFramePr>
          <p:nvPr>
            <p:extLst>
              <p:ext uri="{D42A27DB-BD31-4B8C-83A1-F6EECF244321}">
                <p14:modId xmlns:p14="http://schemas.microsoft.com/office/powerpoint/2010/main" val="3896732920"/>
              </p:ext>
            </p:extLst>
          </p:nvPr>
        </p:nvGraphicFramePr>
        <p:xfrm>
          <a:off x="491318" y="963771"/>
          <a:ext cx="11319682" cy="1967865"/>
        </p:xfrm>
        <a:graphic>
          <a:graphicData uri="http://schemas.openxmlformats.org/drawingml/2006/table">
            <a:tbl>
              <a:tblPr/>
              <a:tblGrid>
                <a:gridCol w="8013206">
                  <a:extLst>
                    <a:ext uri="{9D8B030D-6E8A-4147-A177-3AD203B41FA5}">
                      <a16:colId xmlns="" xmlns:a16="http://schemas.microsoft.com/office/drawing/2014/main" val="20000"/>
                    </a:ext>
                  </a:extLst>
                </a:gridCol>
                <a:gridCol w="3306476">
                  <a:extLst>
                    <a:ext uri="{9D8B030D-6E8A-4147-A177-3AD203B41FA5}">
                      <a16:colId xmlns="" xmlns:a16="http://schemas.microsoft.com/office/drawing/2014/main" val="20001"/>
                    </a:ext>
                  </a:extLst>
                </a:gridCol>
              </a:tblGrid>
              <a:tr h="237274">
                <a:tc>
                  <a:txBody>
                    <a:bodyPr/>
                    <a:lstStyle/>
                    <a:p>
                      <a:pPr algn="ctr" rtl="0" fontAlgn="ctr"/>
                      <a:r>
                        <a:rPr lang="pt-BR" sz="1800" b="1" i="0" u="none" strike="noStrike" dirty="0">
                          <a:solidFill>
                            <a:srgbClr val="FFFFFF"/>
                          </a:solidFill>
                          <a:effectLst/>
                          <a:latin typeface="Calibri" panose="020F0502020204030204" pitchFamily="34" charset="0"/>
                        </a:rPr>
                        <a:t>PROCEDIMENTOS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E75B6"/>
                    </a:solidFill>
                  </a:tcPr>
                </a:tc>
                <a:tc>
                  <a:txBody>
                    <a:bodyPr/>
                    <a:lstStyle/>
                    <a:p>
                      <a:pPr algn="ctr" rtl="0" fontAlgn="ctr"/>
                      <a:r>
                        <a:rPr lang="pt-BR" sz="1800" b="1" i="0" u="none" strike="noStrike" dirty="0">
                          <a:solidFill>
                            <a:srgbClr val="FFFFFF"/>
                          </a:solidFill>
                          <a:effectLst/>
                          <a:latin typeface="Calibri" panose="020F0502020204030204" pitchFamily="34" charset="0"/>
                        </a:rPr>
                        <a:t>PRAZOS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E75B6"/>
                    </a:solidFill>
                  </a:tcPr>
                </a:tc>
                <a:extLst>
                  <a:ext uri="{0D108BD9-81ED-4DB2-BD59-A6C34878D82A}">
                    <a16:rowId xmlns="" xmlns:a16="http://schemas.microsoft.com/office/drawing/2014/main" val="10000"/>
                  </a:ext>
                </a:extLst>
              </a:tr>
              <a:tr h="263684">
                <a:tc>
                  <a:txBody>
                    <a:bodyPr/>
                    <a:lstStyle/>
                    <a:p>
                      <a:pPr algn="l" rtl="0" fontAlgn="ctr"/>
                      <a:r>
                        <a:rPr lang="pt-BR" sz="1800" b="0" i="0" u="none" strike="noStrike" dirty="0">
                          <a:solidFill>
                            <a:srgbClr val="000000"/>
                          </a:solidFill>
                          <a:effectLst/>
                          <a:latin typeface="Calibri" panose="020F0502020204030204" pitchFamily="34" charset="0"/>
                        </a:rPr>
                        <a:t>a</a:t>
                      </a:r>
                      <a:r>
                        <a:rPr lang="pt-BR" sz="1800" b="0" i="0" u="none" strike="noStrike" dirty="0" smtClean="0">
                          <a:solidFill>
                            <a:srgbClr val="000000"/>
                          </a:solidFill>
                          <a:effectLst/>
                          <a:latin typeface="Calibri" panose="020F0502020204030204" pitchFamily="34" charset="0"/>
                        </a:rPr>
                        <a:t>)</a:t>
                      </a:r>
                      <a:r>
                        <a:rPr lang="pt-BR" sz="1800" b="0" i="0" u="none" strike="noStrike" kern="1200" baseline="0" dirty="0" smtClean="0">
                          <a:solidFill>
                            <a:schemeClr val="tx1"/>
                          </a:solidFill>
                          <a:latin typeface="+mn-lt"/>
                          <a:ea typeface="+mn-ea"/>
                          <a:cs typeface="+mn-cs"/>
                        </a:rPr>
                        <a:t> </a:t>
                      </a:r>
                      <a:r>
                        <a:rPr lang="pt-BR" sz="1800" b="0" i="0" u="none" strike="noStrike" kern="1200" baseline="0" dirty="0" err="1" smtClean="0">
                          <a:solidFill>
                            <a:schemeClr val="tx1"/>
                          </a:solidFill>
                          <a:latin typeface="+mn-lt"/>
                          <a:ea typeface="+mn-ea"/>
                          <a:cs typeface="+mn-cs"/>
                        </a:rPr>
                        <a:t>Compliance</a:t>
                      </a:r>
                      <a:r>
                        <a:rPr lang="pt-BR" sz="1800" b="0" i="0" u="none" strike="noStrike" kern="1200" baseline="0" dirty="0" smtClean="0">
                          <a:solidFill>
                            <a:schemeClr val="tx1"/>
                          </a:solidFill>
                          <a:latin typeface="+mn-lt"/>
                          <a:ea typeface="+mn-ea"/>
                          <a:cs typeface="+mn-cs"/>
                        </a:rPr>
                        <a:t> </a:t>
                      </a:r>
                      <a:r>
                        <a:rPr lang="pt-BR" sz="1800" b="0" i="0" u="none" strike="noStrike" kern="1200" baseline="0" dirty="0" err="1" smtClean="0">
                          <a:solidFill>
                            <a:schemeClr val="tx1"/>
                          </a:solidFill>
                          <a:latin typeface="+mn-lt"/>
                          <a:ea typeface="+mn-ea"/>
                          <a:cs typeface="+mn-cs"/>
                        </a:rPr>
                        <a:t>with</a:t>
                      </a:r>
                      <a:r>
                        <a:rPr lang="pt-BR" sz="1800" b="0" i="0" u="none" strike="noStrike" kern="1200" baseline="0" dirty="0" smtClean="0">
                          <a:solidFill>
                            <a:schemeClr val="tx1"/>
                          </a:solidFill>
                          <a:latin typeface="+mn-lt"/>
                          <a:ea typeface="+mn-ea"/>
                          <a:cs typeface="+mn-cs"/>
                        </a:rPr>
                        <a:t> VAT </a:t>
                      </a:r>
                      <a:r>
                        <a:rPr lang="pt-BR" sz="1800" b="0" i="0" u="none" strike="noStrike" kern="1200" baseline="0" dirty="0" err="1" smtClean="0">
                          <a:solidFill>
                            <a:schemeClr val="tx1"/>
                          </a:solidFill>
                          <a:latin typeface="+mn-lt"/>
                          <a:ea typeface="+mn-ea"/>
                          <a:cs typeface="+mn-cs"/>
                        </a:rPr>
                        <a:t>refunds</a:t>
                      </a:r>
                      <a:endParaRPr lang="pt-B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a:solidFill>
                            <a:srgbClr val="000000"/>
                          </a:solidFill>
                          <a:effectLst/>
                          <a:latin typeface="Calibri" panose="020F0502020204030204" pitchFamily="34" charset="0"/>
                        </a:rPr>
                        <a:t>Não avaliado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 xmlns:a16="http://schemas.microsoft.com/office/drawing/2014/main" val="10001"/>
                  </a:ext>
                </a:extLst>
              </a:tr>
              <a:tr h="246539">
                <a:tc>
                  <a:txBody>
                    <a:bodyPr/>
                    <a:lstStyle/>
                    <a:p>
                      <a:pPr algn="l" rtl="0" fontAlgn="ctr"/>
                      <a:r>
                        <a:rPr lang="pt-BR" sz="1800" b="0" i="0" u="none" strike="noStrike" dirty="0">
                          <a:solidFill>
                            <a:srgbClr val="000000"/>
                          </a:solidFill>
                          <a:effectLst/>
                          <a:latin typeface="Calibri" panose="020F0502020204030204" pitchFamily="34" charset="0"/>
                        </a:rPr>
                        <a:t>b</a:t>
                      </a:r>
                      <a:r>
                        <a:rPr lang="pt-BR" sz="1800" b="0" i="0" u="none" strike="noStrike" dirty="0" smtClean="0">
                          <a:solidFill>
                            <a:srgbClr val="000000"/>
                          </a:solidFill>
                          <a:effectLst/>
                          <a:latin typeface="Calibri" panose="020F0502020204030204" pitchFamily="34" charset="0"/>
                        </a:rPr>
                        <a:t>)</a:t>
                      </a:r>
                      <a:r>
                        <a:rPr lang="en-US" sz="1800" b="0" i="0" u="none" strike="noStrike" dirty="0" smtClean="0">
                          <a:solidFill>
                            <a:srgbClr val="000000"/>
                          </a:solidFill>
                          <a:effectLst/>
                          <a:latin typeface="Calibri" panose="020F0502020204030204" pitchFamily="34" charset="0"/>
                        </a:rPr>
                        <a:t> Completing a VAT refund process</a:t>
                      </a:r>
                      <a:endParaRPr lang="pt-B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a:solidFill>
                            <a:srgbClr val="000000"/>
                          </a:solidFill>
                          <a:effectLst/>
                          <a:latin typeface="Calibri" panose="020F0502020204030204" pitchFamily="34" charset="0"/>
                        </a:rPr>
                        <a:t>Não avaliado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 xmlns:a16="http://schemas.microsoft.com/office/drawing/2014/main" val="10002"/>
                  </a:ext>
                </a:extLst>
              </a:tr>
              <a:tr h="466586">
                <a:tc>
                  <a:txBody>
                    <a:bodyPr/>
                    <a:lstStyle/>
                    <a:p>
                      <a:pPr algn="l" rtl="0" fontAlgn="ctr"/>
                      <a:r>
                        <a:rPr lang="pt-BR" sz="1800" b="0" i="0" u="none" strike="noStrike" dirty="0">
                          <a:solidFill>
                            <a:srgbClr val="000000"/>
                          </a:solidFill>
                          <a:effectLst/>
                          <a:latin typeface="Calibri" panose="020F0502020204030204" pitchFamily="34" charset="0"/>
                        </a:rPr>
                        <a:t>c) Tempo para </a:t>
                      </a:r>
                      <a:r>
                        <a:rPr lang="pt-BR" sz="1800" b="1" i="0" u="none" strike="noStrike" dirty="0">
                          <a:solidFill>
                            <a:srgbClr val="000000"/>
                          </a:solidFill>
                          <a:effectLst/>
                          <a:latin typeface="Calibri" panose="020F0502020204030204" pitchFamily="34" charset="0"/>
                        </a:rPr>
                        <a:t>cumprir com obrigações</a:t>
                      </a:r>
                      <a:r>
                        <a:rPr lang="pt-BR" sz="1800" b="0" i="0" u="none" strike="noStrike" dirty="0">
                          <a:solidFill>
                            <a:srgbClr val="000000"/>
                          </a:solidFill>
                          <a:effectLst/>
                          <a:latin typeface="Calibri" panose="020F0502020204030204" pitchFamily="34" charset="0"/>
                        </a:rPr>
                        <a:t> de uma inspeção relativa ao imposto sobre o rendimento corporativo (horas)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smtClean="0">
                          <a:solidFill>
                            <a:srgbClr val="000000"/>
                          </a:solidFill>
                          <a:effectLst/>
                          <a:latin typeface="Calibri" panose="020F0502020204030204" pitchFamily="34" charset="0"/>
                        </a:rPr>
                        <a:t>39,0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 xmlns:a16="http://schemas.microsoft.com/office/drawing/2014/main" val="10003"/>
                  </a:ext>
                </a:extLst>
              </a:tr>
              <a:tr h="466586">
                <a:tc>
                  <a:txBody>
                    <a:bodyPr/>
                    <a:lstStyle/>
                    <a:p>
                      <a:pPr algn="l" rtl="0" fontAlgn="ctr"/>
                      <a:r>
                        <a:rPr lang="pt-BR" sz="1800" b="0" i="0" u="none" strike="noStrike" dirty="0">
                          <a:solidFill>
                            <a:srgbClr val="000000"/>
                          </a:solidFill>
                          <a:effectLst/>
                          <a:latin typeface="Calibri" panose="020F0502020204030204" pitchFamily="34" charset="0"/>
                        </a:rPr>
                        <a:t>d) Tempo para </a:t>
                      </a:r>
                      <a:r>
                        <a:rPr lang="pt-BR" sz="1800" b="1" i="0" u="none" strike="noStrike" dirty="0">
                          <a:solidFill>
                            <a:srgbClr val="000000"/>
                          </a:solidFill>
                          <a:effectLst/>
                          <a:latin typeface="Calibri" panose="020F0502020204030204" pitchFamily="34" charset="0"/>
                        </a:rPr>
                        <a:t>concluir uma inspeção</a:t>
                      </a:r>
                      <a:r>
                        <a:rPr lang="pt-BR" sz="1800" b="0" i="0" u="none" strike="noStrike" dirty="0">
                          <a:solidFill>
                            <a:srgbClr val="000000"/>
                          </a:solidFill>
                          <a:effectLst/>
                          <a:latin typeface="Calibri" panose="020F0502020204030204" pitchFamily="34" charset="0"/>
                        </a:rPr>
                        <a:t> relativa ao imposto sobre o rendimento corporativo (semanas)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smtClean="0">
                          <a:solidFill>
                            <a:schemeClr val="tx1"/>
                          </a:solidFill>
                          <a:effectLst/>
                          <a:latin typeface="Calibri" panose="020F0502020204030204" pitchFamily="34" charset="0"/>
                        </a:rPr>
                        <a:t>86,6</a:t>
                      </a:r>
                      <a:endParaRPr lang="pt-BR" sz="1800" b="0" i="0" u="none" strike="noStrike" dirty="0">
                        <a:solidFill>
                          <a:schemeClr val="tx1"/>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 xmlns:a16="http://schemas.microsoft.com/office/drawing/2014/main" val="10004"/>
                  </a:ext>
                </a:extLst>
              </a:tr>
            </a:tbl>
          </a:graphicData>
        </a:graphic>
      </p:graphicFrame>
      <p:sp>
        <p:nvSpPr>
          <p:cNvPr id="8" name="CaixaDeTexto 7"/>
          <p:cNvSpPr txBox="1"/>
          <p:nvPr/>
        </p:nvSpPr>
        <p:spPr>
          <a:xfrm>
            <a:off x="338919" y="3225800"/>
            <a:ext cx="11472081" cy="2123658"/>
          </a:xfrm>
          <a:prstGeom prst="rect">
            <a:avLst/>
          </a:prstGeom>
          <a:noFill/>
        </p:spPr>
        <p:txBody>
          <a:bodyPr wrap="square" rtlCol="0">
            <a:spAutoFit/>
          </a:bodyPr>
          <a:lstStyle/>
          <a:p>
            <a:pPr marL="457200" indent="-457200">
              <a:buAutoNum type="alphaLcParenR" startAt="3"/>
            </a:pPr>
            <a:r>
              <a:rPr lang="pt-BR" sz="2400" dirty="0" smtClean="0"/>
              <a:t>IN RFB nº 1.422/2013, alterada pela IN RFB nº 1770, de 08/12/2017 </a:t>
            </a:r>
          </a:p>
          <a:p>
            <a:r>
              <a:rPr lang="pt-BR" sz="2400" dirty="0" smtClean="0"/>
              <a:t>        Somente o preenchimento de duas escriturações digitais:</a:t>
            </a:r>
          </a:p>
          <a:p>
            <a:r>
              <a:rPr lang="pt-BR" sz="2400" dirty="0"/>
              <a:t> </a:t>
            </a:r>
            <a:r>
              <a:rPr lang="pt-BR" sz="2400" dirty="0" smtClean="0"/>
              <a:t>       - EFD (Escrituração Fiscal Digital), que demonstra a apuração do lucro da empresa</a:t>
            </a:r>
          </a:p>
          <a:p>
            <a:r>
              <a:rPr lang="pt-BR" sz="2400" dirty="0"/>
              <a:t> </a:t>
            </a:r>
            <a:r>
              <a:rPr lang="pt-BR" sz="2400" dirty="0" smtClean="0"/>
              <a:t>       - DCTF (Declaração de Contribuições e Tributos Federais) para apuração dos tributos devidos</a:t>
            </a:r>
          </a:p>
          <a:p>
            <a:endParaRPr lang="pt-BR" sz="1200" dirty="0"/>
          </a:p>
        </p:txBody>
      </p:sp>
      <p:sp>
        <p:nvSpPr>
          <p:cNvPr id="5" name="CaixaDeTexto 4"/>
          <p:cNvSpPr txBox="1"/>
          <p:nvPr/>
        </p:nvSpPr>
        <p:spPr>
          <a:xfrm>
            <a:off x="647278" y="5643622"/>
            <a:ext cx="10891244" cy="830997"/>
          </a:xfrm>
          <a:prstGeom prst="rect">
            <a:avLst/>
          </a:prstGeom>
          <a:noFill/>
        </p:spPr>
        <p:txBody>
          <a:bodyPr wrap="square" rtlCol="0">
            <a:spAutoFit/>
          </a:bodyPr>
          <a:lstStyle/>
          <a:p>
            <a:r>
              <a:rPr lang="pt-BR" sz="2400" dirty="0" smtClean="0"/>
              <a:t>O Brasil possui um dos mais modernos sistemas de obrigações tributárias acessórias do mundo – 100% digital.</a:t>
            </a:r>
            <a:endParaRPr lang="pt-BR" sz="2400" dirty="0"/>
          </a:p>
        </p:txBody>
      </p:sp>
    </p:spTree>
    <p:extLst>
      <p:ext uri="{BB962C8B-B14F-4D97-AF65-F5344CB8AC3E}">
        <p14:creationId xmlns:p14="http://schemas.microsoft.com/office/powerpoint/2010/main" val="14034292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de cantos arredondados 5"/>
          <p:cNvSpPr/>
          <p:nvPr/>
        </p:nvSpPr>
        <p:spPr>
          <a:xfrm>
            <a:off x="207160" y="260570"/>
            <a:ext cx="11771480" cy="511961"/>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ÍNDICE DE PROCESSOS PRÓS DECLARAÇÃO</a:t>
            </a:r>
          </a:p>
        </p:txBody>
      </p:sp>
      <p:graphicFrame>
        <p:nvGraphicFramePr>
          <p:cNvPr id="2" name="Tabela 1"/>
          <p:cNvGraphicFramePr>
            <a:graphicFrameLocks noGrp="1"/>
          </p:cNvGraphicFramePr>
          <p:nvPr>
            <p:extLst>
              <p:ext uri="{D42A27DB-BD31-4B8C-83A1-F6EECF244321}">
                <p14:modId xmlns:p14="http://schemas.microsoft.com/office/powerpoint/2010/main" val="1144122319"/>
              </p:ext>
            </p:extLst>
          </p:nvPr>
        </p:nvGraphicFramePr>
        <p:xfrm>
          <a:off x="491318" y="963771"/>
          <a:ext cx="11319682" cy="1967865"/>
        </p:xfrm>
        <a:graphic>
          <a:graphicData uri="http://schemas.openxmlformats.org/drawingml/2006/table">
            <a:tbl>
              <a:tblPr/>
              <a:tblGrid>
                <a:gridCol w="8013206">
                  <a:extLst>
                    <a:ext uri="{9D8B030D-6E8A-4147-A177-3AD203B41FA5}">
                      <a16:colId xmlns="" xmlns:a16="http://schemas.microsoft.com/office/drawing/2014/main" val="20000"/>
                    </a:ext>
                  </a:extLst>
                </a:gridCol>
                <a:gridCol w="3306476">
                  <a:extLst>
                    <a:ext uri="{9D8B030D-6E8A-4147-A177-3AD203B41FA5}">
                      <a16:colId xmlns="" xmlns:a16="http://schemas.microsoft.com/office/drawing/2014/main" val="20001"/>
                    </a:ext>
                  </a:extLst>
                </a:gridCol>
              </a:tblGrid>
              <a:tr h="237274">
                <a:tc>
                  <a:txBody>
                    <a:bodyPr/>
                    <a:lstStyle/>
                    <a:p>
                      <a:pPr algn="ctr" rtl="0" fontAlgn="ctr"/>
                      <a:r>
                        <a:rPr lang="pt-BR" sz="1800" b="1" i="0" u="none" strike="noStrike" dirty="0">
                          <a:solidFill>
                            <a:srgbClr val="FFFFFF"/>
                          </a:solidFill>
                          <a:effectLst/>
                          <a:latin typeface="Calibri" panose="020F0502020204030204" pitchFamily="34" charset="0"/>
                        </a:rPr>
                        <a:t>PROCEDIMENTOS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E75B6"/>
                    </a:solidFill>
                  </a:tcPr>
                </a:tc>
                <a:tc>
                  <a:txBody>
                    <a:bodyPr/>
                    <a:lstStyle/>
                    <a:p>
                      <a:pPr algn="ctr" rtl="0" fontAlgn="ctr"/>
                      <a:r>
                        <a:rPr lang="pt-BR" sz="1800" b="1" i="0" u="none" strike="noStrike" dirty="0">
                          <a:solidFill>
                            <a:srgbClr val="FFFFFF"/>
                          </a:solidFill>
                          <a:effectLst/>
                          <a:latin typeface="Calibri" panose="020F0502020204030204" pitchFamily="34" charset="0"/>
                        </a:rPr>
                        <a:t>PRAZOS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E75B6"/>
                    </a:solidFill>
                  </a:tcPr>
                </a:tc>
                <a:extLst>
                  <a:ext uri="{0D108BD9-81ED-4DB2-BD59-A6C34878D82A}">
                    <a16:rowId xmlns="" xmlns:a16="http://schemas.microsoft.com/office/drawing/2014/main" val="10000"/>
                  </a:ext>
                </a:extLst>
              </a:tr>
              <a:tr h="263684">
                <a:tc>
                  <a:txBody>
                    <a:bodyPr/>
                    <a:lstStyle/>
                    <a:p>
                      <a:pPr algn="l" rtl="0" fontAlgn="ctr"/>
                      <a:r>
                        <a:rPr lang="pt-BR" sz="1800" b="0" i="0" u="none" strike="noStrike" dirty="0">
                          <a:solidFill>
                            <a:srgbClr val="000000"/>
                          </a:solidFill>
                          <a:effectLst/>
                          <a:latin typeface="Calibri" panose="020F0502020204030204" pitchFamily="34" charset="0"/>
                        </a:rPr>
                        <a:t>a) Tempo para </a:t>
                      </a:r>
                      <a:r>
                        <a:rPr lang="pt-BR" sz="1800" b="1" i="0" u="none" strike="noStrike" dirty="0">
                          <a:solidFill>
                            <a:srgbClr val="000000"/>
                          </a:solidFill>
                          <a:effectLst/>
                          <a:latin typeface="Calibri" panose="020F0502020204030204" pitchFamily="34" charset="0"/>
                        </a:rPr>
                        <a:t>cumprir com obrigações para restituição de IVA </a:t>
                      </a:r>
                      <a:r>
                        <a:rPr lang="pt-BR" sz="1800" b="0" i="0" u="none" strike="noStrike" dirty="0">
                          <a:solidFill>
                            <a:srgbClr val="000000"/>
                          </a:solidFill>
                          <a:effectLst/>
                          <a:latin typeface="Calibri" panose="020F0502020204030204" pitchFamily="34" charset="0"/>
                        </a:rPr>
                        <a:t>(horas)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a:solidFill>
                            <a:srgbClr val="000000"/>
                          </a:solidFill>
                          <a:effectLst/>
                          <a:latin typeface="Calibri" panose="020F0502020204030204" pitchFamily="34" charset="0"/>
                        </a:rPr>
                        <a:t>Não avaliado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 xmlns:a16="http://schemas.microsoft.com/office/drawing/2014/main" val="10001"/>
                  </a:ext>
                </a:extLst>
              </a:tr>
              <a:tr h="246539">
                <a:tc>
                  <a:txBody>
                    <a:bodyPr/>
                    <a:lstStyle/>
                    <a:p>
                      <a:pPr algn="l" rtl="0" fontAlgn="ctr"/>
                      <a:r>
                        <a:rPr lang="pt-BR" sz="1800" b="0" i="0" u="none" strike="noStrike" dirty="0">
                          <a:solidFill>
                            <a:srgbClr val="000000"/>
                          </a:solidFill>
                          <a:effectLst/>
                          <a:latin typeface="Calibri" panose="020F0502020204030204" pitchFamily="34" charset="0"/>
                        </a:rPr>
                        <a:t>b) Tempo para obter uma </a:t>
                      </a:r>
                      <a:r>
                        <a:rPr lang="pt-BR" sz="1800" b="1" i="0" u="none" strike="noStrike" dirty="0">
                          <a:solidFill>
                            <a:srgbClr val="000000"/>
                          </a:solidFill>
                          <a:effectLst/>
                          <a:latin typeface="Calibri" panose="020F0502020204030204" pitchFamily="34" charset="0"/>
                        </a:rPr>
                        <a:t>restituição de IVA </a:t>
                      </a:r>
                      <a:r>
                        <a:rPr lang="pt-BR" sz="1800" b="0" i="0" u="none" strike="noStrike" dirty="0">
                          <a:solidFill>
                            <a:srgbClr val="000000"/>
                          </a:solidFill>
                          <a:effectLst/>
                          <a:latin typeface="Calibri" panose="020F0502020204030204" pitchFamily="34" charset="0"/>
                        </a:rPr>
                        <a:t>(semanas)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a:solidFill>
                            <a:srgbClr val="000000"/>
                          </a:solidFill>
                          <a:effectLst/>
                          <a:latin typeface="Calibri" panose="020F0502020204030204" pitchFamily="34" charset="0"/>
                        </a:rPr>
                        <a:t>Não avaliado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 xmlns:a16="http://schemas.microsoft.com/office/drawing/2014/main" val="10002"/>
                  </a:ext>
                </a:extLst>
              </a:tr>
              <a:tr h="466586">
                <a:tc>
                  <a:txBody>
                    <a:bodyPr/>
                    <a:lstStyle/>
                    <a:p>
                      <a:pPr algn="l" rtl="0" fontAlgn="ctr"/>
                      <a:r>
                        <a:rPr lang="pt-BR" sz="1800" b="0" i="0" u="none" strike="noStrike" dirty="0">
                          <a:solidFill>
                            <a:srgbClr val="000000"/>
                          </a:solidFill>
                          <a:effectLst/>
                          <a:latin typeface="Calibri" panose="020F0502020204030204" pitchFamily="34" charset="0"/>
                        </a:rPr>
                        <a:t>c) Tempo para </a:t>
                      </a:r>
                      <a:r>
                        <a:rPr lang="pt-BR" sz="1800" b="1" i="0" u="none" strike="noStrike" dirty="0">
                          <a:solidFill>
                            <a:srgbClr val="000000"/>
                          </a:solidFill>
                          <a:effectLst/>
                          <a:latin typeface="Calibri" panose="020F0502020204030204" pitchFamily="34" charset="0"/>
                        </a:rPr>
                        <a:t>cumprir com obrigações</a:t>
                      </a:r>
                      <a:r>
                        <a:rPr lang="pt-BR" sz="1800" b="0" i="0" u="none" strike="noStrike" dirty="0">
                          <a:solidFill>
                            <a:srgbClr val="000000"/>
                          </a:solidFill>
                          <a:effectLst/>
                          <a:latin typeface="Calibri" panose="020F0502020204030204" pitchFamily="34" charset="0"/>
                        </a:rPr>
                        <a:t> de uma inspeção relativa ao imposto sobre o rendimento corporativo (horas)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smtClean="0">
                          <a:solidFill>
                            <a:srgbClr val="000000"/>
                          </a:solidFill>
                          <a:effectLst/>
                          <a:latin typeface="Calibri" panose="020F0502020204030204" pitchFamily="34" charset="0"/>
                        </a:rPr>
                        <a:t>39,0</a:t>
                      </a:r>
                      <a:endParaRPr lang="pt-B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 xmlns:a16="http://schemas.microsoft.com/office/drawing/2014/main" val="10003"/>
                  </a:ext>
                </a:extLst>
              </a:tr>
              <a:tr h="466586">
                <a:tc>
                  <a:txBody>
                    <a:bodyPr/>
                    <a:lstStyle/>
                    <a:p>
                      <a:pPr algn="l" rtl="0" fontAlgn="ctr"/>
                      <a:r>
                        <a:rPr lang="pt-BR" sz="1800" b="0" i="0" u="none" strike="noStrike" dirty="0">
                          <a:solidFill>
                            <a:srgbClr val="000000"/>
                          </a:solidFill>
                          <a:effectLst/>
                          <a:latin typeface="Calibri" panose="020F0502020204030204" pitchFamily="34" charset="0"/>
                        </a:rPr>
                        <a:t>d) Tempo para </a:t>
                      </a:r>
                      <a:r>
                        <a:rPr lang="pt-BR" sz="1800" b="1" i="0" u="none" strike="noStrike" dirty="0">
                          <a:solidFill>
                            <a:srgbClr val="000000"/>
                          </a:solidFill>
                          <a:effectLst/>
                          <a:latin typeface="Calibri" panose="020F0502020204030204" pitchFamily="34" charset="0"/>
                        </a:rPr>
                        <a:t>concluir uma inspeção</a:t>
                      </a:r>
                      <a:r>
                        <a:rPr lang="pt-BR" sz="1800" b="0" i="0" u="none" strike="noStrike" dirty="0">
                          <a:solidFill>
                            <a:srgbClr val="000000"/>
                          </a:solidFill>
                          <a:effectLst/>
                          <a:latin typeface="Calibri" panose="020F0502020204030204" pitchFamily="34" charset="0"/>
                        </a:rPr>
                        <a:t> relativa ao imposto sobre o rendimento corporativo (semanas)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smtClean="0">
                          <a:solidFill>
                            <a:schemeClr val="tx1"/>
                          </a:solidFill>
                          <a:effectLst/>
                          <a:latin typeface="Calibri" panose="020F0502020204030204" pitchFamily="34" charset="0"/>
                        </a:rPr>
                        <a:t>86,6</a:t>
                      </a:r>
                      <a:endParaRPr lang="pt-BR" sz="1800" b="0" i="0" u="none" strike="noStrike" dirty="0">
                        <a:solidFill>
                          <a:schemeClr val="tx1"/>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 xmlns:a16="http://schemas.microsoft.com/office/drawing/2014/main" val="10004"/>
                  </a:ext>
                </a:extLst>
              </a:tr>
            </a:tbl>
          </a:graphicData>
        </a:graphic>
      </p:graphicFrame>
      <p:sp>
        <p:nvSpPr>
          <p:cNvPr id="8" name="CaixaDeTexto 7"/>
          <p:cNvSpPr txBox="1"/>
          <p:nvPr/>
        </p:nvSpPr>
        <p:spPr>
          <a:xfrm>
            <a:off x="338919" y="3225800"/>
            <a:ext cx="11472081" cy="400110"/>
          </a:xfrm>
          <a:prstGeom prst="rect">
            <a:avLst/>
          </a:prstGeom>
          <a:noFill/>
        </p:spPr>
        <p:txBody>
          <a:bodyPr wrap="square" rtlCol="0">
            <a:spAutoFit/>
          </a:bodyPr>
          <a:lstStyle/>
          <a:p>
            <a:r>
              <a:rPr lang="pt-BR" sz="2000" dirty="0" smtClean="0">
                <a:solidFill>
                  <a:srgbClr val="002060"/>
                </a:solidFill>
              </a:rPr>
              <a:t>d)    A IN RFB 1170/2013, de 08/12/2017,  prevê a homologação automática da ECF retificadora</a:t>
            </a:r>
          </a:p>
        </p:txBody>
      </p:sp>
      <p:sp>
        <p:nvSpPr>
          <p:cNvPr id="7" name="CaixaDeTexto 6"/>
          <p:cNvSpPr txBox="1"/>
          <p:nvPr/>
        </p:nvSpPr>
        <p:spPr>
          <a:xfrm>
            <a:off x="618185" y="3628801"/>
            <a:ext cx="10496281" cy="2308324"/>
          </a:xfrm>
          <a:prstGeom prst="rect">
            <a:avLst/>
          </a:prstGeom>
          <a:noFill/>
        </p:spPr>
        <p:txBody>
          <a:bodyPr wrap="square" rtlCol="0">
            <a:spAutoFit/>
          </a:bodyPr>
          <a:lstStyle/>
          <a:p>
            <a:endParaRPr lang="pt-BR" sz="2400" dirty="0" smtClean="0"/>
          </a:p>
          <a:p>
            <a:endParaRPr lang="pt-BR" sz="2400" dirty="0"/>
          </a:p>
          <a:p>
            <a:endParaRPr lang="pt-BR" sz="2400" dirty="0" smtClean="0"/>
          </a:p>
          <a:p>
            <a:r>
              <a:rPr lang="pt-BR" sz="2400" dirty="0" smtClean="0"/>
              <a:t>O que parece ruim é ainda pior, pois a medição do DB2018 mostra que o Brasil necessita de 86,6 semanas em média para homologar uma declaração retificadora. O Valor de 35,1 é utilizado por ser o menor parâmetro da pesquisa.</a:t>
            </a:r>
          </a:p>
        </p:txBody>
      </p:sp>
    </p:spTree>
    <p:extLst>
      <p:ext uri="{BB962C8B-B14F-4D97-AF65-F5344CB8AC3E}">
        <p14:creationId xmlns:p14="http://schemas.microsoft.com/office/powerpoint/2010/main" val="12283467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de cantos arredondados 4"/>
          <p:cNvSpPr/>
          <p:nvPr/>
        </p:nvSpPr>
        <p:spPr>
          <a:xfrm>
            <a:off x="207160" y="-87777"/>
            <a:ext cx="11771480" cy="511961"/>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DETALHAMENTO DE PRAZOS INDICADOR PÓS ARQUIVAMENTO</a:t>
            </a:r>
            <a:endParaRPr lang="pt-BR" sz="3000" dirty="0"/>
          </a:p>
        </p:txBody>
      </p:sp>
      <p:sp>
        <p:nvSpPr>
          <p:cNvPr id="6" name="Retângulo 5"/>
          <p:cNvSpPr/>
          <p:nvPr/>
        </p:nvSpPr>
        <p:spPr>
          <a:xfrm>
            <a:off x="207160" y="772531"/>
            <a:ext cx="11584790" cy="1400383"/>
          </a:xfrm>
          <a:prstGeom prst="rect">
            <a:avLst/>
          </a:prstGeom>
        </p:spPr>
        <p:txBody>
          <a:bodyPr wrap="square">
            <a:spAutoFit/>
          </a:bodyPr>
          <a:lstStyle/>
          <a:p>
            <a:pPr lvl="0"/>
            <a:endParaRPr lang="pt-BR" sz="1700" b="1" dirty="0"/>
          </a:p>
          <a:p>
            <a:endParaRPr lang="pt-BR" sz="1700" dirty="0"/>
          </a:p>
          <a:p>
            <a:endParaRPr lang="pt-BR" sz="1700" dirty="0"/>
          </a:p>
          <a:p>
            <a:endParaRPr lang="pt-BR" sz="1700" dirty="0"/>
          </a:p>
          <a:p>
            <a:pPr lvl="1"/>
            <a:endParaRPr lang="pt-BR" sz="1700" dirty="0"/>
          </a:p>
        </p:txBody>
      </p:sp>
      <p:graphicFrame>
        <p:nvGraphicFramePr>
          <p:cNvPr id="4" name="Objeto 3">
            <a:extLst>
              <a:ext uri="{FF2B5EF4-FFF2-40B4-BE49-F238E27FC236}">
                <a16:creationId xmlns="" xmlns:a16="http://schemas.microsoft.com/office/drawing/2014/main" id="{C0FD62A8-1152-4E8E-82AC-21BAB7A4C9BE}"/>
              </a:ext>
            </a:extLst>
          </p:cNvPr>
          <p:cNvGraphicFramePr>
            <a:graphicFrameLocks noChangeAspect="1"/>
          </p:cNvGraphicFramePr>
          <p:nvPr>
            <p:extLst>
              <p:ext uri="{D42A27DB-BD31-4B8C-83A1-F6EECF244321}">
                <p14:modId xmlns:p14="http://schemas.microsoft.com/office/powerpoint/2010/main" val="2984169481"/>
              </p:ext>
            </p:extLst>
          </p:nvPr>
        </p:nvGraphicFramePr>
        <p:xfrm>
          <a:off x="1111249" y="1473200"/>
          <a:ext cx="9423981" cy="2911475"/>
        </p:xfrm>
        <a:graphic>
          <a:graphicData uri="http://schemas.openxmlformats.org/presentationml/2006/ole">
            <mc:AlternateContent xmlns:mc="http://schemas.openxmlformats.org/markup-compatibility/2006">
              <mc:Choice xmlns:v="urn:schemas-microsoft-com:vml" Requires="v">
                <p:oleObj spid="_x0000_s1070" name="Planilha" r:id="rId4" imgW="6924793" imgH="2200229" progId="Excel.Sheet.12">
                  <p:embed/>
                </p:oleObj>
              </mc:Choice>
              <mc:Fallback>
                <p:oleObj name="Planilha" r:id="rId4" imgW="6924793" imgH="2200229" progId="Excel.Sheet.12">
                  <p:embed/>
                  <p:pic>
                    <p:nvPicPr>
                      <p:cNvPr id="0" name=""/>
                      <p:cNvPicPr/>
                      <p:nvPr/>
                    </p:nvPicPr>
                    <p:blipFill>
                      <a:blip r:embed="rId5"/>
                      <a:stretch>
                        <a:fillRect/>
                      </a:stretch>
                    </p:blipFill>
                    <p:spPr>
                      <a:xfrm>
                        <a:off x="1111249" y="1473200"/>
                        <a:ext cx="9423981" cy="2911475"/>
                      </a:xfrm>
                      <a:prstGeom prst="rect">
                        <a:avLst/>
                      </a:prstGeom>
                    </p:spPr>
                  </p:pic>
                </p:oleObj>
              </mc:Fallback>
            </mc:AlternateContent>
          </a:graphicData>
        </a:graphic>
      </p:graphicFrame>
      <p:sp>
        <p:nvSpPr>
          <p:cNvPr id="7" name="CaixaDeTexto 6">
            <a:extLst>
              <a:ext uri="{FF2B5EF4-FFF2-40B4-BE49-F238E27FC236}">
                <a16:creationId xmlns="" xmlns:a16="http://schemas.microsoft.com/office/drawing/2014/main" id="{8D10578A-21AA-416C-A0E1-3630EEDFC06E}"/>
              </a:ext>
            </a:extLst>
          </p:cNvPr>
          <p:cNvSpPr txBox="1"/>
          <p:nvPr/>
        </p:nvSpPr>
        <p:spPr>
          <a:xfrm>
            <a:off x="971021" y="505651"/>
            <a:ext cx="10293327" cy="830997"/>
          </a:xfrm>
          <a:prstGeom prst="rect">
            <a:avLst/>
          </a:prstGeom>
          <a:noFill/>
        </p:spPr>
        <p:txBody>
          <a:bodyPr wrap="square" rtlCol="0">
            <a:spAutoFit/>
          </a:bodyPr>
          <a:lstStyle/>
          <a:p>
            <a:pPr algn="ctr"/>
            <a:r>
              <a:rPr lang="pt-BR" sz="2400" dirty="0">
                <a:solidFill>
                  <a:srgbClr val="000000"/>
                </a:solidFill>
                <a:latin typeface="Calibri" panose="020F0502020204030204" pitchFamily="34" charset="0"/>
              </a:rPr>
              <a:t>Tempo para </a:t>
            </a:r>
            <a:r>
              <a:rPr lang="pt-BR" sz="2400" b="1" dirty="0">
                <a:solidFill>
                  <a:srgbClr val="000000"/>
                </a:solidFill>
                <a:latin typeface="Calibri" panose="020F0502020204030204" pitchFamily="34" charset="0"/>
              </a:rPr>
              <a:t>cumprir com obrigações</a:t>
            </a:r>
            <a:r>
              <a:rPr lang="pt-BR" sz="2400" dirty="0">
                <a:solidFill>
                  <a:srgbClr val="000000"/>
                </a:solidFill>
                <a:latin typeface="Calibri" panose="020F0502020204030204" pitchFamily="34" charset="0"/>
              </a:rPr>
              <a:t> de uma inspeção relativa ao imposto sobre o rendimento corporativo (horas)</a:t>
            </a:r>
            <a:endParaRPr lang="pt-BR" sz="2400" dirty="0"/>
          </a:p>
        </p:txBody>
      </p:sp>
      <p:sp>
        <p:nvSpPr>
          <p:cNvPr id="8" name="Retângulo 7">
            <a:extLst>
              <a:ext uri="{FF2B5EF4-FFF2-40B4-BE49-F238E27FC236}">
                <a16:creationId xmlns="" xmlns:a16="http://schemas.microsoft.com/office/drawing/2014/main" id="{233B0782-FF20-425B-910F-880C7FA40074}"/>
              </a:ext>
            </a:extLst>
          </p:cNvPr>
          <p:cNvSpPr/>
          <p:nvPr/>
        </p:nvSpPr>
        <p:spPr>
          <a:xfrm>
            <a:off x="1110698" y="4471738"/>
            <a:ext cx="10153650" cy="830997"/>
          </a:xfrm>
          <a:prstGeom prst="rect">
            <a:avLst/>
          </a:prstGeom>
        </p:spPr>
        <p:txBody>
          <a:bodyPr wrap="square">
            <a:spAutoFit/>
          </a:bodyPr>
          <a:lstStyle/>
          <a:p>
            <a:pPr algn="ctr"/>
            <a:r>
              <a:rPr lang="pt-BR" sz="2400" dirty="0">
                <a:solidFill>
                  <a:srgbClr val="000000"/>
                </a:solidFill>
                <a:latin typeface="Calibri" panose="020F0502020204030204" pitchFamily="34" charset="0"/>
              </a:rPr>
              <a:t>Tempo para </a:t>
            </a:r>
            <a:r>
              <a:rPr lang="pt-BR" sz="2400" b="1" dirty="0">
                <a:solidFill>
                  <a:srgbClr val="000000"/>
                </a:solidFill>
                <a:latin typeface="Calibri" panose="020F0502020204030204" pitchFamily="34" charset="0"/>
              </a:rPr>
              <a:t>concluir uma inspeção</a:t>
            </a:r>
            <a:r>
              <a:rPr lang="pt-BR" sz="2400" dirty="0">
                <a:solidFill>
                  <a:srgbClr val="000000"/>
                </a:solidFill>
                <a:latin typeface="Calibri" panose="020F0502020204030204" pitchFamily="34" charset="0"/>
              </a:rPr>
              <a:t> relativa ao imposto sobre o rendimento corporativo (semanas)</a:t>
            </a:r>
            <a:endParaRPr lang="pt-BR" sz="2400" dirty="0"/>
          </a:p>
        </p:txBody>
      </p:sp>
      <p:graphicFrame>
        <p:nvGraphicFramePr>
          <p:cNvPr id="10" name="Objeto 9">
            <a:extLst>
              <a:ext uri="{FF2B5EF4-FFF2-40B4-BE49-F238E27FC236}">
                <a16:creationId xmlns="" xmlns:a16="http://schemas.microsoft.com/office/drawing/2014/main" id="{E2224E62-6556-4E3B-BF18-D387F7E09C13}"/>
              </a:ext>
            </a:extLst>
          </p:cNvPr>
          <p:cNvGraphicFramePr>
            <a:graphicFrameLocks noChangeAspect="1"/>
          </p:cNvGraphicFramePr>
          <p:nvPr>
            <p:extLst>
              <p:ext uri="{D42A27DB-BD31-4B8C-83A1-F6EECF244321}">
                <p14:modId xmlns:p14="http://schemas.microsoft.com/office/powerpoint/2010/main" val="3485014363"/>
              </p:ext>
            </p:extLst>
          </p:nvPr>
        </p:nvGraphicFramePr>
        <p:xfrm>
          <a:off x="467306" y="5389798"/>
          <a:ext cx="10067925" cy="1058862"/>
        </p:xfrm>
        <a:graphic>
          <a:graphicData uri="http://schemas.openxmlformats.org/presentationml/2006/ole">
            <mc:AlternateContent xmlns:mc="http://schemas.openxmlformats.org/markup-compatibility/2006">
              <mc:Choice xmlns:v="urn:schemas-microsoft-com:vml" Requires="v">
                <p:oleObj spid="_x0000_s1071" name="Planilha" r:id="rId6" imgW="9401231" imgH="800083" progId="Excel.Sheet.12">
                  <p:embed/>
                </p:oleObj>
              </mc:Choice>
              <mc:Fallback>
                <p:oleObj name="Planilha" r:id="rId6" imgW="9401231" imgH="800083" progId="Excel.Sheet.12">
                  <p:embed/>
                  <p:pic>
                    <p:nvPicPr>
                      <p:cNvPr id="0" name=""/>
                      <p:cNvPicPr/>
                      <p:nvPr/>
                    </p:nvPicPr>
                    <p:blipFill>
                      <a:blip r:embed="rId7"/>
                      <a:stretch>
                        <a:fillRect/>
                      </a:stretch>
                    </p:blipFill>
                    <p:spPr>
                      <a:xfrm>
                        <a:off x="467306" y="5389798"/>
                        <a:ext cx="10067925" cy="1058862"/>
                      </a:xfrm>
                      <a:prstGeom prst="rect">
                        <a:avLst/>
                      </a:prstGeom>
                    </p:spPr>
                  </p:pic>
                </p:oleObj>
              </mc:Fallback>
            </mc:AlternateContent>
          </a:graphicData>
        </a:graphic>
      </p:graphicFrame>
    </p:spTree>
    <p:extLst>
      <p:ext uri="{BB962C8B-B14F-4D97-AF65-F5344CB8AC3E}">
        <p14:creationId xmlns:p14="http://schemas.microsoft.com/office/powerpoint/2010/main" val="16573744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3"/>
          <a:stretch>
            <a:fillRect/>
          </a:stretch>
        </p:blipFill>
        <p:spPr>
          <a:xfrm>
            <a:off x="0" y="-1365161"/>
            <a:ext cx="12192000" cy="8435662"/>
          </a:xfrm>
          <a:prstGeom prst="rect">
            <a:avLst/>
          </a:prstGeom>
        </p:spPr>
      </p:pic>
    </p:spTree>
    <p:extLst>
      <p:ext uri="{BB962C8B-B14F-4D97-AF65-F5344CB8AC3E}">
        <p14:creationId xmlns:p14="http://schemas.microsoft.com/office/powerpoint/2010/main" val="1512574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tângulo de cantos arredondados 3"/>
          <p:cNvSpPr/>
          <p:nvPr/>
        </p:nvSpPr>
        <p:spPr>
          <a:xfrm>
            <a:off x="207160" y="299803"/>
            <a:ext cx="11771480" cy="472728"/>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solidFill>
                  <a:prstClr val="white"/>
                </a:solidFill>
              </a:rPr>
              <a:t>PAGAMENTO DE IMPOSTOS – INFORMAÇÕES SOBRE A EMPRESA</a:t>
            </a:r>
          </a:p>
        </p:txBody>
      </p:sp>
      <p:sp>
        <p:nvSpPr>
          <p:cNvPr id="5" name="Retângulo 4"/>
          <p:cNvSpPr/>
          <p:nvPr/>
        </p:nvSpPr>
        <p:spPr>
          <a:xfrm>
            <a:off x="8224139" y="6125036"/>
            <a:ext cx="3591272" cy="276999"/>
          </a:xfrm>
          <a:prstGeom prst="rect">
            <a:avLst/>
          </a:prstGeom>
        </p:spPr>
        <p:txBody>
          <a:bodyPr wrap="square">
            <a:spAutoFit/>
          </a:bodyPr>
          <a:lstStyle/>
          <a:p>
            <a:pPr algn="r"/>
            <a:r>
              <a:rPr lang="pt-BR" sz="1200" dirty="0">
                <a:solidFill>
                  <a:prstClr val="black"/>
                </a:solidFill>
              </a:rPr>
              <a:t>Fonte: Relatório Doing Business </a:t>
            </a:r>
            <a:r>
              <a:rPr lang="pt-BR" sz="1200" dirty="0" smtClean="0">
                <a:solidFill>
                  <a:prstClr val="black"/>
                </a:solidFill>
              </a:rPr>
              <a:t>2018- </a:t>
            </a:r>
            <a:r>
              <a:rPr lang="pt-BR" sz="1200" dirty="0">
                <a:solidFill>
                  <a:prstClr val="black"/>
                </a:solidFill>
              </a:rPr>
              <a:t>Banco Mundial</a:t>
            </a:r>
          </a:p>
        </p:txBody>
      </p:sp>
      <p:sp>
        <p:nvSpPr>
          <p:cNvPr id="12" name="Fluxograma: Processo alternativo 11"/>
          <p:cNvSpPr/>
          <p:nvPr/>
        </p:nvSpPr>
        <p:spPr>
          <a:xfrm>
            <a:off x="4655974" y="1156740"/>
            <a:ext cx="3363763" cy="1181789"/>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a:solidFill>
                  <a:prstClr val="black"/>
                </a:solidFill>
              </a:rPr>
              <a:t>Sem incentivos ou benefícios, além dos relacionados ao seu tamanho e à sua idade. Volume de negócios de 1.050 vezes a renda per capita</a:t>
            </a:r>
            <a:br>
              <a:rPr lang="pt-BR" sz="1600" dirty="0">
                <a:solidFill>
                  <a:prstClr val="black"/>
                </a:solidFill>
              </a:rPr>
            </a:br>
            <a:r>
              <a:rPr lang="pt-BR" sz="1600" dirty="0">
                <a:solidFill>
                  <a:prstClr val="black"/>
                </a:solidFill>
              </a:rPr>
              <a:t> (R$ 29,1 milhões) </a:t>
            </a:r>
          </a:p>
        </p:txBody>
      </p:sp>
      <p:sp>
        <p:nvSpPr>
          <p:cNvPr id="13" name="Fluxograma: Processo alternativo 12"/>
          <p:cNvSpPr/>
          <p:nvPr/>
        </p:nvSpPr>
        <p:spPr>
          <a:xfrm>
            <a:off x="8388524" y="1150418"/>
            <a:ext cx="3168892" cy="1181789"/>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sz="1600" dirty="0">
                <a:solidFill>
                  <a:prstClr val="black"/>
                </a:solidFill>
              </a:rPr>
              <a:t>Início </a:t>
            </a:r>
            <a:r>
              <a:rPr lang="pt-BR" sz="1600" dirty="0" smtClean="0">
                <a:solidFill>
                  <a:prstClr val="black"/>
                </a:solidFill>
              </a:rPr>
              <a:t>2016, </a:t>
            </a:r>
            <a:r>
              <a:rPr lang="pt-BR" sz="1600" dirty="0">
                <a:solidFill>
                  <a:prstClr val="black"/>
                </a:solidFill>
              </a:rPr>
              <a:t>tinha 2 terrenos, 1 edifício, maquinaria, equip escritório, computadores, 1 caminhão próprio e outro alugado</a:t>
            </a:r>
          </a:p>
        </p:txBody>
      </p:sp>
      <p:sp>
        <p:nvSpPr>
          <p:cNvPr id="14" name="Fluxograma: Processo alternativo 13"/>
          <p:cNvSpPr/>
          <p:nvPr/>
        </p:nvSpPr>
        <p:spPr>
          <a:xfrm>
            <a:off x="715195" y="3865077"/>
            <a:ext cx="3571992" cy="1181789"/>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a:solidFill>
                  <a:prstClr val="black"/>
                </a:solidFill>
              </a:rPr>
              <a:t>Produz vasos de cerâmica e os vende no varejo no mercado nacional (não faz importação).</a:t>
            </a:r>
          </a:p>
          <a:p>
            <a:r>
              <a:rPr lang="pt-BR" sz="1600" dirty="0">
                <a:solidFill>
                  <a:prstClr val="black"/>
                </a:solidFill>
              </a:rPr>
              <a:t>Funciona nas cidades do RJ e SP</a:t>
            </a:r>
          </a:p>
        </p:txBody>
      </p:sp>
      <p:sp>
        <p:nvSpPr>
          <p:cNvPr id="15" name="Fluxograma: Processo alternativo 14"/>
          <p:cNvSpPr/>
          <p:nvPr/>
        </p:nvSpPr>
        <p:spPr>
          <a:xfrm>
            <a:off x="4655974" y="2506922"/>
            <a:ext cx="3363763" cy="1181789"/>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sz="1600" dirty="0">
                <a:solidFill>
                  <a:prstClr val="black"/>
                </a:solidFill>
              </a:rPr>
              <a:t>Possui 60 empregados, dos quais, 04 gerentes e 08 assistentes. Um dos gerentes é proprietário. A empresa paga seguro saúde para os empregados.</a:t>
            </a:r>
          </a:p>
        </p:txBody>
      </p:sp>
      <p:sp>
        <p:nvSpPr>
          <p:cNvPr id="16" name="Fluxograma: Processo alternativo 15"/>
          <p:cNvSpPr/>
          <p:nvPr/>
        </p:nvSpPr>
        <p:spPr>
          <a:xfrm>
            <a:off x="715195" y="1150418"/>
            <a:ext cx="3571992" cy="1181789"/>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a:solidFill>
                  <a:prstClr val="black"/>
                </a:solidFill>
              </a:rPr>
              <a:t>É uma Ltda, com  início de atividades em </a:t>
            </a:r>
            <a:r>
              <a:rPr lang="pt-BR" sz="1600" dirty="0" smtClean="0">
                <a:solidFill>
                  <a:prstClr val="black"/>
                </a:solidFill>
              </a:rPr>
              <a:t>01/01/2016, </a:t>
            </a:r>
            <a:r>
              <a:rPr lang="pt-BR" sz="1600" dirty="0">
                <a:solidFill>
                  <a:prstClr val="black"/>
                </a:solidFill>
              </a:rPr>
              <a:t>quando adquiriu Ativos e contratou empregados. </a:t>
            </a:r>
          </a:p>
        </p:txBody>
      </p:sp>
      <p:sp>
        <p:nvSpPr>
          <p:cNvPr id="17" name="Fluxograma: Processo alternativo 16"/>
          <p:cNvSpPr/>
          <p:nvPr/>
        </p:nvSpPr>
        <p:spPr>
          <a:xfrm>
            <a:off x="715195" y="2506921"/>
            <a:ext cx="3571992" cy="1181789"/>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a:solidFill>
                  <a:prstClr val="black"/>
                </a:solidFill>
              </a:rPr>
              <a:t>Está sujeita a tributação; tem 05 proprietários nacionais, pessoas físicas. Capital inicial de 102 vezes a renda per capita ao Final </a:t>
            </a:r>
            <a:r>
              <a:rPr lang="pt-BR" sz="1600" dirty="0" smtClean="0">
                <a:solidFill>
                  <a:prstClr val="black"/>
                </a:solidFill>
              </a:rPr>
              <a:t>2016 </a:t>
            </a:r>
            <a:r>
              <a:rPr lang="pt-BR" sz="1600" dirty="0">
                <a:solidFill>
                  <a:prstClr val="black"/>
                </a:solidFill>
              </a:rPr>
              <a:t>(R$ 2,8 milhões)</a:t>
            </a:r>
          </a:p>
        </p:txBody>
      </p:sp>
      <p:sp>
        <p:nvSpPr>
          <p:cNvPr id="19" name="Fluxograma: Processo alternativo 18"/>
          <p:cNvSpPr/>
          <p:nvPr/>
        </p:nvSpPr>
        <p:spPr>
          <a:xfrm>
            <a:off x="4655975" y="3865077"/>
            <a:ext cx="3363762" cy="1181789"/>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a:solidFill>
                  <a:prstClr val="black"/>
                </a:solidFill>
              </a:rPr>
              <a:t>Tem prejuízo no primeiro ano de atividade e lucro no segundo ano.</a:t>
            </a:r>
          </a:p>
          <a:p>
            <a:r>
              <a:rPr lang="pt-BR" sz="1600" dirty="0">
                <a:solidFill>
                  <a:prstClr val="black"/>
                </a:solidFill>
              </a:rPr>
              <a:t>Margem bruta de lucro (antes do imposto) de 20%</a:t>
            </a:r>
          </a:p>
        </p:txBody>
      </p:sp>
      <p:sp>
        <p:nvSpPr>
          <p:cNvPr id="20" name="Fluxograma: Processo alternativo 19"/>
          <p:cNvSpPr/>
          <p:nvPr/>
        </p:nvSpPr>
        <p:spPr>
          <a:xfrm>
            <a:off x="8388524" y="3850891"/>
            <a:ext cx="3168891" cy="1181789"/>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a:solidFill>
                  <a:prstClr val="black"/>
                </a:solidFill>
              </a:rPr>
              <a:t>Distribui 50% do lucro líquido a título de dividendos aos proprietários, ao final do 2º ano.</a:t>
            </a:r>
          </a:p>
        </p:txBody>
      </p:sp>
      <p:sp>
        <p:nvSpPr>
          <p:cNvPr id="34" name="Fluxograma: Processo alternativo 33"/>
          <p:cNvSpPr/>
          <p:nvPr/>
        </p:nvSpPr>
        <p:spPr>
          <a:xfrm>
            <a:off x="8388524" y="2516346"/>
            <a:ext cx="3168892" cy="1181789"/>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a:solidFill>
                  <a:prstClr val="black"/>
                </a:solidFill>
              </a:rPr>
              <a:t>Vende um de seus terrenos no 2º ano, com lucro.</a:t>
            </a:r>
          </a:p>
        </p:txBody>
      </p:sp>
      <p:sp>
        <p:nvSpPr>
          <p:cNvPr id="26" name="Retângulo 25"/>
          <p:cNvSpPr/>
          <p:nvPr/>
        </p:nvSpPr>
        <p:spPr>
          <a:xfrm>
            <a:off x="293971" y="5201497"/>
            <a:ext cx="11521440" cy="76119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sz="1600" dirty="0">
                <a:solidFill>
                  <a:prstClr val="black"/>
                </a:solidFill>
              </a:rPr>
              <a:t>São registrados todos os impostos e contribuições pagos no segundo ano de operação da empresa (ano calendário de 2015). Um imposto ou contribuição é considerado distinto se tiver </a:t>
            </a:r>
            <a:r>
              <a:rPr lang="pt-BR" sz="1600" b="1" dirty="0">
                <a:solidFill>
                  <a:prstClr val="black"/>
                </a:solidFill>
              </a:rPr>
              <a:t>nome diferente ou se for pago a um órgão diferente. </a:t>
            </a:r>
          </a:p>
        </p:txBody>
      </p:sp>
    </p:spTree>
    <p:extLst>
      <p:ext uri="{BB962C8B-B14F-4D97-AF65-F5344CB8AC3E}">
        <p14:creationId xmlns:p14="http://schemas.microsoft.com/office/powerpoint/2010/main" val="40430777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1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1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1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1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1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fade">
                                      <p:cBhvr>
                                        <p:cTn id="42" dur="10"/>
                                        <p:tgtEl>
                                          <p:spTgt spid="34"/>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10"/>
                                        <p:tgtEl>
                                          <p:spTgt spid="20"/>
                                        </p:tgtEl>
                                      </p:cBhvr>
                                    </p:animEffect>
                                  </p:childTnLst>
                                </p:cTn>
                              </p:par>
                              <p:par>
                                <p:cTn id="48" presetID="1" presetClass="entr" presetSubtype="0" fill="hold" grpId="0" nodeType="withEffect">
                                  <p:stCondLst>
                                    <p:cond delay="0"/>
                                  </p:stCondLst>
                                  <p:childTnLst>
                                    <p:set>
                                      <p:cBhvr>
                                        <p:cTn id="49"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9" grpId="0" animBg="1"/>
      <p:bldP spid="20" grpId="0" animBg="1"/>
      <p:bldP spid="34" grpId="0" animBg="1"/>
      <p:bldP spid="26"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tângulo de cantos arredondados 3"/>
          <p:cNvSpPr/>
          <p:nvPr/>
        </p:nvSpPr>
        <p:spPr>
          <a:xfrm>
            <a:off x="234532" y="341113"/>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solidFill>
                  <a:prstClr val="white"/>
                </a:solidFill>
              </a:rPr>
              <a:t>PAGAMENTO DE IMPOSTOS - METODOLOGIA</a:t>
            </a:r>
          </a:p>
        </p:txBody>
      </p:sp>
      <p:sp>
        <p:nvSpPr>
          <p:cNvPr id="5" name="Retângulo 4"/>
          <p:cNvSpPr/>
          <p:nvPr/>
        </p:nvSpPr>
        <p:spPr>
          <a:xfrm>
            <a:off x="207160" y="960321"/>
            <a:ext cx="11771480" cy="5724644"/>
          </a:xfrm>
          <a:prstGeom prst="rect">
            <a:avLst/>
          </a:prstGeom>
        </p:spPr>
        <p:txBody>
          <a:bodyPr wrap="square">
            <a:spAutoFit/>
          </a:bodyPr>
          <a:lstStyle/>
          <a:p>
            <a:pPr lvl="1" algn="just">
              <a:lnSpc>
                <a:spcPts val="1800"/>
              </a:lnSpc>
            </a:pPr>
            <a:r>
              <a:rPr lang="pt-BR" dirty="0">
                <a:solidFill>
                  <a:prstClr val="black"/>
                </a:solidFill>
              </a:rPr>
              <a:t>O </a:t>
            </a:r>
            <a:r>
              <a:rPr lang="pt-BR" i="1" dirty="0">
                <a:solidFill>
                  <a:prstClr val="black"/>
                </a:solidFill>
              </a:rPr>
              <a:t>Doing Business</a:t>
            </a:r>
            <a:r>
              <a:rPr lang="pt-BR" dirty="0">
                <a:solidFill>
                  <a:prstClr val="black"/>
                </a:solidFill>
              </a:rPr>
              <a:t> registra os </a:t>
            </a:r>
            <a:r>
              <a:rPr lang="pt-BR" b="1" dirty="0">
                <a:solidFill>
                  <a:prstClr val="black"/>
                </a:solidFill>
              </a:rPr>
              <a:t>impostos e as contribuições </a:t>
            </a:r>
            <a:r>
              <a:rPr lang="pt-BR" dirty="0">
                <a:solidFill>
                  <a:prstClr val="black"/>
                </a:solidFill>
              </a:rPr>
              <a:t>obrigatórias que uma empresa de médio porte deve pagar ao longo de um ano, bem como o </a:t>
            </a:r>
            <a:r>
              <a:rPr lang="pt-BR" b="1" dirty="0">
                <a:solidFill>
                  <a:prstClr val="black"/>
                </a:solidFill>
              </a:rPr>
              <a:t>ônus administrativo </a:t>
            </a:r>
            <a:r>
              <a:rPr lang="pt-BR" dirty="0">
                <a:solidFill>
                  <a:prstClr val="black"/>
                </a:solidFill>
              </a:rPr>
              <a:t>relacionado com o pagamento de impostos e contribuições e os procedimentos pós-declaratórios. (Projeto  desenvolvido e implementado em colaboração com a </a:t>
            </a:r>
            <a:r>
              <a:rPr lang="pt-BR" dirty="0" err="1">
                <a:solidFill>
                  <a:prstClr val="black"/>
                </a:solidFill>
              </a:rPr>
              <a:t>PwC</a:t>
            </a:r>
            <a:r>
              <a:rPr lang="pt-BR" dirty="0">
                <a:solidFill>
                  <a:prstClr val="black"/>
                </a:solidFill>
              </a:rPr>
              <a:t>). Inclui:</a:t>
            </a:r>
          </a:p>
          <a:p>
            <a:pPr lvl="1" algn="just">
              <a:lnSpc>
                <a:spcPts val="1800"/>
              </a:lnSpc>
            </a:pPr>
            <a:endParaRPr lang="pt-BR" dirty="0">
              <a:solidFill>
                <a:prstClr val="black"/>
              </a:solidFill>
            </a:endParaRPr>
          </a:p>
          <a:p>
            <a:pPr lvl="1" algn="just">
              <a:lnSpc>
                <a:spcPts val="1800"/>
              </a:lnSpc>
            </a:pPr>
            <a:endParaRPr lang="pt-BR" dirty="0">
              <a:solidFill>
                <a:prstClr val="black"/>
              </a:solidFill>
            </a:endParaRPr>
          </a:p>
          <a:p>
            <a:pPr lvl="1" algn="just">
              <a:lnSpc>
                <a:spcPts val="1800"/>
              </a:lnSpc>
            </a:pPr>
            <a:endParaRPr lang="pt-BR" dirty="0">
              <a:solidFill>
                <a:prstClr val="black"/>
              </a:solidFill>
            </a:endParaRPr>
          </a:p>
          <a:p>
            <a:pPr lvl="1" algn="just"/>
            <a:endParaRPr lang="pt-BR" dirty="0">
              <a:solidFill>
                <a:prstClr val="black"/>
              </a:solidFill>
            </a:endParaRPr>
          </a:p>
          <a:p>
            <a:pPr lvl="1" algn="just"/>
            <a:endParaRPr lang="pt-BR" dirty="0">
              <a:solidFill>
                <a:prstClr val="black"/>
              </a:solidFill>
            </a:endParaRPr>
          </a:p>
          <a:p>
            <a:pPr algn="r"/>
            <a:endParaRPr lang="pt-BR" sz="1200" dirty="0">
              <a:solidFill>
                <a:prstClr val="black"/>
              </a:solidFill>
            </a:endParaRPr>
          </a:p>
          <a:p>
            <a:pPr algn="r"/>
            <a:endParaRPr lang="pt-BR" sz="1200" dirty="0">
              <a:solidFill>
                <a:prstClr val="black"/>
              </a:solidFill>
            </a:endParaRPr>
          </a:p>
          <a:p>
            <a:pPr algn="r"/>
            <a:endParaRPr lang="pt-BR" sz="1200" dirty="0">
              <a:solidFill>
                <a:prstClr val="black"/>
              </a:solidFill>
            </a:endParaRPr>
          </a:p>
          <a:p>
            <a:pPr algn="r"/>
            <a:endParaRPr lang="pt-BR" sz="1200" dirty="0">
              <a:solidFill>
                <a:prstClr val="black"/>
              </a:solidFill>
            </a:endParaRPr>
          </a:p>
          <a:p>
            <a:pPr algn="r"/>
            <a:endParaRPr lang="pt-BR" sz="1200" dirty="0">
              <a:solidFill>
                <a:prstClr val="black"/>
              </a:solidFill>
            </a:endParaRPr>
          </a:p>
          <a:p>
            <a:pPr algn="r"/>
            <a:endParaRPr lang="pt-BR" sz="1200" dirty="0">
              <a:solidFill>
                <a:prstClr val="black"/>
              </a:solidFill>
            </a:endParaRPr>
          </a:p>
          <a:p>
            <a:pPr algn="r"/>
            <a:endParaRPr lang="pt-BR" sz="1200" dirty="0">
              <a:solidFill>
                <a:prstClr val="black"/>
              </a:solidFill>
            </a:endParaRPr>
          </a:p>
          <a:p>
            <a:pPr algn="r"/>
            <a:endParaRPr lang="pt-BR" sz="1200" dirty="0">
              <a:solidFill>
                <a:prstClr val="black"/>
              </a:solidFill>
            </a:endParaRPr>
          </a:p>
          <a:p>
            <a:pPr algn="r"/>
            <a:endParaRPr lang="pt-BR" sz="1200" dirty="0">
              <a:solidFill>
                <a:prstClr val="black"/>
              </a:solidFill>
            </a:endParaRPr>
          </a:p>
          <a:p>
            <a:pPr algn="r"/>
            <a:endParaRPr lang="pt-BR" sz="1200" dirty="0">
              <a:solidFill>
                <a:prstClr val="black"/>
              </a:solidFill>
            </a:endParaRPr>
          </a:p>
          <a:p>
            <a:pPr algn="r"/>
            <a:endParaRPr lang="pt-BR" sz="1200" dirty="0">
              <a:solidFill>
                <a:prstClr val="black"/>
              </a:solidFill>
            </a:endParaRPr>
          </a:p>
          <a:p>
            <a:pPr algn="r"/>
            <a:endParaRPr lang="pt-BR" sz="1200" dirty="0">
              <a:solidFill>
                <a:prstClr val="black"/>
              </a:solidFill>
            </a:endParaRPr>
          </a:p>
          <a:p>
            <a:pPr algn="r"/>
            <a:endParaRPr lang="pt-BR" sz="1200" dirty="0">
              <a:solidFill>
                <a:prstClr val="black"/>
              </a:solidFill>
            </a:endParaRPr>
          </a:p>
          <a:p>
            <a:pPr algn="r"/>
            <a:endParaRPr lang="pt-BR" sz="1200" dirty="0">
              <a:solidFill>
                <a:prstClr val="black"/>
              </a:solidFill>
            </a:endParaRPr>
          </a:p>
          <a:p>
            <a:pPr algn="r"/>
            <a:endParaRPr lang="pt-BR" sz="1200" dirty="0">
              <a:solidFill>
                <a:prstClr val="black"/>
              </a:solidFill>
            </a:endParaRPr>
          </a:p>
          <a:p>
            <a:pPr algn="r"/>
            <a:endParaRPr lang="pt-BR" sz="1200" dirty="0">
              <a:solidFill>
                <a:prstClr val="black"/>
              </a:solidFill>
            </a:endParaRPr>
          </a:p>
          <a:p>
            <a:pPr algn="r"/>
            <a:endParaRPr lang="pt-BR" sz="1200" dirty="0">
              <a:solidFill>
                <a:prstClr val="black"/>
              </a:solidFill>
            </a:endParaRPr>
          </a:p>
          <a:p>
            <a:pPr algn="r"/>
            <a:endParaRPr lang="pt-BR" sz="1200" dirty="0">
              <a:solidFill>
                <a:prstClr val="black"/>
              </a:solidFill>
            </a:endParaRPr>
          </a:p>
          <a:p>
            <a:pPr algn="r"/>
            <a:endParaRPr lang="pt-BR" sz="1200" dirty="0">
              <a:solidFill>
                <a:prstClr val="black"/>
              </a:solidFill>
            </a:endParaRPr>
          </a:p>
          <a:p>
            <a:pPr algn="r"/>
            <a:r>
              <a:rPr lang="pt-BR" sz="1200" dirty="0">
                <a:solidFill>
                  <a:prstClr val="black"/>
                </a:solidFill>
              </a:rPr>
              <a:t>Fonte: Relatório Doing Business </a:t>
            </a:r>
            <a:r>
              <a:rPr lang="pt-BR" sz="1200" dirty="0" smtClean="0">
                <a:solidFill>
                  <a:prstClr val="black"/>
                </a:solidFill>
              </a:rPr>
              <a:t>2018, </a:t>
            </a:r>
            <a:r>
              <a:rPr lang="pt-BR" sz="1200" dirty="0">
                <a:solidFill>
                  <a:prstClr val="black"/>
                </a:solidFill>
              </a:rPr>
              <a:t>publicado pelo Banco Mundial</a:t>
            </a:r>
          </a:p>
        </p:txBody>
      </p:sp>
      <p:sp>
        <p:nvSpPr>
          <p:cNvPr id="7" name="Retângulo 6"/>
          <p:cNvSpPr/>
          <p:nvPr/>
        </p:nvSpPr>
        <p:spPr>
          <a:xfrm>
            <a:off x="765198" y="3809636"/>
            <a:ext cx="5551324" cy="611204"/>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just"/>
            <a:r>
              <a:rPr lang="pt-BR" dirty="0">
                <a:solidFill>
                  <a:prstClr val="black"/>
                </a:solidFill>
              </a:rPr>
              <a:t>Impostos sobre ganhos de capital (IR, alíquota a apurar)</a:t>
            </a:r>
            <a:r>
              <a:rPr lang="pt-BR" dirty="0">
                <a:solidFill>
                  <a:prstClr val="white"/>
                </a:solidFill>
              </a:rPr>
              <a:t> </a:t>
            </a:r>
          </a:p>
        </p:txBody>
      </p:sp>
      <p:sp>
        <p:nvSpPr>
          <p:cNvPr id="9" name="Retângulo 8"/>
          <p:cNvSpPr/>
          <p:nvPr/>
        </p:nvSpPr>
        <p:spPr>
          <a:xfrm>
            <a:off x="734414" y="1823014"/>
            <a:ext cx="10771717" cy="503593"/>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tabLst>
                <a:tab pos="87313" algn="l"/>
              </a:tabLst>
            </a:pPr>
            <a:r>
              <a:rPr lang="pt-BR" dirty="0">
                <a:solidFill>
                  <a:prstClr val="black"/>
                </a:solidFill>
              </a:rPr>
              <a:t>Contribuições sociais e encargos trabalhistas pagos pelo empregador; (inclusive pagamentos a fundos de pensão)</a:t>
            </a:r>
          </a:p>
          <a:p>
            <a:pPr marL="0" lvl="1">
              <a:tabLst>
                <a:tab pos="87313" algn="l"/>
              </a:tabLst>
            </a:pPr>
            <a:r>
              <a:rPr lang="pt-BR" dirty="0">
                <a:solidFill>
                  <a:prstClr val="black"/>
                </a:solidFill>
              </a:rPr>
              <a:t>(INSS:20%, RAT: 3%, Sal. Educação: 2,5%, INCRA: 0,2%, SENAI: 1%, SESI 1,5%, SEBRAE: 0,6%, FGTS: 8%)</a:t>
            </a:r>
          </a:p>
        </p:txBody>
      </p:sp>
      <p:sp>
        <p:nvSpPr>
          <p:cNvPr id="13" name="Retângulo 12"/>
          <p:cNvSpPr/>
          <p:nvPr/>
        </p:nvSpPr>
        <p:spPr>
          <a:xfrm>
            <a:off x="750387" y="5245944"/>
            <a:ext cx="10789132" cy="334177"/>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just"/>
            <a:r>
              <a:rPr lang="pt-BR" dirty="0">
                <a:solidFill>
                  <a:prstClr val="black"/>
                </a:solidFill>
              </a:rPr>
              <a:t>Quaisquer outros impostos ou taxas de reduzido valor</a:t>
            </a:r>
          </a:p>
        </p:txBody>
      </p:sp>
      <p:sp>
        <p:nvSpPr>
          <p:cNvPr id="14" name="Retângulo 13"/>
          <p:cNvSpPr/>
          <p:nvPr/>
        </p:nvSpPr>
        <p:spPr>
          <a:xfrm>
            <a:off x="6755642" y="4534529"/>
            <a:ext cx="4783877" cy="604168"/>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just"/>
            <a:r>
              <a:rPr lang="pt-BR" dirty="0">
                <a:solidFill>
                  <a:prstClr val="black"/>
                </a:solidFill>
              </a:rPr>
              <a:t>Impostos de circulação (ICMS: 18%; IPI: 20%) </a:t>
            </a:r>
          </a:p>
        </p:txBody>
      </p:sp>
      <p:sp>
        <p:nvSpPr>
          <p:cNvPr id="15" name="Retângulo 14"/>
          <p:cNvSpPr/>
          <p:nvPr/>
        </p:nvSpPr>
        <p:spPr>
          <a:xfrm>
            <a:off x="3916109" y="4541735"/>
            <a:ext cx="2414060" cy="61061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pt-BR" dirty="0">
                <a:solidFill>
                  <a:prstClr val="black"/>
                </a:solidFill>
              </a:rPr>
              <a:t>Impostos sobre veículos, IPVA:  1,5%</a:t>
            </a:r>
          </a:p>
        </p:txBody>
      </p:sp>
      <p:sp>
        <p:nvSpPr>
          <p:cNvPr id="22" name="Retângulo 21"/>
          <p:cNvSpPr/>
          <p:nvPr/>
        </p:nvSpPr>
        <p:spPr>
          <a:xfrm>
            <a:off x="6755642" y="3806924"/>
            <a:ext cx="4783878" cy="614733"/>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just"/>
            <a:r>
              <a:rPr lang="pt-BR" dirty="0">
                <a:solidFill>
                  <a:prstClr val="black"/>
                </a:solidFill>
              </a:rPr>
              <a:t>Impostos sobre transações financeiras (IOF alíquota de 0,0041% ao dia, limitado a 360 dias)</a:t>
            </a:r>
          </a:p>
        </p:txBody>
      </p:sp>
      <p:sp>
        <p:nvSpPr>
          <p:cNvPr id="23" name="Retângulo 22"/>
          <p:cNvSpPr/>
          <p:nvPr/>
        </p:nvSpPr>
        <p:spPr>
          <a:xfrm>
            <a:off x="750387" y="4546288"/>
            <a:ext cx="2752568" cy="583159"/>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just"/>
            <a:r>
              <a:rPr lang="pt-BR" dirty="0">
                <a:solidFill>
                  <a:prstClr val="black"/>
                </a:solidFill>
              </a:rPr>
              <a:t>Taxas de coleta de resíduos (TLP, alíquota variável)</a:t>
            </a:r>
            <a:endParaRPr lang="pt-BR" dirty="0">
              <a:solidFill>
                <a:prstClr val="white"/>
              </a:solidFill>
            </a:endParaRPr>
          </a:p>
        </p:txBody>
      </p:sp>
      <p:sp>
        <p:nvSpPr>
          <p:cNvPr id="25" name="Retângulo 24"/>
          <p:cNvSpPr/>
          <p:nvPr/>
        </p:nvSpPr>
        <p:spPr>
          <a:xfrm>
            <a:off x="7026757" y="3143649"/>
            <a:ext cx="4512763" cy="523836"/>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tabLst>
                <a:tab pos="87313" algn="l"/>
              </a:tabLst>
            </a:pPr>
            <a:r>
              <a:rPr lang="pt-BR" dirty="0">
                <a:solidFill>
                  <a:prstClr val="black"/>
                </a:solidFill>
              </a:rPr>
              <a:t>Impostos sobre dividendos (não existe no Brasil);</a:t>
            </a:r>
          </a:p>
        </p:txBody>
      </p:sp>
      <p:sp>
        <p:nvSpPr>
          <p:cNvPr id="26" name="Retângulo 25"/>
          <p:cNvSpPr/>
          <p:nvPr/>
        </p:nvSpPr>
        <p:spPr>
          <a:xfrm>
            <a:off x="750387" y="3126016"/>
            <a:ext cx="5733143" cy="522348"/>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dirty="0">
                <a:solidFill>
                  <a:prstClr val="black"/>
                </a:solidFill>
              </a:rPr>
              <a:t>Impostos sobre a transferência de propriedade: ITBI (Não houve)</a:t>
            </a:r>
          </a:p>
        </p:txBody>
      </p:sp>
      <p:sp>
        <p:nvSpPr>
          <p:cNvPr id="27" name="Retângulo 26"/>
          <p:cNvSpPr/>
          <p:nvPr/>
        </p:nvSpPr>
        <p:spPr>
          <a:xfrm>
            <a:off x="8608115" y="2469936"/>
            <a:ext cx="2931404" cy="481773"/>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just"/>
            <a:r>
              <a:rPr lang="pt-BR" dirty="0">
                <a:solidFill>
                  <a:prstClr val="black"/>
                </a:solidFill>
              </a:rPr>
              <a:t>Impostos sobre imóveis (IPTU: 1,9%)</a:t>
            </a:r>
            <a:endParaRPr lang="pt-BR" dirty="0">
              <a:solidFill>
                <a:prstClr val="white"/>
              </a:solidFill>
            </a:endParaRPr>
          </a:p>
        </p:txBody>
      </p:sp>
      <p:sp>
        <p:nvSpPr>
          <p:cNvPr id="28" name="Retângulo 27"/>
          <p:cNvSpPr/>
          <p:nvPr/>
        </p:nvSpPr>
        <p:spPr>
          <a:xfrm>
            <a:off x="736270" y="2500047"/>
            <a:ext cx="7342735" cy="481773"/>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tabLst>
                <a:tab pos="87313" algn="l"/>
              </a:tabLst>
            </a:pPr>
            <a:r>
              <a:rPr lang="pt-BR" dirty="0">
                <a:solidFill>
                  <a:prstClr val="black"/>
                </a:solidFill>
              </a:rPr>
              <a:t>Imposto sobre o rendimento corporativo ou sobre o lucro CSLL: 9%; IR: 15%+10%</a:t>
            </a:r>
          </a:p>
        </p:txBody>
      </p:sp>
      <p:sp>
        <p:nvSpPr>
          <p:cNvPr id="16" name="Retângulo 15">
            <a:extLst>
              <a:ext uri="{FF2B5EF4-FFF2-40B4-BE49-F238E27FC236}">
                <a16:creationId xmlns="" xmlns:a16="http://schemas.microsoft.com/office/drawing/2014/main" id="{4B95339F-A685-4AD5-B376-DD1A3DFBC8D8}"/>
              </a:ext>
            </a:extLst>
          </p:cNvPr>
          <p:cNvSpPr/>
          <p:nvPr/>
        </p:nvSpPr>
        <p:spPr>
          <a:xfrm>
            <a:off x="5520544" y="5536130"/>
            <a:ext cx="5907844" cy="338554"/>
          </a:xfrm>
          <a:prstGeom prst="rect">
            <a:avLst/>
          </a:prstGeom>
        </p:spPr>
        <p:txBody>
          <a:bodyPr wrap="square">
            <a:spAutoFit/>
          </a:bodyPr>
          <a:lstStyle/>
          <a:p>
            <a:pPr algn="r"/>
            <a:r>
              <a:rPr lang="pt-BR" sz="1600" dirty="0">
                <a:solidFill>
                  <a:prstClr val="black"/>
                </a:solidFill>
              </a:rPr>
              <a:t>Fonte: Relatório Doing Business </a:t>
            </a:r>
            <a:r>
              <a:rPr lang="pt-BR" sz="1600" dirty="0" smtClean="0">
                <a:solidFill>
                  <a:prstClr val="black"/>
                </a:solidFill>
              </a:rPr>
              <a:t>2018- </a:t>
            </a:r>
            <a:r>
              <a:rPr lang="pt-BR" sz="1600" dirty="0">
                <a:solidFill>
                  <a:prstClr val="black"/>
                </a:solidFill>
              </a:rPr>
              <a:t>Banco Mundial</a:t>
            </a:r>
          </a:p>
        </p:txBody>
      </p:sp>
    </p:spTree>
    <p:extLst>
      <p:ext uri="{BB962C8B-B14F-4D97-AF65-F5344CB8AC3E}">
        <p14:creationId xmlns:p14="http://schemas.microsoft.com/office/powerpoint/2010/main" val="2382440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de cantos arredondados 5"/>
          <p:cNvSpPr/>
          <p:nvPr/>
        </p:nvSpPr>
        <p:spPr>
          <a:xfrm>
            <a:off x="207160" y="260570"/>
            <a:ext cx="11771480" cy="511961"/>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O QUE O INDICADOR “PAGAMENTO DE IMPOSTOS” MEDE</a:t>
            </a:r>
          </a:p>
        </p:txBody>
      </p:sp>
      <p:pic>
        <p:nvPicPr>
          <p:cNvPr id="4" name="Gráfico 3" descr="Ampulheta">
            <a:extLst>
              <a:ext uri="{FF2B5EF4-FFF2-40B4-BE49-F238E27FC236}">
                <a16:creationId xmlns:a16="http://schemas.microsoft.com/office/drawing/2014/main" xmlns="" id="{0697C725-C4B3-48B7-93C5-BF4303E0628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5908545" y="1130794"/>
            <a:ext cx="855918" cy="984804"/>
          </a:xfrm>
          <a:prstGeom prst="rect">
            <a:avLst/>
          </a:prstGeom>
        </p:spPr>
      </p:pic>
      <p:sp>
        <p:nvSpPr>
          <p:cNvPr id="11" name="CaixaDeTexto 10">
            <a:extLst>
              <a:ext uri="{FF2B5EF4-FFF2-40B4-BE49-F238E27FC236}">
                <a16:creationId xmlns:a16="http://schemas.microsoft.com/office/drawing/2014/main" xmlns="" id="{6E0D40B6-C824-46DD-8C1D-EA81DC751EDF}"/>
              </a:ext>
            </a:extLst>
          </p:cNvPr>
          <p:cNvSpPr txBox="1"/>
          <p:nvPr/>
        </p:nvSpPr>
        <p:spPr>
          <a:xfrm>
            <a:off x="1913847" y="1164972"/>
            <a:ext cx="3133489" cy="1200329"/>
          </a:xfrm>
          <a:prstGeom prst="rect">
            <a:avLst/>
          </a:prstGeom>
          <a:noFill/>
        </p:spPr>
        <p:txBody>
          <a:bodyPr wrap="square" rtlCol="0">
            <a:spAutoFit/>
          </a:bodyPr>
          <a:lstStyle/>
          <a:p>
            <a:r>
              <a:rPr lang="pt-BR" b="1" dirty="0"/>
              <a:t>Carga tributária total –(%) </a:t>
            </a:r>
            <a:r>
              <a:rPr lang="pt-BR" dirty="0"/>
              <a:t>Calculado pelo  montante dos impostos pagos sob o  lucro Comercial (antes dos impostos) </a:t>
            </a:r>
          </a:p>
        </p:txBody>
      </p:sp>
      <p:sp>
        <p:nvSpPr>
          <p:cNvPr id="12" name="CaixaDeTexto 11">
            <a:extLst>
              <a:ext uri="{FF2B5EF4-FFF2-40B4-BE49-F238E27FC236}">
                <a16:creationId xmlns:a16="http://schemas.microsoft.com/office/drawing/2014/main" xmlns="" id="{E14CDF8E-06F0-45FE-9641-0371485F2AAA}"/>
              </a:ext>
            </a:extLst>
          </p:cNvPr>
          <p:cNvSpPr txBox="1"/>
          <p:nvPr/>
        </p:nvSpPr>
        <p:spPr>
          <a:xfrm>
            <a:off x="1850811" y="3346592"/>
            <a:ext cx="3234625" cy="2031325"/>
          </a:xfrm>
          <a:prstGeom prst="rect">
            <a:avLst/>
          </a:prstGeom>
          <a:noFill/>
        </p:spPr>
        <p:txBody>
          <a:bodyPr wrap="square" rtlCol="0">
            <a:spAutoFit/>
          </a:bodyPr>
          <a:lstStyle/>
          <a:p>
            <a:r>
              <a:rPr lang="pt-BR" b="1" dirty="0"/>
              <a:t>Número de pagamentos (</a:t>
            </a:r>
            <a:r>
              <a:rPr lang="pt-BR" dirty="0"/>
              <a:t>por ano) reflete o número total de impostos e contribuições pagos, o método de pagamento, as frequências de pagamento e de envio de declarações e o número de órgãos envolvidos</a:t>
            </a:r>
          </a:p>
        </p:txBody>
      </p:sp>
      <p:sp>
        <p:nvSpPr>
          <p:cNvPr id="13" name="CaixaDeTexto 12">
            <a:extLst>
              <a:ext uri="{FF2B5EF4-FFF2-40B4-BE49-F238E27FC236}">
                <a16:creationId xmlns:a16="http://schemas.microsoft.com/office/drawing/2014/main" xmlns="" id="{A98D2916-C146-44F1-BC81-8526F841DD8A}"/>
              </a:ext>
            </a:extLst>
          </p:cNvPr>
          <p:cNvSpPr txBox="1"/>
          <p:nvPr/>
        </p:nvSpPr>
        <p:spPr>
          <a:xfrm>
            <a:off x="7064397" y="1147892"/>
            <a:ext cx="4802839" cy="923330"/>
          </a:xfrm>
          <a:prstGeom prst="rect">
            <a:avLst/>
          </a:prstGeom>
          <a:noFill/>
        </p:spPr>
        <p:txBody>
          <a:bodyPr wrap="square" rtlCol="0">
            <a:spAutoFit/>
          </a:bodyPr>
          <a:lstStyle/>
          <a:p>
            <a:r>
              <a:rPr lang="pt-BR" b="1" dirty="0"/>
              <a:t>Tempo </a:t>
            </a:r>
            <a:r>
              <a:rPr lang="pt-BR" dirty="0"/>
              <a:t>(horas) </a:t>
            </a:r>
            <a:r>
              <a:rPr lang="pt-BR" b="1" dirty="0"/>
              <a:t> </a:t>
            </a:r>
            <a:r>
              <a:rPr lang="pt-BR" dirty="0"/>
              <a:t>para </a:t>
            </a:r>
            <a:r>
              <a:rPr lang="pt-BR" b="1" dirty="0"/>
              <a:t>preparar, arquivar e pagar </a:t>
            </a:r>
            <a:r>
              <a:rPr lang="pt-BR" dirty="0"/>
              <a:t>os três principais tipos de impostos e contribuições:  INSS, ICMS e IRPJ</a:t>
            </a:r>
          </a:p>
        </p:txBody>
      </p:sp>
      <p:pic>
        <p:nvPicPr>
          <p:cNvPr id="2" name="Imagem 1"/>
          <p:cNvPicPr>
            <a:picLocks noChangeAspect="1"/>
          </p:cNvPicPr>
          <p:nvPr/>
        </p:nvPicPr>
        <p:blipFill>
          <a:blip r:embed="rId5" cstate="print"/>
          <a:stretch>
            <a:fillRect/>
          </a:stretch>
        </p:blipFill>
        <p:spPr>
          <a:xfrm>
            <a:off x="411836" y="1278291"/>
            <a:ext cx="1393040" cy="837307"/>
          </a:xfrm>
          <a:prstGeom prst="rect">
            <a:avLst/>
          </a:prstGeom>
        </p:spPr>
      </p:pic>
      <p:sp>
        <p:nvSpPr>
          <p:cNvPr id="14" name="CaixaDeTexto 13">
            <a:extLst>
              <a:ext uri="{FF2B5EF4-FFF2-40B4-BE49-F238E27FC236}">
                <a16:creationId xmlns:a16="http://schemas.microsoft.com/office/drawing/2014/main" xmlns="" id="{A98D2916-C146-44F1-BC81-8526F841DD8A}"/>
              </a:ext>
            </a:extLst>
          </p:cNvPr>
          <p:cNvSpPr txBox="1"/>
          <p:nvPr/>
        </p:nvSpPr>
        <p:spPr>
          <a:xfrm>
            <a:off x="7064397" y="3377538"/>
            <a:ext cx="4802839" cy="3139321"/>
          </a:xfrm>
          <a:prstGeom prst="rect">
            <a:avLst/>
          </a:prstGeom>
          <a:noFill/>
        </p:spPr>
        <p:txBody>
          <a:bodyPr wrap="square" rtlCol="0">
            <a:spAutoFit/>
          </a:bodyPr>
          <a:lstStyle/>
          <a:p>
            <a:r>
              <a:rPr lang="pt-BR" b="1" dirty="0"/>
              <a:t>Índice de processos pós-declaração </a:t>
            </a:r>
            <a:r>
              <a:rPr lang="pt-BR" dirty="0"/>
              <a:t>– Mede o tempo para:</a:t>
            </a:r>
          </a:p>
          <a:p>
            <a:pPr marL="285750" indent="-285750">
              <a:buFontTx/>
              <a:buChar char="-"/>
            </a:pPr>
            <a:r>
              <a:rPr lang="pt-BR" dirty="0"/>
              <a:t>cumprir com obrigações para uma restituição de IVA; </a:t>
            </a:r>
          </a:p>
          <a:p>
            <a:pPr marL="285750" indent="-285750">
              <a:buFontTx/>
              <a:buChar char="-"/>
            </a:pPr>
            <a:r>
              <a:rPr lang="pt-BR" dirty="0"/>
              <a:t>obter uma restituição de IVA;</a:t>
            </a:r>
          </a:p>
          <a:p>
            <a:pPr marL="285750" indent="-285750">
              <a:buFontTx/>
              <a:buChar char="-"/>
            </a:pPr>
            <a:r>
              <a:rPr lang="pt-BR" dirty="0"/>
              <a:t>cumprir com obrigações de uma inspeção relativa ao imposto sobre o rendimento corporativo;</a:t>
            </a:r>
          </a:p>
          <a:p>
            <a:pPr marL="285750" indent="-285750">
              <a:buFontTx/>
              <a:buChar char="-"/>
            </a:pPr>
            <a:r>
              <a:rPr lang="pt-BR" dirty="0"/>
              <a:t>concluir uma inspeção relativa ao imposto sobre o rendimento corporativo .</a:t>
            </a:r>
          </a:p>
          <a:p>
            <a:endParaRPr lang="pt-BR" b="1" dirty="0"/>
          </a:p>
        </p:txBody>
      </p:sp>
      <p:pic>
        <p:nvPicPr>
          <p:cNvPr id="8" name="Imagem 7"/>
          <p:cNvPicPr>
            <a:picLocks noChangeAspect="1"/>
          </p:cNvPicPr>
          <p:nvPr/>
        </p:nvPicPr>
        <p:blipFill>
          <a:blip r:embed="rId6" cstate="print"/>
          <a:stretch>
            <a:fillRect/>
          </a:stretch>
        </p:blipFill>
        <p:spPr>
          <a:xfrm>
            <a:off x="6041111" y="4041050"/>
            <a:ext cx="657225" cy="630278"/>
          </a:xfrm>
          <a:prstGeom prst="rect">
            <a:avLst/>
          </a:prstGeom>
        </p:spPr>
      </p:pic>
      <p:pic>
        <p:nvPicPr>
          <p:cNvPr id="9" name="Imagem 8"/>
          <p:cNvPicPr>
            <a:picLocks noChangeAspect="1"/>
          </p:cNvPicPr>
          <p:nvPr/>
        </p:nvPicPr>
        <p:blipFill>
          <a:blip r:embed="rId7" cstate="print"/>
          <a:stretch>
            <a:fillRect/>
          </a:stretch>
        </p:blipFill>
        <p:spPr>
          <a:xfrm>
            <a:off x="737505" y="3933914"/>
            <a:ext cx="734545" cy="651246"/>
          </a:xfrm>
          <a:prstGeom prst="rect">
            <a:avLst/>
          </a:prstGeom>
        </p:spPr>
      </p:pic>
      <p:sp>
        <p:nvSpPr>
          <p:cNvPr id="3" name="CaixaDeTexto 2"/>
          <p:cNvSpPr txBox="1"/>
          <p:nvPr/>
        </p:nvSpPr>
        <p:spPr>
          <a:xfrm>
            <a:off x="2852057" y="2547257"/>
            <a:ext cx="1045029" cy="369332"/>
          </a:xfrm>
          <a:prstGeom prst="rect">
            <a:avLst/>
          </a:prstGeom>
          <a:solidFill>
            <a:schemeClr val="accent4">
              <a:lumMod val="40000"/>
              <a:lumOff val="60000"/>
            </a:schemeClr>
          </a:solidFill>
        </p:spPr>
        <p:txBody>
          <a:bodyPr wrap="square" rtlCol="0">
            <a:spAutoFit/>
          </a:bodyPr>
          <a:lstStyle/>
          <a:p>
            <a:r>
              <a:rPr lang="pt-BR" b="1" dirty="0" smtClean="0">
                <a:solidFill>
                  <a:srgbClr val="FF0000"/>
                </a:solidFill>
              </a:rPr>
              <a:t>68,0%</a:t>
            </a:r>
            <a:endParaRPr lang="pt-BR" b="1" dirty="0">
              <a:solidFill>
                <a:srgbClr val="FF0000"/>
              </a:solidFill>
            </a:endParaRPr>
          </a:p>
        </p:txBody>
      </p:sp>
      <p:sp>
        <p:nvSpPr>
          <p:cNvPr id="15" name="CaixaDeTexto 14"/>
          <p:cNvSpPr txBox="1"/>
          <p:nvPr/>
        </p:nvSpPr>
        <p:spPr>
          <a:xfrm>
            <a:off x="3124197" y="5747653"/>
            <a:ext cx="1023260" cy="646331"/>
          </a:xfrm>
          <a:prstGeom prst="rect">
            <a:avLst/>
          </a:prstGeom>
          <a:solidFill>
            <a:schemeClr val="accent4">
              <a:lumMod val="60000"/>
              <a:lumOff val="40000"/>
            </a:schemeClr>
          </a:solidFill>
        </p:spPr>
        <p:txBody>
          <a:bodyPr wrap="square" rtlCol="0">
            <a:spAutoFit/>
          </a:bodyPr>
          <a:lstStyle/>
          <a:p>
            <a:r>
              <a:rPr lang="pt-BR" b="1" dirty="0" smtClean="0">
                <a:solidFill>
                  <a:srgbClr val="FF0000"/>
                </a:solidFill>
              </a:rPr>
              <a:t>10 – SP</a:t>
            </a:r>
          </a:p>
          <a:p>
            <a:r>
              <a:rPr lang="pt-BR" b="1" dirty="0" smtClean="0">
                <a:solidFill>
                  <a:srgbClr val="FF0000"/>
                </a:solidFill>
              </a:rPr>
              <a:t>09 - RJ</a:t>
            </a:r>
            <a:endParaRPr lang="pt-BR" b="1" dirty="0">
              <a:solidFill>
                <a:srgbClr val="FF0000"/>
              </a:solidFill>
            </a:endParaRPr>
          </a:p>
        </p:txBody>
      </p:sp>
      <p:sp>
        <p:nvSpPr>
          <p:cNvPr id="5" name="CaixaDeTexto 4"/>
          <p:cNvSpPr txBox="1"/>
          <p:nvPr/>
        </p:nvSpPr>
        <p:spPr>
          <a:xfrm>
            <a:off x="7903029" y="2115598"/>
            <a:ext cx="1763485" cy="1200329"/>
          </a:xfrm>
          <a:prstGeom prst="rect">
            <a:avLst/>
          </a:prstGeom>
          <a:solidFill>
            <a:schemeClr val="accent4">
              <a:lumMod val="40000"/>
              <a:lumOff val="60000"/>
            </a:schemeClr>
          </a:solidFill>
        </p:spPr>
        <p:txBody>
          <a:bodyPr wrap="square" rtlCol="0">
            <a:spAutoFit/>
          </a:bodyPr>
          <a:lstStyle/>
          <a:p>
            <a:r>
              <a:rPr lang="pt-BR" b="1" dirty="0" smtClean="0">
                <a:solidFill>
                  <a:srgbClr val="FF0000"/>
                </a:solidFill>
              </a:rPr>
              <a:t>INSS:     335</a:t>
            </a:r>
          </a:p>
          <a:p>
            <a:r>
              <a:rPr lang="pt-BR" b="1" dirty="0" smtClean="0">
                <a:solidFill>
                  <a:srgbClr val="FF0000"/>
                </a:solidFill>
              </a:rPr>
              <a:t>ICMS: 1.161</a:t>
            </a:r>
          </a:p>
          <a:p>
            <a:r>
              <a:rPr lang="pt-BR" b="1" dirty="0" smtClean="0">
                <a:solidFill>
                  <a:srgbClr val="FF0000"/>
                </a:solidFill>
              </a:rPr>
              <a:t>IRPJ:       462</a:t>
            </a:r>
          </a:p>
          <a:p>
            <a:r>
              <a:rPr lang="pt-BR" b="1" dirty="0" smtClean="0">
                <a:solidFill>
                  <a:srgbClr val="FF0000"/>
                </a:solidFill>
              </a:rPr>
              <a:t>TOTAL: 1.958</a:t>
            </a:r>
            <a:endParaRPr lang="pt-BR" b="1" dirty="0">
              <a:solidFill>
                <a:srgbClr val="FF0000"/>
              </a:solidFill>
            </a:endParaRPr>
          </a:p>
        </p:txBody>
      </p:sp>
      <p:sp>
        <p:nvSpPr>
          <p:cNvPr id="17" name="CaixaDeTexto 16"/>
          <p:cNvSpPr txBox="1"/>
          <p:nvPr/>
        </p:nvSpPr>
        <p:spPr>
          <a:xfrm>
            <a:off x="9350827" y="4215828"/>
            <a:ext cx="1164773" cy="307777"/>
          </a:xfrm>
          <a:prstGeom prst="rect">
            <a:avLst/>
          </a:prstGeom>
          <a:solidFill>
            <a:schemeClr val="accent4">
              <a:lumMod val="40000"/>
              <a:lumOff val="60000"/>
            </a:schemeClr>
          </a:solidFill>
        </p:spPr>
        <p:txBody>
          <a:bodyPr wrap="square" rtlCol="0">
            <a:spAutoFit/>
          </a:bodyPr>
          <a:lstStyle/>
          <a:p>
            <a:r>
              <a:rPr lang="pt-BR" sz="1400" b="1" dirty="0" smtClean="0">
                <a:solidFill>
                  <a:srgbClr val="FF0000"/>
                </a:solidFill>
              </a:rPr>
              <a:t>Não avaliado</a:t>
            </a:r>
            <a:endParaRPr lang="pt-BR" sz="1400" b="1" dirty="0">
              <a:solidFill>
                <a:srgbClr val="FF0000"/>
              </a:solidFill>
            </a:endParaRPr>
          </a:p>
        </p:txBody>
      </p:sp>
      <p:sp>
        <p:nvSpPr>
          <p:cNvPr id="18" name="CaixaDeTexto 17"/>
          <p:cNvSpPr txBox="1"/>
          <p:nvPr/>
        </p:nvSpPr>
        <p:spPr>
          <a:xfrm>
            <a:off x="10243452" y="4509746"/>
            <a:ext cx="1164773" cy="307777"/>
          </a:xfrm>
          <a:prstGeom prst="rect">
            <a:avLst/>
          </a:prstGeom>
          <a:solidFill>
            <a:schemeClr val="accent4">
              <a:lumMod val="40000"/>
              <a:lumOff val="60000"/>
            </a:schemeClr>
          </a:solidFill>
        </p:spPr>
        <p:txBody>
          <a:bodyPr wrap="square" rtlCol="0">
            <a:spAutoFit/>
          </a:bodyPr>
          <a:lstStyle/>
          <a:p>
            <a:r>
              <a:rPr lang="pt-BR" sz="1400" b="1" dirty="0" smtClean="0">
                <a:solidFill>
                  <a:srgbClr val="FF0000"/>
                </a:solidFill>
              </a:rPr>
              <a:t>Não avaliado</a:t>
            </a:r>
            <a:endParaRPr lang="pt-BR" sz="1400" b="1" dirty="0">
              <a:solidFill>
                <a:srgbClr val="FF0000"/>
              </a:solidFill>
            </a:endParaRPr>
          </a:p>
        </p:txBody>
      </p:sp>
      <p:sp>
        <p:nvSpPr>
          <p:cNvPr id="19" name="CaixaDeTexto 18"/>
          <p:cNvSpPr txBox="1"/>
          <p:nvPr/>
        </p:nvSpPr>
        <p:spPr>
          <a:xfrm>
            <a:off x="8768441" y="5377917"/>
            <a:ext cx="898074" cy="307777"/>
          </a:xfrm>
          <a:prstGeom prst="rect">
            <a:avLst/>
          </a:prstGeom>
          <a:solidFill>
            <a:schemeClr val="accent4">
              <a:lumMod val="40000"/>
              <a:lumOff val="60000"/>
            </a:schemeClr>
          </a:solidFill>
        </p:spPr>
        <p:txBody>
          <a:bodyPr wrap="square" rtlCol="0">
            <a:spAutoFit/>
          </a:bodyPr>
          <a:lstStyle/>
          <a:p>
            <a:r>
              <a:rPr lang="pt-BR" sz="1400" b="1" dirty="0" smtClean="0">
                <a:solidFill>
                  <a:srgbClr val="FF0000"/>
                </a:solidFill>
              </a:rPr>
              <a:t>39 horas</a:t>
            </a:r>
            <a:endParaRPr lang="pt-BR" sz="1400" b="1" dirty="0">
              <a:solidFill>
                <a:srgbClr val="FF0000"/>
              </a:solidFill>
            </a:endParaRPr>
          </a:p>
        </p:txBody>
      </p:sp>
      <p:sp>
        <p:nvSpPr>
          <p:cNvPr id="20" name="CaixaDeTexto 19"/>
          <p:cNvSpPr txBox="1"/>
          <p:nvPr/>
        </p:nvSpPr>
        <p:spPr>
          <a:xfrm>
            <a:off x="10702463" y="5905699"/>
            <a:ext cx="1276177" cy="307777"/>
          </a:xfrm>
          <a:prstGeom prst="rect">
            <a:avLst/>
          </a:prstGeom>
          <a:solidFill>
            <a:schemeClr val="accent4">
              <a:lumMod val="40000"/>
              <a:lumOff val="60000"/>
            </a:schemeClr>
          </a:solidFill>
        </p:spPr>
        <p:txBody>
          <a:bodyPr wrap="square" rtlCol="0">
            <a:spAutoFit/>
          </a:bodyPr>
          <a:lstStyle/>
          <a:p>
            <a:r>
              <a:rPr lang="pt-BR" sz="1400" b="1" dirty="0" smtClean="0">
                <a:solidFill>
                  <a:srgbClr val="FF0000"/>
                </a:solidFill>
              </a:rPr>
              <a:t>86,6 semanas</a:t>
            </a:r>
            <a:endParaRPr lang="pt-BR" sz="1400" b="1" dirty="0">
              <a:solidFill>
                <a:srgbClr val="FF0000"/>
              </a:solidFill>
            </a:endParaRPr>
          </a:p>
        </p:txBody>
      </p:sp>
    </p:spTree>
    <p:extLst>
      <p:ext uri="{BB962C8B-B14F-4D97-AF65-F5344CB8AC3E}">
        <p14:creationId xmlns:p14="http://schemas.microsoft.com/office/powerpoint/2010/main" val="34360500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ext uri="{D42A27DB-BD31-4B8C-83A1-F6EECF244321}">
                <p14:modId xmlns:p14="http://schemas.microsoft.com/office/powerpoint/2010/main" val="788172047"/>
              </p:ext>
            </p:extLst>
          </p:nvPr>
        </p:nvGraphicFramePr>
        <p:xfrm>
          <a:off x="207158" y="2145441"/>
          <a:ext cx="6695919" cy="2233376"/>
        </p:xfrm>
        <a:graphic>
          <a:graphicData uri="http://schemas.openxmlformats.org/drawingml/2006/table">
            <a:tbl>
              <a:tblPr/>
              <a:tblGrid>
                <a:gridCol w="1360636">
                  <a:extLst>
                    <a:ext uri="{9D8B030D-6E8A-4147-A177-3AD203B41FA5}">
                      <a16:colId xmlns="" xmlns:a16="http://schemas.microsoft.com/office/drawing/2014/main" val="20000"/>
                    </a:ext>
                  </a:extLst>
                </a:gridCol>
                <a:gridCol w="1907058">
                  <a:extLst>
                    <a:ext uri="{9D8B030D-6E8A-4147-A177-3AD203B41FA5}">
                      <a16:colId xmlns="" xmlns:a16="http://schemas.microsoft.com/office/drawing/2014/main" val="20001"/>
                    </a:ext>
                  </a:extLst>
                </a:gridCol>
                <a:gridCol w="381916">
                  <a:extLst>
                    <a:ext uri="{9D8B030D-6E8A-4147-A177-3AD203B41FA5}">
                      <a16:colId xmlns="" xmlns:a16="http://schemas.microsoft.com/office/drawing/2014/main" val="20002"/>
                    </a:ext>
                  </a:extLst>
                </a:gridCol>
                <a:gridCol w="433327">
                  <a:extLst>
                    <a:ext uri="{9D8B030D-6E8A-4147-A177-3AD203B41FA5}">
                      <a16:colId xmlns="" xmlns:a16="http://schemas.microsoft.com/office/drawing/2014/main" val="20003"/>
                    </a:ext>
                  </a:extLst>
                </a:gridCol>
                <a:gridCol w="374572">
                  <a:extLst>
                    <a:ext uri="{9D8B030D-6E8A-4147-A177-3AD203B41FA5}">
                      <a16:colId xmlns="" xmlns:a16="http://schemas.microsoft.com/office/drawing/2014/main" val="20004"/>
                    </a:ext>
                  </a:extLst>
                </a:gridCol>
                <a:gridCol w="521462">
                  <a:extLst>
                    <a:ext uri="{9D8B030D-6E8A-4147-A177-3AD203B41FA5}">
                      <a16:colId xmlns="" xmlns:a16="http://schemas.microsoft.com/office/drawing/2014/main" val="20005"/>
                    </a:ext>
                  </a:extLst>
                </a:gridCol>
                <a:gridCol w="558184">
                  <a:extLst>
                    <a:ext uri="{9D8B030D-6E8A-4147-A177-3AD203B41FA5}">
                      <a16:colId xmlns="" xmlns:a16="http://schemas.microsoft.com/office/drawing/2014/main" val="20006"/>
                    </a:ext>
                  </a:extLst>
                </a:gridCol>
                <a:gridCol w="484740">
                  <a:extLst>
                    <a:ext uri="{9D8B030D-6E8A-4147-A177-3AD203B41FA5}">
                      <a16:colId xmlns="" xmlns:a16="http://schemas.microsoft.com/office/drawing/2014/main" val="20007"/>
                    </a:ext>
                  </a:extLst>
                </a:gridCol>
                <a:gridCol w="674024">
                  <a:extLst>
                    <a:ext uri="{9D8B030D-6E8A-4147-A177-3AD203B41FA5}">
                      <a16:colId xmlns="" xmlns:a16="http://schemas.microsoft.com/office/drawing/2014/main" val="20008"/>
                    </a:ext>
                  </a:extLst>
                </a:gridCol>
              </a:tblGrid>
              <a:tr h="314864">
                <a:tc>
                  <a:txBody>
                    <a:bodyPr/>
                    <a:lstStyle/>
                    <a:p>
                      <a:pPr algn="ctr" fontAlgn="ctr"/>
                      <a:r>
                        <a:rPr lang="pt-BR" sz="1700" b="1" i="0" u="none" strike="noStrike" dirty="0">
                          <a:solidFill>
                            <a:srgbClr val="000000"/>
                          </a:solidFill>
                          <a:effectLst/>
                          <a:latin typeface="Calibri" panose="020F0502020204030204" pitchFamily="34" charset="0"/>
                        </a:rPr>
                        <a:t>TEMA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700" b="1" i="0" u="none" strike="noStrike" dirty="0">
                          <a:solidFill>
                            <a:srgbClr val="000000"/>
                          </a:solidFill>
                          <a:effectLst/>
                          <a:latin typeface="Calibri" panose="020F0502020204030204" pitchFamily="34" charset="0"/>
                        </a:rPr>
                        <a:t>INDICADORES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700" b="1" i="0" u="none" strike="noStrike" dirty="0">
                          <a:solidFill>
                            <a:srgbClr val="000000"/>
                          </a:solidFill>
                          <a:effectLst/>
                          <a:latin typeface="Calibri" panose="020F0502020204030204" pitchFamily="34" charset="0"/>
                        </a:rPr>
                        <a:t>RJ</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700" b="1" i="0" u="none" strike="noStrike" dirty="0">
                          <a:solidFill>
                            <a:srgbClr val="000000"/>
                          </a:solidFill>
                          <a:effectLst/>
                          <a:latin typeface="Calibri" panose="020F0502020204030204" pitchFamily="34" charset="0"/>
                        </a:rPr>
                        <a:t>SP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700" b="1" i="0" u="none" strike="noStrike" dirty="0">
                          <a:solidFill>
                            <a:srgbClr val="000000"/>
                          </a:solidFill>
                          <a:effectLst/>
                          <a:latin typeface="Calibri" panose="020F0502020204030204" pitchFamily="34" charset="0"/>
                        </a:rPr>
                        <a:t>BR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700" b="1" i="0" u="none" strike="noStrike" dirty="0">
                          <a:solidFill>
                            <a:srgbClr val="000000"/>
                          </a:solidFill>
                          <a:effectLst/>
                          <a:latin typeface="Calibri" panose="020F0502020204030204" pitchFamily="34" charset="0"/>
                        </a:rPr>
                        <a:t>AL&amp;C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700" b="1" i="0" u="none" strike="noStrike" dirty="0">
                          <a:solidFill>
                            <a:srgbClr val="000000"/>
                          </a:solidFill>
                          <a:effectLst/>
                          <a:latin typeface="Calibri" panose="020F0502020204030204" pitchFamily="34" charset="0"/>
                        </a:rPr>
                        <a:t>OCDE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700" b="1" i="0" u="none" strike="noStrike" dirty="0">
                          <a:solidFill>
                            <a:srgbClr val="000000"/>
                          </a:solidFill>
                          <a:effectLst/>
                          <a:latin typeface="Calibri" panose="020F0502020204030204" pitchFamily="34" charset="0"/>
                        </a:rPr>
                        <a:t>RÚS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pt-BR" sz="1700" b="1" i="0" u="none" strike="noStrike" dirty="0">
                          <a:solidFill>
                            <a:srgbClr val="000000"/>
                          </a:solidFill>
                          <a:effectLst/>
                          <a:latin typeface="Calibri" panose="020F0502020204030204" pitchFamily="34" charset="0"/>
                        </a:rPr>
                        <a:t>MÉX</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10000"/>
                  </a:ext>
                </a:extLst>
              </a:tr>
              <a:tr h="314864">
                <a:tc rowSpan="4">
                  <a:txBody>
                    <a:bodyPr/>
                    <a:lstStyle/>
                    <a:p>
                      <a:pPr algn="ctr" fontAlgn="ctr"/>
                      <a:r>
                        <a:rPr lang="pt-BR" sz="2000" b="1" i="0" u="none" strike="noStrike" dirty="0">
                          <a:solidFill>
                            <a:srgbClr val="FFFFFF"/>
                          </a:solidFill>
                          <a:effectLst/>
                          <a:latin typeface="Calibri" panose="020F0502020204030204" pitchFamily="34" charset="0"/>
                        </a:rPr>
                        <a:t>Pagamento de Impostos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ctr"/>
                      <a:r>
                        <a:rPr lang="pt-BR" sz="1200" b="0" i="0" u="none" strike="noStrike" dirty="0" smtClean="0">
                          <a:solidFill>
                            <a:srgbClr val="000000"/>
                          </a:solidFill>
                          <a:effectLst/>
                          <a:latin typeface="Calibri" panose="020F0502020204030204" pitchFamily="34" charset="0"/>
                        </a:rPr>
                        <a:t> Pagamentos </a:t>
                      </a:r>
                      <a:r>
                        <a:rPr lang="pt-BR" sz="1200" b="0" i="0" u="none" strike="noStrike" dirty="0">
                          <a:solidFill>
                            <a:srgbClr val="000000"/>
                          </a:solidFill>
                          <a:effectLst/>
                          <a:latin typeface="Calibri" panose="020F0502020204030204" pitchFamily="34" charset="0"/>
                        </a:rPr>
                        <a:t>(número)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200" b="0" i="0" u="none" strike="noStrike" dirty="0">
                          <a:solidFill>
                            <a:srgbClr val="000000"/>
                          </a:solidFill>
                          <a:effectLst/>
                          <a:latin typeface="Calibri" panose="020F0502020204030204" pitchFamily="34" charset="0"/>
                        </a:rPr>
                        <a:t>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1200" b="0" i="0" u="none" strike="noStrike" dirty="0">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1200" b="1" i="0" u="none" strike="noStrike" dirty="0">
                          <a:solidFill>
                            <a:srgbClr val="000000"/>
                          </a:solidFill>
                          <a:effectLst/>
                          <a:latin typeface="Calibri" panose="020F0502020204030204" pitchFamily="34" charset="0"/>
                        </a:rPr>
                        <a:t>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1200" b="0" i="0" u="none" strike="noStrike" dirty="0" smtClean="0">
                          <a:solidFill>
                            <a:srgbClr val="000000"/>
                          </a:solidFill>
                          <a:effectLst/>
                          <a:latin typeface="Calibri" panose="020F0502020204030204" pitchFamily="34" charset="0"/>
                        </a:rPr>
                        <a:t>28,0</a:t>
                      </a:r>
                      <a:endParaRPr lang="pt-BR" sz="12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200" b="0" i="0" u="none" strike="noStrike" dirty="0">
                          <a:solidFill>
                            <a:srgbClr val="000000"/>
                          </a:solidFill>
                          <a:effectLst/>
                          <a:latin typeface="Calibri" panose="020F0502020204030204" pitchFamily="34" charset="0"/>
                        </a:rPr>
                        <a:t>10,9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200" b="1" i="0" u="none" strike="noStrike" dirty="0">
                          <a:solidFill>
                            <a:schemeClr val="bg1"/>
                          </a:solidFill>
                          <a:effectLst/>
                          <a:latin typeface="Calibri" panose="020F0502020204030204" pitchFamily="34" charset="0"/>
                        </a:rPr>
                        <a:t>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pt-BR" sz="1200" b="0" i="0" u="none" strike="noStrike" dirty="0">
                          <a:solidFill>
                            <a:srgbClr val="000000"/>
                          </a:solidFill>
                          <a:effectLst/>
                          <a:latin typeface="Calibri" panose="020F0502020204030204" pitchFamily="34" charset="0"/>
                        </a:rPr>
                        <a:t>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01"/>
                  </a:ext>
                </a:extLst>
              </a:tr>
              <a:tr h="583328">
                <a:tc vMerge="1">
                  <a:txBody>
                    <a:bodyPr/>
                    <a:lstStyle/>
                    <a:p>
                      <a:endParaRPr lang="pt-BR"/>
                    </a:p>
                  </a:txBody>
                  <a:tcPr/>
                </a:tc>
                <a:tc>
                  <a:txBody>
                    <a:bodyPr/>
                    <a:lstStyle/>
                    <a:p>
                      <a:pPr algn="l" fontAlgn="ctr"/>
                      <a:r>
                        <a:rPr lang="pt-BR" sz="1200" b="0" i="0" u="none" strike="noStrike" dirty="0" smtClean="0">
                          <a:solidFill>
                            <a:srgbClr val="000000"/>
                          </a:solidFill>
                          <a:effectLst/>
                          <a:latin typeface="Calibri" panose="020F0502020204030204" pitchFamily="34" charset="0"/>
                        </a:rPr>
                        <a:t> Tempo </a:t>
                      </a:r>
                      <a:r>
                        <a:rPr lang="pt-BR" sz="1200" b="0" i="0" u="none" strike="noStrike" dirty="0">
                          <a:solidFill>
                            <a:srgbClr val="000000"/>
                          </a:solidFill>
                          <a:effectLst/>
                          <a:latin typeface="Calibri" panose="020F0502020204030204" pitchFamily="34" charset="0"/>
                        </a:rPr>
                        <a:t>(horas por ano)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200" b="0" i="0" u="none" strike="noStrike" dirty="0" smtClean="0">
                          <a:solidFill>
                            <a:srgbClr val="000000"/>
                          </a:solidFill>
                          <a:effectLst/>
                          <a:latin typeface="Calibri" panose="020F0502020204030204" pitchFamily="34" charset="0"/>
                        </a:rPr>
                        <a:t>1958</a:t>
                      </a:r>
                      <a:endParaRPr lang="pt-BR" sz="12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1200" b="0" i="0" u="none" strike="noStrike" dirty="0" smtClean="0">
                          <a:solidFill>
                            <a:srgbClr val="000000"/>
                          </a:solidFill>
                          <a:effectLst/>
                          <a:latin typeface="Calibri" panose="020F0502020204030204" pitchFamily="34" charset="0"/>
                        </a:rPr>
                        <a:t>1958</a:t>
                      </a:r>
                      <a:endParaRPr lang="pt-BR" sz="12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1200" b="1" i="0" u="none" strike="noStrike" dirty="0" smtClean="0">
                          <a:solidFill>
                            <a:srgbClr val="000000"/>
                          </a:solidFill>
                          <a:effectLst/>
                          <a:latin typeface="Calibri" panose="020F0502020204030204" pitchFamily="34" charset="0"/>
                        </a:rPr>
                        <a:t>1958</a:t>
                      </a:r>
                      <a:endParaRPr lang="pt-BR" sz="1200" b="1"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1200" b="0" i="0" u="none" strike="noStrike" dirty="0" smtClean="0">
                          <a:solidFill>
                            <a:srgbClr val="000000"/>
                          </a:solidFill>
                          <a:effectLst/>
                          <a:latin typeface="Calibri" panose="020F0502020204030204" pitchFamily="34" charset="0"/>
                        </a:rPr>
                        <a:t>332,1</a:t>
                      </a:r>
                      <a:endParaRPr lang="pt-BR" sz="12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200" b="0" i="0" u="none" strike="noStrike" dirty="0" smtClean="0">
                          <a:solidFill>
                            <a:srgbClr val="000000"/>
                          </a:solidFill>
                          <a:effectLst/>
                          <a:latin typeface="Calibri" panose="020F0502020204030204" pitchFamily="34" charset="0"/>
                        </a:rPr>
                        <a:t>160,7</a:t>
                      </a:r>
                      <a:endParaRPr lang="pt-BR" sz="12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200" b="1" i="0" u="none" strike="noStrike" dirty="0">
                          <a:solidFill>
                            <a:schemeClr val="bg1"/>
                          </a:solidFill>
                          <a:effectLst/>
                          <a:latin typeface="Calibri" panose="020F0502020204030204" pitchFamily="34" charset="0"/>
                        </a:rPr>
                        <a:t>168,0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pt-BR" sz="1200" b="0" i="0" u="none" strike="noStrike">
                          <a:solidFill>
                            <a:srgbClr val="000000"/>
                          </a:solidFill>
                          <a:effectLst/>
                          <a:latin typeface="Calibri" panose="020F0502020204030204" pitchFamily="34" charset="0"/>
                        </a:rPr>
                        <a:t>286,0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02"/>
                  </a:ext>
                </a:extLst>
              </a:tr>
              <a:tr h="436992">
                <a:tc vMerge="1">
                  <a:txBody>
                    <a:bodyPr/>
                    <a:lstStyle/>
                    <a:p>
                      <a:endParaRPr lang="pt-BR"/>
                    </a:p>
                  </a:txBody>
                  <a:tcPr/>
                </a:tc>
                <a:tc>
                  <a:txBody>
                    <a:bodyPr/>
                    <a:lstStyle/>
                    <a:p>
                      <a:pPr algn="l" fontAlgn="ctr"/>
                      <a:r>
                        <a:rPr lang="pt-BR" sz="1200" b="0" i="0" u="none" strike="noStrike" dirty="0" smtClean="0">
                          <a:solidFill>
                            <a:srgbClr val="000000"/>
                          </a:solidFill>
                          <a:effectLst/>
                          <a:latin typeface="Calibri" panose="020F0502020204030204" pitchFamily="34" charset="0"/>
                        </a:rPr>
                        <a:t> Carga </a:t>
                      </a:r>
                      <a:r>
                        <a:rPr lang="pt-BR" sz="1200" b="0" i="0" u="none" strike="noStrike" dirty="0">
                          <a:solidFill>
                            <a:srgbClr val="000000"/>
                          </a:solidFill>
                          <a:effectLst/>
                          <a:latin typeface="Calibri" panose="020F0502020204030204" pitchFamily="34" charset="0"/>
                        </a:rPr>
                        <a:t>tributária total (% do lucro)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200" b="0" i="0" u="none" strike="noStrike" dirty="0">
                          <a:solidFill>
                            <a:srgbClr val="000000"/>
                          </a:solidFill>
                          <a:effectLst/>
                          <a:latin typeface="Calibri" panose="020F0502020204030204" pitchFamily="34" charset="0"/>
                        </a:rPr>
                        <a:t>69,0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1200" b="0" i="0" u="none" strike="noStrike">
                          <a:solidFill>
                            <a:srgbClr val="000000"/>
                          </a:solidFill>
                          <a:effectLst/>
                          <a:latin typeface="Calibri" panose="020F0502020204030204" pitchFamily="34" charset="0"/>
                        </a:rPr>
                        <a:t>68,0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1200" b="1" i="0" u="none" strike="noStrike">
                          <a:solidFill>
                            <a:srgbClr val="000000"/>
                          </a:solidFill>
                          <a:effectLst/>
                          <a:latin typeface="Calibri" panose="020F0502020204030204" pitchFamily="34" charset="0"/>
                        </a:rPr>
                        <a:t>68,4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1200" b="0" i="0" u="none" strike="noStrike" dirty="0" smtClean="0">
                          <a:solidFill>
                            <a:srgbClr val="000000"/>
                          </a:solidFill>
                          <a:effectLst/>
                          <a:latin typeface="Calibri" panose="020F0502020204030204" pitchFamily="34" charset="0"/>
                        </a:rPr>
                        <a:t>46,6</a:t>
                      </a:r>
                      <a:endParaRPr lang="pt-BR" sz="12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200" b="0" i="0" u="none" strike="noStrike" dirty="0" smtClean="0">
                          <a:solidFill>
                            <a:srgbClr val="000000"/>
                          </a:solidFill>
                          <a:effectLst/>
                          <a:latin typeface="Calibri" panose="020F0502020204030204" pitchFamily="34" charset="0"/>
                        </a:rPr>
                        <a:t>40,1</a:t>
                      </a:r>
                      <a:endParaRPr lang="pt-BR" sz="12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200" b="1" i="0" u="none" strike="noStrike" dirty="0">
                          <a:solidFill>
                            <a:schemeClr val="bg1"/>
                          </a:solidFill>
                          <a:effectLst/>
                          <a:latin typeface="Calibri" panose="020F0502020204030204" pitchFamily="34" charset="0"/>
                        </a:rPr>
                        <a:t>47,4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pt-BR" sz="1200" b="0" i="0" u="none" strike="noStrike">
                          <a:solidFill>
                            <a:srgbClr val="000000"/>
                          </a:solidFill>
                          <a:effectLst/>
                          <a:latin typeface="Calibri" panose="020F0502020204030204" pitchFamily="34" charset="0"/>
                        </a:rPr>
                        <a:t>52,0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03"/>
                  </a:ext>
                </a:extLst>
              </a:tr>
              <a:tr h="583328">
                <a:tc vMerge="1">
                  <a:txBody>
                    <a:bodyPr/>
                    <a:lstStyle/>
                    <a:p>
                      <a:endParaRPr lang="pt-BR"/>
                    </a:p>
                  </a:txBody>
                  <a:tcPr/>
                </a:tc>
                <a:tc>
                  <a:txBody>
                    <a:bodyPr/>
                    <a:lstStyle/>
                    <a:p>
                      <a:pPr algn="l" fontAlgn="ctr"/>
                      <a:r>
                        <a:rPr lang="pt-BR" sz="1200" b="0" i="0" u="none" strike="noStrike" dirty="0" smtClean="0">
                          <a:solidFill>
                            <a:srgbClr val="000000"/>
                          </a:solidFill>
                          <a:effectLst/>
                          <a:latin typeface="Calibri" panose="020F0502020204030204" pitchFamily="34" charset="0"/>
                        </a:rPr>
                        <a:t> Índice </a:t>
                      </a:r>
                      <a:r>
                        <a:rPr lang="pt-BR" sz="1200" b="0" i="0" u="none" strike="noStrike" dirty="0">
                          <a:solidFill>
                            <a:srgbClr val="000000"/>
                          </a:solidFill>
                          <a:effectLst/>
                          <a:latin typeface="Calibri" panose="020F0502020204030204" pitchFamily="34" charset="0"/>
                        </a:rPr>
                        <a:t>de processos pós-declaração (0-100)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200" b="0" i="0" u="none" strike="noStrike" dirty="0" smtClean="0">
                          <a:solidFill>
                            <a:srgbClr val="000000"/>
                          </a:solidFill>
                          <a:effectLst/>
                          <a:latin typeface="Calibri" panose="020F0502020204030204" pitchFamily="34" charset="0"/>
                        </a:rPr>
                        <a:t>7,8</a:t>
                      </a:r>
                      <a:endParaRPr lang="pt-BR" sz="12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1200" b="0" i="0" u="none" strike="noStrike" dirty="0" smtClean="0">
                          <a:solidFill>
                            <a:srgbClr val="000000"/>
                          </a:solidFill>
                          <a:effectLst/>
                          <a:latin typeface="Calibri" panose="020F0502020204030204" pitchFamily="34" charset="0"/>
                        </a:rPr>
                        <a:t>7,8</a:t>
                      </a:r>
                      <a:endParaRPr lang="pt-BR" sz="12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1200" b="1" i="0" u="none" strike="noStrike" dirty="0" smtClean="0">
                          <a:solidFill>
                            <a:srgbClr val="000000"/>
                          </a:solidFill>
                          <a:effectLst/>
                          <a:latin typeface="Calibri" panose="020F0502020204030204" pitchFamily="34" charset="0"/>
                        </a:rPr>
                        <a:t>7,8</a:t>
                      </a:r>
                      <a:endParaRPr lang="pt-BR" sz="1200" b="1"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pt-BR" sz="1200" b="0" i="0" u="none" strike="noStrike" dirty="0" smtClean="0">
                          <a:solidFill>
                            <a:srgbClr val="000000"/>
                          </a:solidFill>
                          <a:effectLst/>
                          <a:latin typeface="Calibri" panose="020F0502020204030204" pitchFamily="34" charset="0"/>
                        </a:rPr>
                        <a:t>47,5</a:t>
                      </a:r>
                      <a:endParaRPr lang="pt-BR" sz="12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200" b="0" i="0" u="none" strike="noStrike" dirty="0" smtClean="0">
                          <a:solidFill>
                            <a:srgbClr val="000000"/>
                          </a:solidFill>
                          <a:effectLst/>
                          <a:latin typeface="Calibri" panose="020F0502020204030204" pitchFamily="34" charset="0"/>
                        </a:rPr>
                        <a:t>83,45</a:t>
                      </a:r>
                      <a:endParaRPr lang="pt-BR" sz="12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200" b="1" i="0" u="none" strike="noStrike" dirty="0">
                          <a:solidFill>
                            <a:schemeClr val="bg1"/>
                          </a:solidFill>
                          <a:effectLst/>
                          <a:latin typeface="Calibri" panose="020F0502020204030204" pitchFamily="34" charset="0"/>
                        </a:rPr>
                        <a:t>87,6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pt-BR" sz="1200" b="0" i="0" u="none" strike="noStrike" dirty="0">
                          <a:solidFill>
                            <a:srgbClr val="000000"/>
                          </a:solidFill>
                          <a:effectLst/>
                          <a:latin typeface="Calibri" panose="020F0502020204030204" pitchFamily="34" charset="0"/>
                        </a:rPr>
                        <a:t>42,6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 xmlns:a16="http://schemas.microsoft.com/office/drawing/2014/main" val="10004"/>
                  </a:ext>
                </a:extLst>
              </a:tr>
            </a:tbl>
          </a:graphicData>
        </a:graphic>
      </p:graphicFrame>
      <p:sp>
        <p:nvSpPr>
          <p:cNvPr id="8" name="Retângulo de cantos arredondados 7"/>
          <p:cNvSpPr/>
          <p:nvPr/>
        </p:nvSpPr>
        <p:spPr>
          <a:xfrm>
            <a:off x="207160" y="332111"/>
            <a:ext cx="11771480" cy="369147"/>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COMPARATIVO BRASIL COM OUTRAS ECONOMIAS</a:t>
            </a:r>
            <a:endParaRPr lang="pt-BR" sz="3000" dirty="0"/>
          </a:p>
        </p:txBody>
      </p:sp>
    </p:spTree>
    <p:extLst>
      <p:ext uri="{BB962C8B-B14F-4D97-AF65-F5344CB8AC3E}">
        <p14:creationId xmlns:p14="http://schemas.microsoft.com/office/powerpoint/2010/main" val="8364888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de cantos arredondados 5"/>
          <p:cNvSpPr/>
          <p:nvPr/>
        </p:nvSpPr>
        <p:spPr>
          <a:xfrm>
            <a:off x="207160" y="-33344"/>
            <a:ext cx="11771480" cy="511961"/>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a:t>NÚMERO DE PAGAMENTOS, </a:t>
            </a:r>
            <a:r>
              <a:rPr lang="pt-BR" sz="3000" b="1" dirty="0" smtClean="0"/>
              <a:t>TEMPO E CARGA TRIBUTÁRIA</a:t>
            </a:r>
            <a:endParaRPr lang="pt-BR" sz="3000" b="1" dirty="0"/>
          </a:p>
        </p:txBody>
      </p:sp>
      <p:sp>
        <p:nvSpPr>
          <p:cNvPr id="4" name="Retângulo 3"/>
          <p:cNvSpPr/>
          <p:nvPr/>
        </p:nvSpPr>
        <p:spPr>
          <a:xfrm>
            <a:off x="491319" y="5759356"/>
            <a:ext cx="11218460" cy="7506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pt-BR" sz="1600" dirty="0">
              <a:solidFill>
                <a:schemeClr val="tx1"/>
              </a:solidFill>
            </a:endParaRPr>
          </a:p>
          <a:p>
            <a:pPr algn="just"/>
            <a:r>
              <a:rPr lang="pt-BR" sz="1600" dirty="0">
                <a:solidFill>
                  <a:schemeClr val="tx1"/>
                </a:solidFill>
              </a:rPr>
              <a:t>A principal deficiência deste item está no indicador de prazo, que </a:t>
            </a:r>
            <a:r>
              <a:rPr lang="pt-BR" sz="1600">
                <a:solidFill>
                  <a:schemeClr val="tx1"/>
                </a:solidFill>
              </a:rPr>
              <a:t>aponta </a:t>
            </a:r>
            <a:r>
              <a:rPr lang="pt-BR" sz="1600" b="1" u="sng" smtClean="0">
                <a:solidFill>
                  <a:schemeClr val="tx1"/>
                </a:solidFill>
              </a:rPr>
              <a:t>1.958 </a:t>
            </a:r>
            <a:r>
              <a:rPr lang="pt-BR" sz="1600" b="1" u="sng" dirty="0">
                <a:solidFill>
                  <a:schemeClr val="tx1"/>
                </a:solidFill>
              </a:rPr>
              <a:t>horas por ano</a:t>
            </a:r>
            <a:r>
              <a:rPr lang="pt-BR" sz="1600" b="1" dirty="0">
                <a:solidFill>
                  <a:schemeClr val="tx1"/>
                </a:solidFill>
              </a:rPr>
              <a:t> </a:t>
            </a:r>
            <a:r>
              <a:rPr lang="pt-BR" sz="1600" dirty="0">
                <a:solidFill>
                  <a:schemeClr val="tx1"/>
                </a:solidFill>
              </a:rPr>
              <a:t>para pagamento de impostos. Para o Brasil começar a pontuar em relação a esse indicador, precisa </a:t>
            </a:r>
            <a:r>
              <a:rPr lang="pt-BR" sz="1600" b="1" u="sng" dirty="0">
                <a:solidFill>
                  <a:schemeClr val="tx1"/>
                </a:solidFill>
              </a:rPr>
              <a:t>diminuir, no mínimo, para 622 horas </a:t>
            </a:r>
            <a:r>
              <a:rPr lang="pt-BR" sz="1600" dirty="0">
                <a:solidFill>
                  <a:schemeClr val="tx1"/>
                </a:solidFill>
              </a:rPr>
              <a:t>no prazo para pagamento de impostos. Isso significa uma redução de 1.416 horas, que representam 69,48% do total.</a:t>
            </a:r>
          </a:p>
          <a:p>
            <a:pPr algn="just"/>
            <a:endParaRPr lang="pt-BR" sz="1400" dirty="0">
              <a:solidFill>
                <a:schemeClr val="tx1"/>
              </a:solidFill>
            </a:endParaRPr>
          </a:p>
        </p:txBody>
      </p:sp>
      <p:graphicFrame>
        <p:nvGraphicFramePr>
          <p:cNvPr id="3" name="Objeto 2"/>
          <p:cNvGraphicFramePr>
            <a:graphicFrameLocks noChangeAspect="1"/>
          </p:cNvGraphicFramePr>
          <p:nvPr>
            <p:extLst/>
          </p:nvPr>
        </p:nvGraphicFramePr>
        <p:xfrm>
          <a:off x="491319" y="619125"/>
          <a:ext cx="11218460" cy="5008694"/>
        </p:xfrm>
        <a:graphic>
          <a:graphicData uri="http://schemas.openxmlformats.org/presentationml/2006/ole">
            <mc:AlternateContent xmlns:mc="http://schemas.openxmlformats.org/markup-compatibility/2006">
              <mc:Choice xmlns:v="urn:schemas-microsoft-com:vml" Requires="v">
                <p:oleObj spid="_x0000_s2057" name="Planilha" r:id="rId4" imgW="10906151" imgH="5619747" progId="Excel.Sheet.12">
                  <p:embed/>
                </p:oleObj>
              </mc:Choice>
              <mc:Fallback>
                <p:oleObj name="Planilha" r:id="rId4" imgW="10906151" imgH="5619747" progId="Excel.Sheet.12">
                  <p:embed/>
                  <p:pic>
                    <p:nvPicPr>
                      <p:cNvPr id="0" name=""/>
                      <p:cNvPicPr/>
                      <p:nvPr/>
                    </p:nvPicPr>
                    <p:blipFill>
                      <a:blip r:embed="rId5"/>
                      <a:stretch>
                        <a:fillRect/>
                      </a:stretch>
                    </p:blipFill>
                    <p:spPr>
                      <a:xfrm>
                        <a:off x="491319" y="619125"/>
                        <a:ext cx="11218460" cy="5008694"/>
                      </a:xfrm>
                      <a:prstGeom prst="rect">
                        <a:avLst/>
                      </a:prstGeom>
                    </p:spPr>
                  </p:pic>
                </p:oleObj>
              </mc:Fallback>
            </mc:AlternateContent>
          </a:graphicData>
        </a:graphic>
      </p:graphicFrame>
    </p:spTree>
    <p:extLst>
      <p:ext uri="{BB962C8B-B14F-4D97-AF65-F5344CB8AC3E}">
        <p14:creationId xmlns:p14="http://schemas.microsoft.com/office/powerpoint/2010/main" val="4099461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 fill="hold"/>
                                        <p:tgtEl>
                                          <p:spTgt spid="4"/>
                                        </p:tgtEl>
                                        <p:attrNameLst>
                                          <p:attrName>ppt_x</p:attrName>
                                        </p:attrNameLst>
                                      </p:cBhvr>
                                      <p:tavLst>
                                        <p:tav tm="0">
                                          <p:val>
                                            <p:strVal val="#ppt_x"/>
                                          </p:val>
                                        </p:tav>
                                        <p:tav tm="100000">
                                          <p:val>
                                            <p:strVal val="#ppt_x"/>
                                          </p:val>
                                        </p:tav>
                                      </p:tavLst>
                                    </p:anim>
                                    <p:anim calcmode="lin" valueType="num">
                                      <p:cBhvr additive="base">
                                        <p:cTn id="8" dur="1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de cantos arredondados 4"/>
          <p:cNvSpPr/>
          <p:nvPr/>
        </p:nvSpPr>
        <p:spPr>
          <a:xfrm>
            <a:off x="207160" y="260570"/>
            <a:ext cx="11771480" cy="511961"/>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TEMPO PARA PAGAMENTO DE </a:t>
            </a:r>
            <a:r>
              <a:rPr lang="pt-BR" sz="3000" b="1" dirty="0"/>
              <a:t>IMPOSTOS</a:t>
            </a:r>
          </a:p>
        </p:txBody>
      </p:sp>
      <p:sp>
        <p:nvSpPr>
          <p:cNvPr id="6" name="Retângulo 5"/>
          <p:cNvSpPr/>
          <p:nvPr/>
        </p:nvSpPr>
        <p:spPr>
          <a:xfrm>
            <a:off x="207160" y="772531"/>
            <a:ext cx="11584790" cy="1400383"/>
          </a:xfrm>
          <a:prstGeom prst="rect">
            <a:avLst/>
          </a:prstGeom>
        </p:spPr>
        <p:txBody>
          <a:bodyPr wrap="square">
            <a:spAutoFit/>
          </a:bodyPr>
          <a:lstStyle/>
          <a:p>
            <a:pPr lvl="0"/>
            <a:endParaRPr lang="pt-BR" sz="1700" b="1" dirty="0"/>
          </a:p>
          <a:p>
            <a:endParaRPr lang="pt-BR" sz="1700" dirty="0"/>
          </a:p>
          <a:p>
            <a:endParaRPr lang="pt-BR" sz="1700" dirty="0"/>
          </a:p>
          <a:p>
            <a:endParaRPr lang="pt-BR" sz="1700" dirty="0"/>
          </a:p>
          <a:p>
            <a:pPr lvl="1"/>
            <a:endParaRPr lang="pt-BR" sz="1700" dirty="0"/>
          </a:p>
        </p:txBody>
      </p:sp>
      <p:pic>
        <p:nvPicPr>
          <p:cNvPr id="2" name="Imagem 1"/>
          <p:cNvPicPr>
            <a:picLocks noChangeAspect="1"/>
          </p:cNvPicPr>
          <p:nvPr/>
        </p:nvPicPr>
        <p:blipFill>
          <a:blip r:embed="rId3"/>
          <a:stretch>
            <a:fillRect/>
          </a:stretch>
        </p:blipFill>
        <p:spPr>
          <a:xfrm>
            <a:off x="872879" y="942975"/>
            <a:ext cx="10692349" cy="5213126"/>
          </a:xfrm>
          <a:prstGeom prst="rect">
            <a:avLst/>
          </a:prstGeom>
        </p:spPr>
      </p:pic>
    </p:spTree>
    <p:extLst>
      <p:ext uri="{BB962C8B-B14F-4D97-AF65-F5344CB8AC3E}">
        <p14:creationId xmlns:p14="http://schemas.microsoft.com/office/powerpoint/2010/main" val="827066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de cantos arredondados 5"/>
          <p:cNvSpPr/>
          <p:nvPr/>
        </p:nvSpPr>
        <p:spPr>
          <a:xfrm>
            <a:off x="207160" y="260570"/>
            <a:ext cx="11771480" cy="511961"/>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POSTFILING INDEX</a:t>
            </a:r>
            <a:endParaRPr lang="pt-BR" sz="3000" b="1" dirty="0"/>
          </a:p>
        </p:txBody>
      </p:sp>
      <p:graphicFrame>
        <p:nvGraphicFramePr>
          <p:cNvPr id="2" name="Tabela 1"/>
          <p:cNvGraphicFramePr>
            <a:graphicFrameLocks noGrp="1"/>
          </p:cNvGraphicFramePr>
          <p:nvPr>
            <p:extLst>
              <p:ext uri="{D42A27DB-BD31-4B8C-83A1-F6EECF244321}">
                <p14:modId xmlns:p14="http://schemas.microsoft.com/office/powerpoint/2010/main" val="1258861923"/>
              </p:ext>
            </p:extLst>
          </p:nvPr>
        </p:nvGraphicFramePr>
        <p:xfrm>
          <a:off x="491318" y="963771"/>
          <a:ext cx="11319682" cy="1967865"/>
        </p:xfrm>
        <a:graphic>
          <a:graphicData uri="http://schemas.openxmlformats.org/drawingml/2006/table">
            <a:tbl>
              <a:tblPr/>
              <a:tblGrid>
                <a:gridCol w="8013206">
                  <a:extLst>
                    <a:ext uri="{9D8B030D-6E8A-4147-A177-3AD203B41FA5}">
                      <a16:colId xmlns="" xmlns:a16="http://schemas.microsoft.com/office/drawing/2014/main" val="20000"/>
                    </a:ext>
                  </a:extLst>
                </a:gridCol>
                <a:gridCol w="3306476">
                  <a:extLst>
                    <a:ext uri="{9D8B030D-6E8A-4147-A177-3AD203B41FA5}">
                      <a16:colId xmlns="" xmlns:a16="http://schemas.microsoft.com/office/drawing/2014/main" val="20001"/>
                    </a:ext>
                  </a:extLst>
                </a:gridCol>
              </a:tblGrid>
              <a:tr h="237274">
                <a:tc>
                  <a:txBody>
                    <a:bodyPr/>
                    <a:lstStyle/>
                    <a:p>
                      <a:pPr algn="ctr" rtl="0" fontAlgn="ctr"/>
                      <a:r>
                        <a:rPr lang="pt-BR" sz="1800" b="1" i="0" u="none" strike="noStrike" dirty="0" smtClean="0">
                          <a:solidFill>
                            <a:srgbClr val="FFFFFF"/>
                          </a:solidFill>
                          <a:effectLst/>
                          <a:latin typeface="Calibri" panose="020F0502020204030204" pitchFamily="34" charset="0"/>
                        </a:rPr>
                        <a:t>PROCEDIMENTOS</a:t>
                      </a:r>
                      <a:endParaRPr lang="pt-BR" sz="1800" b="1" i="0" u="none" strike="noStrike" dirty="0">
                        <a:solidFill>
                          <a:srgbClr val="FFFFFF"/>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E75B6"/>
                    </a:solidFill>
                  </a:tcPr>
                </a:tc>
                <a:tc>
                  <a:txBody>
                    <a:bodyPr/>
                    <a:lstStyle/>
                    <a:p>
                      <a:pPr algn="ctr" rtl="0" fontAlgn="ctr"/>
                      <a:r>
                        <a:rPr lang="pt-BR" sz="1800" b="1" i="0" u="none" strike="noStrike" dirty="0">
                          <a:solidFill>
                            <a:srgbClr val="FFFFFF"/>
                          </a:solidFill>
                          <a:effectLst/>
                          <a:latin typeface="Calibri" panose="020F0502020204030204" pitchFamily="34" charset="0"/>
                        </a:rPr>
                        <a:t>PRAZOS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E75B6"/>
                    </a:solidFill>
                  </a:tcPr>
                </a:tc>
                <a:extLst>
                  <a:ext uri="{0D108BD9-81ED-4DB2-BD59-A6C34878D82A}">
                    <a16:rowId xmlns="" xmlns:a16="http://schemas.microsoft.com/office/drawing/2014/main" val="10000"/>
                  </a:ext>
                </a:extLst>
              </a:tr>
              <a:tr h="263684">
                <a:tc>
                  <a:txBody>
                    <a:bodyPr/>
                    <a:lstStyle/>
                    <a:p>
                      <a:pPr algn="l" rtl="0" fontAlgn="ctr"/>
                      <a:r>
                        <a:rPr lang="pt-BR" sz="1800" b="0" i="0" u="none" strike="noStrike" dirty="0">
                          <a:solidFill>
                            <a:srgbClr val="000000"/>
                          </a:solidFill>
                          <a:effectLst/>
                          <a:latin typeface="Calibri" panose="020F0502020204030204" pitchFamily="34" charset="0"/>
                        </a:rPr>
                        <a:t>a</a:t>
                      </a:r>
                      <a:r>
                        <a:rPr lang="pt-BR" sz="1800" b="0" i="0" u="none" strike="noStrike" dirty="0" smtClean="0">
                          <a:solidFill>
                            <a:srgbClr val="000000"/>
                          </a:solidFill>
                          <a:effectLst/>
                          <a:latin typeface="Calibri" panose="020F0502020204030204" pitchFamily="34" charset="0"/>
                        </a:rPr>
                        <a:t>)</a:t>
                      </a:r>
                      <a:r>
                        <a:rPr lang="en-US" sz="1800" b="0" i="0" kern="1200" dirty="0" smtClean="0">
                          <a:solidFill>
                            <a:schemeClr val="tx1"/>
                          </a:solidFill>
                          <a:effectLst/>
                          <a:latin typeface="+mn-lt"/>
                          <a:ea typeface="+mn-ea"/>
                          <a:cs typeface="+mn-cs"/>
                        </a:rPr>
                        <a:t> Process of claiming a VAT refund</a:t>
                      </a:r>
                      <a:endParaRPr lang="pt-B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a:solidFill>
                            <a:srgbClr val="000000"/>
                          </a:solidFill>
                          <a:effectLst/>
                          <a:latin typeface="Calibri" panose="020F0502020204030204" pitchFamily="34" charset="0"/>
                        </a:rPr>
                        <a:t>Não avaliado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 xmlns:a16="http://schemas.microsoft.com/office/drawing/2014/main" val="10001"/>
                  </a:ext>
                </a:extLst>
              </a:tr>
              <a:tr h="246539">
                <a:tc>
                  <a:txBody>
                    <a:bodyPr/>
                    <a:lstStyle/>
                    <a:p>
                      <a:pPr algn="l" rtl="0" fontAlgn="ctr"/>
                      <a:r>
                        <a:rPr lang="pt-BR" sz="1800" b="0" i="0" u="none" strike="noStrike" dirty="0">
                          <a:solidFill>
                            <a:srgbClr val="000000"/>
                          </a:solidFill>
                          <a:effectLst/>
                          <a:latin typeface="Calibri" panose="020F0502020204030204" pitchFamily="34" charset="0"/>
                        </a:rPr>
                        <a:t>b</a:t>
                      </a:r>
                      <a:r>
                        <a:rPr lang="pt-BR" sz="1800" b="0" i="0" u="none" strike="noStrike" dirty="0" smtClean="0">
                          <a:solidFill>
                            <a:srgbClr val="000000"/>
                          </a:solidFill>
                          <a:effectLst/>
                          <a:latin typeface="Calibri" panose="020F0502020204030204" pitchFamily="34" charset="0"/>
                        </a:rPr>
                        <a:t>)</a:t>
                      </a:r>
                      <a:r>
                        <a:rPr lang="en-US" sz="1800" b="0" i="0" kern="1200" dirty="0" smtClean="0">
                          <a:solidFill>
                            <a:schemeClr val="tx1"/>
                          </a:solidFill>
                          <a:effectLst/>
                          <a:latin typeface="+mn-lt"/>
                          <a:ea typeface="+mn-ea"/>
                          <a:cs typeface="+mn-cs"/>
                        </a:rPr>
                        <a:t> Process of a VAT audit</a:t>
                      </a:r>
                      <a:endParaRPr lang="pt-B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a:solidFill>
                            <a:srgbClr val="000000"/>
                          </a:solidFill>
                          <a:effectLst/>
                          <a:latin typeface="Calibri" panose="020F0502020204030204" pitchFamily="34" charset="0"/>
                        </a:rPr>
                        <a:t>Não avaliado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 xmlns:a16="http://schemas.microsoft.com/office/drawing/2014/main" val="10002"/>
                  </a:ext>
                </a:extLst>
              </a:tr>
              <a:tr h="466586">
                <a:tc>
                  <a:txBody>
                    <a:bodyPr/>
                    <a:lstStyle/>
                    <a:p>
                      <a:pPr algn="l" rtl="0" fontAlgn="ctr"/>
                      <a:r>
                        <a:rPr lang="pt-BR" sz="1800" b="0" i="0" u="none" strike="noStrike" dirty="0">
                          <a:solidFill>
                            <a:srgbClr val="000000"/>
                          </a:solidFill>
                          <a:effectLst/>
                          <a:latin typeface="Calibri" panose="020F0502020204030204" pitchFamily="34" charset="0"/>
                        </a:rPr>
                        <a:t>c) Tempo para </a:t>
                      </a:r>
                      <a:r>
                        <a:rPr lang="pt-BR" sz="1800" b="1" i="0" u="none" strike="noStrike" dirty="0">
                          <a:solidFill>
                            <a:srgbClr val="000000"/>
                          </a:solidFill>
                          <a:effectLst/>
                          <a:latin typeface="Calibri" panose="020F0502020204030204" pitchFamily="34" charset="0"/>
                        </a:rPr>
                        <a:t>cumprir com obrigações</a:t>
                      </a:r>
                      <a:r>
                        <a:rPr lang="pt-BR" sz="1800" b="0" i="0" u="none" strike="noStrike" dirty="0">
                          <a:solidFill>
                            <a:srgbClr val="000000"/>
                          </a:solidFill>
                          <a:effectLst/>
                          <a:latin typeface="Calibri" panose="020F0502020204030204" pitchFamily="34" charset="0"/>
                        </a:rPr>
                        <a:t> de uma inspeção relativa ao imposto sobre o rendimento corporativo (horas)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smtClean="0">
                          <a:solidFill>
                            <a:srgbClr val="000000"/>
                          </a:solidFill>
                          <a:effectLst/>
                          <a:latin typeface="Calibri" panose="020F0502020204030204" pitchFamily="34" charset="0"/>
                        </a:rPr>
                        <a:t>39,0</a:t>
                      </a:r>
                      <a:endParaRPr lang="pt-B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 xmlns:a16="http://schemas.microsoft.com/office/drawing/2014/main" val="10003"/>
                  </a:ext>
                </a:extLst>
              </a:tr>
              <a:tr h="466586">
                <a:tc>
                  <a:txBody>
                    <a:bodyPr/>
                    <a:lstStyle/>
                    <a:p>
                      <a:pPr algn="l" rtl="0" fontAlgn="ctr"/>
                      <a:r>
                        <a:rPr lang="pt-BR" sz="1800" b="0" i="0" u="none" strike="noStrike" dirty="0">
                          <a:solidFill>
                            <a:srgbClr val="000000"/>
                          </a:solidFill>
                          <a:effectLst/>
                          <a:latin typeface="Calibri" panose="020F0502020204030204" pitchFamily="34" charset="0"/>
                        </a:rPr>
                        <a:t>d) Tempo para </a:t>
                      </a:r>
                      <a:r>
                        <a:rPr lang="pt-BR" sz="1800" b="1" i="0" u="none" strike="noStrike" dirty="0">
                          <a:solidFill>
                            <a:srgbClr val="000000"/>
                          </a:solidFill>
                          <a:effectLst/>
                          <a:latin typeface="Calibri" panose="020F0502020204030204" pitchFamily="34" charset="0"/>
                        </a:rPr>
                        <a:t>concluir uma inspeção</a:t>
                      </a:r>
                      <a:r>
                        <a:rPr lang="pt-BR" sz="1800" b="0" i="0" u="none" strike="noStrike" dirty="0">
                          <a:solidFill>
                            <a:srgbClr val="000000"/>
                          </a:solidFill>
                          <a:effectLst/>
                          <a:latin typeface="Calibri" panose="020F0502020204030204" pitchFamily="34" charset="0"/>
                        </a:rPr>
                        <a:t> relativa ao imposto sobre o rendimento corporativo (semanas)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smtClean="0">
                          <a:solidFill>
                            <a:schemeClr val="tx1"/>
                          </a:solidFill>
                          <a:effectLst/>
                          <a:latin typeface="Calibri" panose="020F0502020204030204" pitchFamily="34" charset="0"/>
                        </a:rPr>
                        <a:t>86,6</a:t>
                      </a:r>
                      <a:endParaRPr lang="pt-BR" sz="1800" b="0" i="0" u="none" strike="noStrike" dirty="0">
                        <a:solidFill>
                          <a:schemeClr val="tx1"/>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 xmlns:a16="http://schemas.microsoft.com/office/drawing/2014/main" val="10004"/>
                  </a:ext>
                </a:extLst>
              </a:tr>
            </a:tbl>
          </a:graphicData>
        </a:graphic>
      </p:graphicFrame>
      <p:sp>
        <p:nvSpPr>
          <p:cNvPr id="8" name="CaixaDeTexto 7"/>
          <p:cNvSpPr txBox="1"/>
          <p:nvPr/>
        </p:nvSpPr>
        <p:spPr>
          <a:xfrm>
            <a:off x="338919" y="3225800"/>
            <a:ext cx="11472081" cy="2123658"/>
          </a:xfrm>
          <a:prstGeom prst="rect">
            <a:avLst/>
          </a:prstGeom>
          <a:noFill/>
        </p:spPr>
        <p:txBody>
          <a:bodyPr wrap="square" rtlCol="0">
            <a:spAutoFit/>
          </a:bodyPr>
          <a:lstStyle/>
          <a:p>
            <a:pPr marL="457200" indent="-457200">
              <a:buAutoNum type="alphaLcParenR"/>
            </a:pPr>
            <a:r>
              <a:rPr lang="pt-BR" sz="2000" dirty="0" smtClean="0"/>
              <a:t>NCM: </a:t>
            </a:r>
            <a:r>
              <a:rPr lang="pt-BR" sz="2000" dirty="0"/>
              <a:t>8417.80.10 </a:t>
            </a:r>
            <a:r>
              <a:rPr lang="pt-BR" sz="2000" dirty="0" smtClean="0"/>
              <a:t>- industrial </a:t>
            </a:r>
            <a:r>
              <a:rPr lang="pt-BR" sz="2000" dirty="0" err="1"/>
              <a:t>furnaces</a:t>
            </a:r>
            <a:r>
              <a:rPr lang="pt-BR" sz="2000" dirty="0"/>
              <a:t> for </a:t>
            </a:r>
            <a:r>
              <a:rPr lang="pt-BR" sz="2000" dirty="0" err="1"/>
              <a:t>ceramics</a:t>
            </a:r>
            <a:endParaRPr lang="pt-BR" sz="2000" dirty="0" smtClean="0"/>
          </a:p>
          <a:p>
            <a:endParaRPr lang="pt-BR" sz="2000" dirty="0" smtClean="0"/>
          </a:p>
          <a:p>
            <a:r>
              <a:rPr lang="pt-BR" sz="2000" dirty="0" smtClean="0"/>
              <a:t>        PIS          (</a:t>
            </a:r>
            <a:r>
              <a:rPr lang="pt-BR" sz="2000" dirty="0" err="1" smtClean="0"/>
              <a:t>Aliquota</a:t>
            </a:r>
            <a:r>
              <a:rPr lang="pt-BR" sz="2000" dirty="0" smtClean="0"/>
              <a:t> 1,68%) – a restituição é automática, na própria escrituração do tributo – zero horas</a:t>
            </a:r>
          </a:p>
          <a:p>
            <a:r>
              <a:rPr lang="pt-BR" sz="2000" dirty="0" smtClean="0"/>
              <a:t>        COFINS  (</a:t>
            </a:r>
            <a:r>
              <a:rPr lang="pt-BR" sz="2000" dirty="0" err="1" smtClean="0"/>
              <a:t>Aliquota</a:t>
            </a:r>
            <a:r>
              <a:rPr lang="pt-BR" sz="2000" dirty="0" smtClean="0"/>
              <a:t> 7,6%)  - </a:t>
            </a:r>
            <a:r>
              <a:rPr lang="pt-BR" sz="2000" dirty="0"/>
              <a:t>a restituição é automática, na própria escrituração do tributo – zero horas</a:t>
            </a:r>
          </a:p>
          <a:p>
            <a:r>
              <a:rPr lang="pt-BR" sz="2000" dirty="0" smtClean="0"/>
              <a:t>        IPI           ( </a:t>
            </a:r>
            <a:r>
              <a:rPr lang="pt-BR" sz="2000" dirty="0" err="1" smtClean="0"/>
              <a:t>Aliquota</a:t>
            </a:r>
            <a:r>
              <a:rPr lang="pt-BR" sz="2000" dirty="0" smtClean="0"/>
              <a:t> 0% )</a:t>
            </a:r>
          </a:p>
          <a:p>
            <a:r>
              <a:rPr lang="pt-BR" sz="2000" dirty="0"/>
              <a:t> </a:t>
            </a:r>
            <a:r>
              <a:rPr lang="pt-BR" sz="2000" dirty="0" smtClean="0"/>
              <a:t>       ICMS      (</a:t>
            </a:r>
            <a:r>
              <a:rPr lang="pt-BR" sz="2000" dirty="0" err="1" smtClean="0"/>
              <a:t>Aliquota</a:t>
            </a:r>
            <a:r>
              <a:rPr lang="pt-BR" sz="2000" dirty="0" smtClean="0"/>
              <a:t> 8,8</a:t>
            </a:r>
            <a:r>
              <a:rPr lang="pt-BR" sz="2000" dirty="0"/>
              <a:t>%)   - a restituição é automática, na própria escrituração do tributo – zero horas</a:t>
            </a:r>
          </a:p>
          <a:p>
            <a:endParaRPr lang="pt-BR" sz="1200" dirty="0"/>
          </a:p>
        </p:txBody>
      </p:sp>
    </p:spTree>
    <p:extLst>
      <p:ext uri="{BB962C8B-B14F-4D97-AF65-F5344CB8AC3E}">
        <p14:creationId xmlns:p14="http://schemas.microsoft.com/office/powerpoint/2010/main" val="33152795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ângulo de cantos arredondados 5"/>
          <p:cNvSpPr/>
          <p:nvPr/>
        </p:nvSpPr>
        <p:spPr>
          <a:xfrm>
            <a:off x="207160" y="260570"/>
            <a:ext cx="11771480" cy="511961"/>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000" b="1" dirty="0" smtClean="0"/>
              <a:t>POSTFILING INDEX</a:t>
            </a:r>
            <a:endParaRPr lang="pt-BR" sz="3000" b="1" dirty="0"/>
          </a:p>
        </p:txBody>
      </p:sp>
      <p:graphicFrame>
        <p:nvGraphicFramePr>
          <p:cNvPr id="2" name="Tabela 1"/>
          <p:cNvGraphicFramePr>
            <a:graphicFrameLocks noGrp="1"/>
          </p:cNvGraphicFramePr>
          <p:nvPr>
            <p:extLst>
              <p:ext uri="{D42A27DB-BD31-4B8C-83A1-F6EECF244321}">
                <p14:modId xmlns:p14="http://schemas.microsoft.com/office/powerpoint/2010/main" val="2951929235"/>
              </p:ext>
            </p:extLst>
          </p:nvPr>
        </p:nvGraphicFramePr>
        <p:xfrm>
          <a:off x="491318" y="963771"/>
          <a:ext cx="11319682" cy="1967865"/>
        </p:xfrm>
        <a:graphic>
          <a:graphicData uri="http://schemas.openxmlformats.org/drawingml/2006/table">
            <a:tbl>
              <a:tblPr/>
              <a:tblGrid>
                <a:gridCol w="8013206">
                  <a:extLst>
                    <a:ext uri="{9D8B030D-6E8A-4147-A177-3AD203B41FA5}">
                      <a16:colId xmlns="" xmlns:a16="http://schemas.microsoft.com/office/drawing/2014/main" val="20000"/>
                    </a:ext>
                  </a:extLst>
                </a:gridCol>
                <a:gridCol w="3306476">
                  <a:extLst>
                    <a:ext uri="{9D8B030D-6E8A-4147-A177-3AD203B41FA5}">
                      <a16:colId xmlns="" xmlns:a16="http://schemas.microsoft.com/office/drawing/2014/main" val="20001"/>
                    </a:ext>
                  </a:extLst>
                </a:gridCol>
              </a:tblGrid>
              <a:tr h="237274">
                <a:tc>
                  <a:txBody>
                    <a:bodyPr/>
                    <a:lstStyle/>
                    <a:p>
                      <a:pPr algn="ctr" rtl="0" fontAlgn="ctr"/>
                      <a:r>
                        <a:rPr lang="pt-BR" sz="1800" b="1" i="0" u="none" strike="noStrike" dirty="0">
                          <a:solidFill>
                            <a:srgbClr val="FFFFFF"/>
                          </a:solidFill>
                          <a:effectLst/>
                          <a:latin typeface="Calibri" panose="020F0502020204030204" pitchFamily="34" charset="0"/>
                        </a:rPr>
                        <a:t>PROCEDIMENTOS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E75B6"/>
                    </a:solidFill>
                  </a:tcPr>
                </a:tc>
                <a:tc>
                  <a:txBody>
                    <a:bodyPr/>
                    <a:lstStyle/>
                    <a:p>
                      <a:pPr algn="ctr" rtl="0" fontAlgn="ctr"/>
                      <a:r>
                        <a:rPr lang="pt-BR" sz="1800" b="1" i="0" u="none" strike="noStrike" dirty="0">
                          <a:solidFill>
                            <a:srgbClr val="FFFFFF"/>
                          </a:solidFill>
                          <a:effectLst/>
                          <a:latin typeface="Calibri" panose="020F0502020204030204" pitchFamily="34" charset="0"/>
                        </a:rPr>
                        <a:t>PRAZOS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E75B6"/>
                    </a:solidFill>
                  </a:tcPr>
                </a:tc>
                <a:extLst>
                  <a:ext uri="{0D108BD9-81ED-4DB2-BD59-A6C34878D82A}">
                    <a16:rowId xmlns="" xmlns:a16="http://schemas.microsoft.com/office/drawing/2014/main" val="10000"/>
                  </a:ext>
                </a:extLst>
              </a:tr>
              <a:tr h="263684">
                <a:tc>
                  <a:txBody>
                    <a:bodyPr/>
                    <a:lstStyle/>
                    <a:p>
                      <a:pPr algn="l" rtl="0" fontAlgn="ctr"/>
                      <a:r>
                        <a:rPr lang="pt-BR" sz="1800" b="0" i="0" u="none" strike="noStrike" dirty="0">
                          <a:solidFill>
                            <a:srgbClr val="000000"/>
                          </a:solidFill>
                          <a:effectLst/>
                          <a:latin typeface="Calibri" panose="020F0502020204030204" pitchFamily="34" charset="0"/>
                        </a:rPr>
                        <a:t>a</a:t>
                      </a:r>
                      <a:r>
                        <a:rPr lang="pt-BR" sz="1800" b="0" i="0" u="none" strike="noStrike" dirty="0" smtClean="0">
                          <a:solidFill>
                            <a:srgbClr val="000000"/>
                          </a:solidFill>
                          <a:effectLst/>
                          <a:latin typeface="Calibri" panose="020F0502020204030204" pitchFamily="34" charset="0"/>
                        </a:rPr>
                        <a:t>)</a:t>
                      </a:r>
                      <a:r>
                        <a:rPr lang="en-US" sz="1800" b="0" i="0" kern="1200" dirty="0" smtClean="0">
                          <a:solidFill>
                            <a:schemeClr val="tx1"/>
                          </a:solidFill>
                          <a:effectLst/>
                          <a:latin typeface="+mn-lt"/>
                          <a:ea typeface="+mn-ea"/>
                          <a:cs typeface="+mn-cs"/>
                        </a:rPr>
                        <a:t> Process of claiming a VAT refund</a:t>
                      </a:r>
                      <a:endParaRPr lang="pt-B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a:solidFill>
                            <a:srgbClr val="000000"/>
                          </a:solidFill>
                          <a:effectLst/>
                          <a:latin typeface="Calibri" panose="020F0502020204030204" pitchFamily="34" charset="0"/>
                        </a:rPr>
                        <a:t>Não avaliado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 xmlns:a16="http://schemas.microsoft.com/office/drawing/2014/main" val="10001"/>
                  </a:ext>
                </a:extLst>
              </a:tr>
              <a:tr h="246539">
                <a:tc>
                  <a:txBody>
                    <a:bodyPr/>
                    <a:lstStyle/>
                    <a:p>
                      <a:pPr algn="l" rtl="0" fontAlgn="ctr"/>
                      <a:r>
                        <a:rPr lang="pt-BR" sz="1800" b="0" i="0" u="none" strike="noStrike" dirty="0">
                          <a:solidFill>
                            <a:srgbClr val="000000"/>
                          </a:solidFill>
                          <a:effectLst/>
                          <a:latin typeface="Calibri" panose="020F0502020204030204" pitchFamily="34" charset="0"/>
                        </a:rPr>
                        <a:t>b</a:t>
                      </a:r>
                      <a:r>
                        <a:rPr lang="pt-BR" sz="1800" b="0" i="0" u="none" strike="noStrike" dirty="0" smtClean="0">
                          <a:solidFill>
                            <a:srgbClr val="000000"/>
                          </a:solidFill>
                          <a:effectLst/>
                          <a:latin typeface="Calibri" panose="020F0502020204030204" pitchFamily="34" charset="0"/>
                        </a:rPr>
                        <a:t>)</a:t>
                      </a:r>
                      <a:r>
                        <a:rPr lang="en-US" sz="1800" b="0" i="0" kern="1200" dirty="0" smtClean="0">
                          <a:solidFill>
                            <a:schemeClr val="tx1"/>
                          </a:solidFill>
                          <a:effectLst/>
                          <a:latin typeface="+mn-lt"/>
                          <a:ea typeface="+mn-ea"/>
                          <a:cs typeface="+mn-cs"/>
                        </a:rPr>
                        <a:t> Process of a VAT audit</a:t>
                      </a:r>
                      <a:endParaRPr lang="pt-BR" sz="18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a:solidFill>
                            <a:srgbClr val="000000"/>
                          </a:solidFill>
                          <a:effectLst/>
                          <a:latin typeface="Calibri" panose="020F0502020204030204" pitchFamily="34" charset="0"/>
                        </a:rPr>
                        <a:t>Não avaliado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 xmlns:a16="http://schemas.microsoft.com/office/drawing/2014/main" val="10002"/>
                  </a:ext>
                </a:extLst>
              </a:tr>
              <a:tr h="466586">
                <a:tc>
                  <a:txBody>
                    <a:bodyPr/>
                    <a:lstStyle/>
                    <a:p>
                      <a:pPr algn="l" rtl="0" fontAlgn="ctr"/>
                      <a:r>
                        <a:rPr lang="pt-BR" sz="1800" b="0" i="0" u="none" strike="noStrike" dirty="0">
                          <a:solidFill>
                            <a:srgbClr val="000000"/>
                          </a:solidFill>
                          <a:effectLst/>
                          <a:latin typeface="Calibri" panose="020F0502020204030204" pitchFamily="34" charset="0"/>
                        </a:rPr>
                        <a:t>c) Tempo para </a:t>
                      </a:r>
                      <a:r>
                        <a:rPr lang="pt-BR" sz="1800" b="1" i="0" u="none" strike="noStrike" dirty="0">
                          <a:solidFill>
                            <a:srgbClr val="000000"/>
                          </a:solidFill>
                          <a:effectLst/>
                          <a:latin typeface="Calibri" panose="020F0502020204030204" pitchFamily="34" charset="0"/>
                        </a:rPr>
                        <a:t>cumprir com obrigações</a:t>
                      </a:r>
                      <a:r>
                        <a:rPr lang="pt-BR" sz="1800" b="0" i="0" u="none" strike="noStrike" dirty="0">
                          <a:solidFill>
                            <a:srgbClr val="000000"/>
                          </a:solidFill>
                          <a:effectLst/>
                          <a:latin typeface="Calibri" panose="020F0502020204030204" pitchFamily="34" charset="0"/>
                        </a:rPr>
                        <a:t> de uma inspeção relativa ao imposto sobre o rendimento corporativo (horas)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smtClean="0">
                          <a:solidFill>
                            <a:srgbClr val="000000"/>
                          </a:solidFill>
                          <a:effectLst/>
                          <a:latin typeface="Calibri" panose="020F0502020204030204" pitchFamily="34" charset="0"/>
                        </a:rPr>
                        <a:t>39,0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 xmlns:a16="http://schemas.microsoft.com/office/drawing/2014/main" val="10003"/>
                  </a:ext>
                </a:extLst>
              </a:tr>
              <a:tr h="466586">
                <a:tc>
                  <a:txBody>
                    <a:bodyPr/>
                    <a:lstStyle/>
                    <a:p>
                      <a:pPr algn="l" rtl="0" fontAlgn="ctr"/>
                      <a:r>
                        <a:rPr lang="pt-BR" sz="1800" b="0" i="0" u="none" strike="noStrike" dirty="0">
                          <a:solidFill>
                            <a:srgbClr val="000000"/>
                          </a:solidFill>
                          <a:effectLst/>
                          <a:latin typeface="Calibri" panose="020F0502020204030204" pitchFamily="34" charset="0"/>
                        </a:rPr>
                        <a:t>d) Tempo para </a:t>
                      </a:r>
                      <a:r>
                        <a:rPr lang="pt-BR" sz="1800" b="1" i="0" u="none" strike="noStrike" dirty="0">
                          <a:solidFill>
                            <a:srgbClr val="000000"/>
                          </a:solidFill>
                          <a:effectLst/>
                          <a:latin typeface="Calibri" panose="020F0502020204030204" pitchFamily="34" charset="0"/>
                        </a:rPr>
                        <a:t>concluir uma inspeção</a:t>
                      </a:r>
                      <a:r>
                        <a:rPr lang="pt-BR" sz="1800" b="0" i="0" u="none" strike="noStrike" dirty="0">
                          <a:solidFill>
                            <a:srgbClr val="000000"/>
                          </a:solidFill>
                          <a:effectLst/>
                          <a:latin typeface="Calibri" panose="020F0502020204030204" pitchFamily="34" charset="0"/>
                        </a:rPr>
                        <a:t> relativa ao imposto sobre o rendimento corporativo (semanas)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rtl="0" fontAlgn="ctr"/>
                      <a:r>
                        <a:rPr lang="pt-BR" sz="1800" b="0" i="0" u="none" strike="noStrike" dirty="0" smtClean="0">
                          <a:solidFill>
                            <a:schemeClr val="tx1"/>
                          </a:solidFill>
                          <a:effectLst/>
                          <a:latin typeface="Calibri" panose="020F0502020204030204" pitchFamily="34" charset="0"/>
                        </a:rPr>
                        <a:t>86,6</a:t>
                      </a:r>
                      <a:endParaRPr lang="pt-BR" sz="1800" b="0" i="0" u="none" strike="noStrike" dirty="0">
                        <a:solidFill>
                          <a:schemeClr val="tx1"/>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 xmlns:a16="http://schemas.microsoft.com/office/drawing/2014/main" val="10004"/>
                  </a:ext>
                </a:extLst>
              </a:tr>
            </a:tbl>
          </a:graphicData>
        </a:graphic>
      </p:graphicFrame>
      <p:sp>
        <p:nvSpPr>
          <p:cNvPr id="8" name="CaixaDeTexto 7"/>
          <p:cNvSpPr txBox="1"/>
          <p:nvPr/>
        </p:nvSpPr>
        <p:spPr>
          <a:xfrm>
            <a:off x="338919" y="3225800"/>
            <a:ext cx="11472081" cy="1938992"/>
          </a:xfrm>
          <a:prstGeom prst="rect">
            <a:avLst/>
          </a:prstGeom>
          <a:noFill/>
        </p:spPr>
        <p:txBody>
          <a:bodyPr wrap="square" rtlCol="0">
            <a:spAutoFit/>
          </a:bodyPr>
          <a:lstStyle/>
          <a:p>
            <a:r>
              <a:rPr lang="pt-BR" sz="2000" dirty="0" smtClean="0"/>
              <a:t>b)</a:t>
            </a:r>
            <a:r>
              <a:rPr lang="en-US" sz="2000" dirty="0"/>
              <a:t> </a:t>
            </a:r>
            <a:r>
              <a:rPr lang="en-US" sz="2000" dirty="0" smtClean="0"/>
              <a:t>  the </a:t>
            </a:r>
            <a:r>
              <a:rPr lang="en-US" sz="2000" dirty="0"/>
              <a:t>company will not be subjected to an audit.</a:t>
            </a:r>
            <a:endParaRPr lang="pt-BR" sz="2000" dirty="0" smtClean="0"/>
          </a:p>
          <a:p>
            <a:endParaRPr lang="pt-BR" sz="2000" dirty="0" smtClean="0"/>
          </a:p>
          <a:p>
            <a:r>
              <a:rPr lang="pt-BR" sz="2000" dirty="0" smtClean="0"/>
              <a:t>        PIS          (</a:t>
            </a:r>
            <a:r>
              <a:rPr lang="pt-BR" sz="2000" dirty="0" err="1" smtClean="0"/>
              <a:t>Aliquota</a:t>
            </a:r>
            <a:r>
              <a:rPr lang="pt-BR" sz="2000" dirty="0" smtClean="0"/>
              <a:t> 1,68%) –  compensação imediata, direto na escrituração – EFD Contribuições</a:t>
            </a:r>
          </a:p>
          <a:p>
            <a:r>
              <a:rPr lang="pt-BR" sz="2000" dirty="0" smtClean="0"/>
              <a:t>       COFINS  (</a:t>
            </a:r>
            <a:r>
              <a:rPr lang="pt-BR" sz="2000" dirty="0" err="1" smtClean="0"/>
              <a:t>Aliquota</a:t>
            </a:r>
            <a:r>
              <a:rPr lang="pt-BR" sz="2000" dirty="0" smtClean="0"/>
              <a:t> 7,6%)  -    compensação imediata, direto na escrituração – EFD Contribuições</a:t>
            </a:r>
            <a:endParaRPr lang="pt-BR" sz="2000" dirty="0"/>
          </a:p>
          <a:p>
            <a:r>
              <a:rPr lang="pt-BR" sz="2000" dirty="0" smtClean="0"/>
              <a:t>        IPI           (Alíquota Zero)</a:t>
            </a:r>
          </a:p>
          <a:p>
            <a:r>
              <a:rPr lang="pt-BR" sz="2000" dirty="0"/>
              <a:t> </a:t>
            </a:r>
            <a:r>
              <a:rPr lang="pt-BR" sz="2000" dirty="0" smtClean="0"/>
              <a:t>       ICMS      (</a:t>
            </a:r>
            <a:r>
              <a:rPr lang="pt-BR" sz="2000" dirty="0" err="1" smtClean="0"/>
              <a:t>Aliquota</a:t>
            </a:r>
            <a:r>
              <a:rPr lang="pt-BR" sz="2000" dirty="0" smtClean="0"/>
              <a:t> 8,8</a:t>
            </a:r>
            <a:r>
              <a:rPr lang="pt-BR" sz="2000" dirty="0"/>
              <a:t>%)   - </a:t>
            </a:r>
            <a:r>
              <a:rPr lang="pt-BR" sz="2000" dirty="0" smtClean="0"/>
              <a:t>  compensação em 48 meses, direto na escrituração  fiscal do ICMS </a:t>
            </a:r>
            <a:endParaRPr lang="pt-BR" sz="1200" dirty="0"/>
          </a:p>
        </p:txBody>
      </p:sp>
    </p:spTree>
    <p:extLst>
      <p:ext uri="{BB962C8B-B14F-4D97-AF65-F5344CB8AC3E}">
        <p14:creationId xmlns:p14="http://schemas.microsoft.com/office/powerpoint/2010/main" val="403107498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ersonalizar design">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3791</TotalTime>
  <Words>1808</Words>
  <Application>Microsoft Office PowerPoint</Application>
  <PresentationFormat>Widescreen</PresentationFormat>
  <Paragraphs>257</Paragraphs>
  <Slides>13</Slides>
  <Notes>13</Notes>
  <HiddenSlides>2</HiddenSlides>
  <MMClips>0</MMClips>
  <ScaleCrop>false</ScaleCrop>
  <HeadingPairs>
    <vt:vector size="8" baseType="variant">
      <vt:variant>
        <vt:lpstr>Fontes usadas</vt:lpstr>
      </vt:variant>
      <vt:variant>
        <vt:i4>3</vt:i4>
      </vt:variant>
      <vt:variant>
        <vt:lpstr>Tema</vt:lpstr>
      </vt:variant>
      <vt:variant>
        <vt:i4>2</vt:i4>
      </vt:variant>
      <vt:variant>
        <vt:lpstr>Servidores OLE inseridos</vt:lpstr>
      </vt:variant>
      <vt:variant>
        <vt:i4>1</vt:i4>
      </vt:variant>
      <vt:variant>
        <vt:lpstr>Títulos de slides</vt:lpstr>
      </vt:variant>
      <vt:variant>
        <vt:i4>13</vt:i4>
      </vt:variant>
    </vt:vector>
  </HeadingPairs>
  <TitlesOfParts>
    <vt:vector size="19" baseType="lpstr">
      <vt:lpstr>Arial</vt:lpstr>
      <vt:lpstr>Calibri</vt:lpstr>
      <vt:lpstr>Calibri Light</vt:lpstr>
      <vt:lpstr>Tema do Office</vt:lpstr>
      <vt:lpstr>Personalizar design</vt:lpstr>
      <vt:lpstr>Planilha</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Carlos Eduardo de Jesus</dc:creator>
  <cp:lastModifiedBy>Renes Pinto Cunha</cp:lastModifiedBy>
  <cp:revision>331</cp:revision>
  <cp:lastPrinted>2018-03-21T20:35:26Z</cp:lastPrinted>
  <dcterms:created xsi:type="dcterms:W3CDTF">2017-02-07T20:42:46Z</dcterms:created>
  <dcterms:modified xsi:type="dcterms:W3CDTF">2018-05-16T15:31:03Z</dcterms:modified>
</cp:coreProperties>
</file>