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8" r:id="rId2"/>
    <p:sldId id="332" r:id="rId3"/>
    <p:sldId id="343" r:id="rId4"/>
    <p:sldId id="329" r:id="rId5"/>
    <p:sldId id="342" r:id="rId6"/>
    <p:sldId id="339" r:id="rId7"/>
    <p:sldId id="344" r:id="rId8"/>
    <p:sldId id="297" r:id="rId9"/>
    <p:sldId id="334" r:id="rId10"/>
    <p:sldId id="338" r:id="rId11"/>
    <p:sldId id="299" r:id="rId12"/>
    <p:sldId id="335" r:id="rId13"/>
    <p:sldId id="327" r:id="rId14"/>
    <p:sldId id="301" r:id="rId15"/>
    <p:sldId id="302" r:id="rId16"/>
    <p:sldId id="346" r:id="rId17"/>
    <p:sldId id="303" r:id="rId18"/>
    <p:sldId id="341" r:id="rId19"/>
    <p:sldId id="336" r:id="rId20"/>
    <p:sldId id="345" r:id="rId21"/>
    <p:sldId id="286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 Eduardo de Jesus" initials="CEdJ" lastIdx="17" clrIdx="0">
    <p:extLst>
      <p:ext uri="{19B8F6BF-5375-455C-9EA6-DF929625EA0E}">
        <p15:presenceInfo xmlns:p15="http://schemas.microsoft.com/office/powerpoint/2012/main" userId="S-1-5-21-1472583760-1247489484-2413598454-200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stelo\SEPBMS\04%20-%20DEMANDAS_E_APRESENTA&#199;&#213;ES_BMS\F&#243;rum_Doing_Business_Melhoria_do_Ambiente_de_Neg&#243;cios_FEV_2017\Doing%20Business%202018\Classifica&#231;&#227;o%20Brasil%20DOING%20BUSINESS%20PAIS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378371769048394E-2"/>
          <c:y val="7.5846241999485475E-2"/>
          <c:w val="0.98567673620743201"/>
          <c:h val="0.89618606409766666"/>
        </c:manualLayout>
      </c:layout>
      <c:lineChart>
        <c:grouping val="standard"/>
        <c:varyColors val="0"/>
        <c:ser>
          <c:idx val="1"/>
          <c:order val="2"/>
          <c:tx>
            <c:strRef>
              <c:f>'gráfico classif'!$C$36</c:f>
              <c:strCache>
                <c:ptCount val="1"/>
                <c:pt idx="0">
                  <c:v>Brasil</c:v>
                </c:pt>
              </c:strCache>
            </c:strRef>
          </c:tx>
          <c:spPr>
            <a:ln w="50800" cap="rnd">
              <a:solidFill>
                <a:srgbClr val="002060"/>
              </a:solidFill>
              <a:round/>
            </a:ln>
            <a:effectLst/>
          </c:spPr>
          <c:marker>
            <c:symbol val="diamond"/>
            <c:size val="10"/>
            <c:spPr>
              <a:solidFill>
                <a:schemeClr val="tx2"/>
              </a:solidFill>
              <a:ln w="38100">
                <a:solidFill>
                  <a:srgbClr val="00206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8286565805290602E-2"/>
                  <c:y val="2.710368139900730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68-463E-9D91-0414AD054EFF}"/>
                </c:ext>
              </c:extLst>
            </c:dLbl>
            <c:dLbl>
              <c:idx val="1"/>
              <c:layout>
                <c:manualLayout>
                  <c:x val="-4.285706968058677E-4"/>
                  <c:y val="2.926700181902276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68-463E-9D91-0414AD054EFF}"/>
                </c:ext>
              </c:extLst>
            </c:dLbl>
            <c:dLbl>
              <c:idx val="2"/>
              <c:layout>
                <c:manualLayout>
                  <c:x val="-3.5695253034096507E-3"/>
                  <c:y val="3.73122112920432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68-463E-9D91-0414AD054EFF}"/>
                </c:ext>
              </c:extLst>
            </c:dLbl>
            <c:dLbl>
              <c:idx val="3"/>
              <c:layout>
                <c:manualLayout>
                  <c:x val="-1.1590759947478746E-3"/>
                  <c:y val="3.198189539318004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68-463E-9D91-0414AD054EFF}"/>
                </c:ext>
              </c:extLst>
            </c:dLbl>
            <c:dLbl>
              <c:idx val="4"/>
              <c:layout>
                <c:manualLayout>
                  <c:x val="-2.4045029601652099E-2"/>
                  <c:y val="-4.589237763744525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68-463E-9D91-0414AD054EFF}"/>
                </c:ext>
              </c:extLst>
            </c:dLbl>
            <c:dLbl>
              <c:idx val="5"/>
              <c:layout>
                <c:manualLayout>
                  <c:x val="-1.5624835513447087E-2"/>
                  <c:y val="3.739281668070935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68-463E-9D91-0414AD054EFF}"/>
                </c:ext>
              </c:extLst>
            </c:dLbl>
            <c:dLbl>
              <c:idx val="6"/>
              <c:layout>
                <c:manualLayout>
                  <c:x val="-2.2848661423268208E-2"/>
                  <c:y val="3.46470533426117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68-463E-9D91-0414AD054EFF}"/>
                </c:ext>
              </c:extLst>
            </c:dLbl>
            <c:dLbl>
              <c:idx val="7"/>
              <c:layout>
                <c:manualLayout>
                  <c:x val="-1.7427025080655419E-2"/>
                  <c:y val="3.19570510180835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68-463E-9D91-0414AD054EFF}"/>
                </c:ext>
              </c:extLst>
            </c:dLbl>
            <c:dLbl>
              <c:idx val="8"/>
              <c:layout>
                <c:manualLayout>
                  <c:x val="-1.7668772233465708E-16"/>
                  <c:y val="7.425568903822225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068-463E-9D91-0414AD054EFF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classif'!$D$36:$L$36</c:f>
              <c:numCache>
                <c:formatCode>General</c:formatCode>
                <c:ptCount val="9"/>
                <c:pt idx="0">
                  <c:v>-123</c:v>
                </c:pt>
                <c:pt idx="1">
                  <c:v>-128</c:v>
                </c:pt>
                <c:pt idx="2">
                  <c:v>-132</c:v>
                </c:pt>
                <c:pt idx="3">
                  <c:v>-135</c:v>
                </c:pt>
                <c:pt idx="4">
                  <c:v>-122</c:v>
                </c:pt>
                <c:pt idx="5">
                  <c:v>-110</c:v>
                </c:pt>
                <c:pt idx="6">
                  <c:v>-117</c:v>
                </c:pt>
                <c:pt idx="7">
                  <c:v>-122</c:v>
                </c:pt>
                <c:pt idx="8">
                  <c:v>-125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068-463E-9D91-0414AD054EFF}"/>
            </c:ext>
          </c:extLst>
        </c:ser>
        <c:ser>
          <c:idx val="2"/>
          <c:order val="3"/>
          <c:tx>
            <c:strRef>
              <c:f>'gráfico classif'!$C$46</c:f>
              <c:strCache>
                <c:ptCount val="1"/>
                <c:pt idx="0">
                  <c:v>Economias</c:v>
                </c:pt>
              </c:strCache>
            </c:strRef>
          </c:tx>
          <c:spPr>
            <a:ln w="38100" cap="rnd">
              <a:solidFill>
                <a:schemeClr val="bg1">
                  <a:lumMod val="9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216226153284884E-2"/>
                  <c:y val="1.980151707685950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068-463E-9D91-0414AD054EFF}"/>
                </c:ext>
              </c:extLst>
            </c:dLbl>
            <c:dLbl>
              <c:idx val="1"/>
              <c:layout>
                <c:manualLayout>
                  <c:x val="-8.4068344409960211E-3"/>
                  <c:y val="1.733197945007894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068-463E-9D91-0414AD054EFF}"/>
                </c:ext>
              </c:extLst>
            </c:dLbl>
            <c:dLbl>
              <c:idx val="2"/>
              <c:layout>
                <c:manualLayout>
                  <c:x val="-5.3960256945112849E-3"/>
                  <c:y val="8.001294114895574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068-463E-9D91-0414AD054EFF}"/>
                </c:ext>
              </c:extLst>
            </c:dLbl>
            <c:dLbl>
              <c:idx val="3"/>
              <c:layout>
                <c:manualLayout>
                  <c:x val="-3.58973016361763E-3"/>
                  <c:y val="-8.755349917753540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068-463E-9D91-0414AD054EFF}"/>
                </c:ext>
              </c:extLst>
            </c:dLbl>
            <c:dLbl>
              <c:idx val="4"/>
              <c:layout>
                <c:manualLayout>
                  <c:x val="-1.3228302209311349E-2"/>
                  <c:y val="-8.349964528778645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068-463E-9D91-0414AD054EFF}"/>
                </c:ext>
              </c:extLst>
            </c:dLbl>
            <c:dLbl>
              <c:idx val="5"/>
              <c:layout>
                <c:manualLayout>
                  <c:x val="-1.6831786855230273E-2"/>
                  <c:y val="-8.185471611328962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068-463E-9D91-0414AD054EFF}"/>
                </c:ext>
              </c:extLst>
            </c:dLbl>
            <c:dLbl>
              <c:idx val="6"/>
              <c:layout>
                <c:manualLayout>
                  <c:x val="-1.9244892201853749E-2"/>
                  <c:y val="-1.31358508805438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068-463E-9D91-0414AD054EFF}"/>
                </c:ext>
              </c:extLst>
            </c:dLbl>
            <c:dLbl>
              <c:idx val="7"/>
              <c:layout>
                <c:manualLayout>
                  <c:x val="-1.6836529780161636E-2"/>
                  <c:y val="-1.5611040515151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068-463E-9D91-0414AD054EFF}"/>
                </c:ext>
              </c:extLst>
            </c:dLbl>
            <c:dLbl>
              <c:idx val="8"/>
              <c:layout>
                <c:manualLayout>
                  <c:x val="-1.0842326393295857E-2"/>
                  <c:y val="-1.73263274422520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068-463E-9D91-0414AD054E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classif'!$D$46:$L$46</c:f>
              <c:numCache>
                <c:formatCode>General</c:formatCode>
                <c:ptCount val="9"/>
                <c:pt idx="0">
                  <c:v>-183</c:v>
                </c:pt>
                <c:pt idx="1">
                  <c:v>-183</c:v>
                </c:pt>
                <c:pt idx="2">
                  <c:v>-185</c:v>
                </c:pt>
                <c:pt idx="3">
                  <c:v>-189</c:v>
                </c:pt>
                <c:pt idx="4">
                  <c:v>-189</c:v>
                </c:pt>
                <c:pt idx="5">
                  <c:v>-189</c:v>
                </c:pt>
                <c:pt idx="6">
                  <c:v>-189</c:v>
                </c:pt>
                <c:pt idx="7">
                  <c:v>-190</c:v>
                </c:pt>
                <c:pt idx="8">
                  <c:v>-190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C068-463E-9D91-0414AD054EFF}"/>
            </c:ext>
          </c:extLst>
        </c:ser>
        <c:ser>
          <c:idx val="4"/>
          <c:order val="4"/>
          <c:tx>
            <c:strRef>
              <c:f>'gráfico classif'!$C$38</c:f>
              <c:strCache>
                <c:ptCount val="1"/>
                <c:pt idx="0">
                  <c:v>México</c:v>
                </c:pt>
              </c:strCache>
            </c:strRef>
          </c:tx>
          <c:spPr>
            <a:ln w="317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>
                  <a:lumMod val="50000"/>
                </a:schemeClr>
              </a:solidFill>
              <a:ln w="12700">
                <a:solidFill>
                  <a:schemeClr val="accent3">
                    <a:lumMod val="75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3731704946095828E-2"/>
                  <c:y val="7.28649638841543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068-463E-9D91-0414AD054EFF}"/>
                </c:ext>
              </c:extLst>
            </c:dLbl>
            <c:dLbl>
              <c:idx val="1"/>
              <c:layout>
                <c:manualLayout>
                  <c:x val="-2.8909895748126337E-2"/>
                  <c:y val="-3.166729865213331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068-463E-9D91-0414AD054EFF}"/>
                </c:ext>
              </c:extLst>
            </c:dLbl>
            <c:dLbl>
              <c:idx val="2"/>
              <c:layout>
                <c:manualLayout>
                  <c:x val="-8.4329205281190433E-3"/>
                  <c:y val="2.72270859806818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068-463E-9D91-0414AD054EFF}"/>
                </c:ext>
              </c:extLst>
            </c:dLbl>
            <c:dLbl>
              <c:idx val="3"/>
              <c:layout>
                <c:manualLayout>
                  <c:x val="-4.8188117303537142E-3"/>
                  <c:y val="-1.980151707685950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068-463E-9D91-0414AD054EFF}"/>
                </c:ext>
              </c:extLst>
            </c:dLbl>
            <c:dLbl>
              <c:idx val="4"/>
              <c:layout>
                <c:manualLayout>
                  <c:x val="-2.6499560183703325E-2"/>
                  <c:y val="-1.69784633254071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068-463E-9D91-0414AD054EFF}"/>
                </c:ext>
              </c:extLst>
            </c:dLbl>
            <c:dLbl>
              <c:idx val="5"/>
              <c:layout>
                <c:manualLayout>
                  <c:x val="4.8072988166452096E-3"/>
                  <c:y val="-1.743662061024315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068-463E-9D91-0414AD054EFF}"/>
                </c:ext>
              </c:extLst>
            </c:dLbl>
            <c:dLbl>
              <c:idx val="6"/>
              <c:layout>
                <c:manualLayout>
                  <c:x val="-3.6141087977652857E-3"/>
                  <c:y val="-1.73263274422520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068-463E-9D91-0414AD054EFF}"/>
                </c:ext>
              </c:extLst>
            </c:dLbl>
            <c:dLbl>
              <c:idx val="7"/>
              <c:layout>
                <c:manualLayout>
                  <c:x val="1.0842326393295857E-2"/>
                  <c:y val="-1.48511378076446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068-463E-9D91-0414AD054EFF}"/>
                </c:ext>
              </c:extLst>
            </c:dLbl>
            <c:dLbl>
              <c:idx val="8"/>
              <c:layout>
                <c:manualLayout>
                  <c:x val="-1.2047029325884286E-3"/>
                  <c:y val="-1.732632744225211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068-463E-9D91-0414AD054EFF}"/>
                </c:ext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6">
                          <a:lumMod val="7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classif'!$D$38:$L$38</c:f>
              <c:numCache>
                <c:formatCode>General</c:formatCode>
                <c:ptCount val="9"/>
                <c:pt idx="0">
                  <c:v>-59</c:v>
                </c:pt>
                <c:pt idx="1">
                  <c:v>-50</c:v>
                </c:pt>
                <c:pt idx="2">
                  <c:v>-48</c:v>
                </c:pt>
                <c:pt idx="3">
                  <c:v>-41</c:v>
                </c:pt>
                <c:pt idx="4">
                  <c:v>-40</c:v>
                </c:pt>
                <c:pt idx="5">
                  <c:v>-47</c:v>
                </c:pt>
                <c:pt idx="6">
                  <c:v>-44</c:v>
                </c:pt>
                <c:pt idx="7">
                  <c:v>-44</c:v>
                </c:pt>
                <c:pt idx="8">
                  <c:v>-49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C068-463E-9D91-0414AD054EFF}"/>
            </c:ext>
          </c:extLst>
        </c:ser>
        <c:ser>
          <c:idx val="5"/>
          <c:order val="5"/>
          <c:tx>
            <c:strRef>
              <c:f>'gráfico classif'!$C$39</c:f>
              <c:strCache>
                <c:ptCount val="1"/>
                <c:pt idx="0">
                  <c:v>Colômbia</c:v>
                </c:pt>
              </c:strCache>
            </c:strRef>
          </c:tx>
          <c:spPr>
            <a:ln w="31750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3">
                  <a:lumMod val="50000"/>
                </a:schemeClr>
              </a:solidFill>
              <a:ln w="19050">
                <a:noFill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2526979179887568E-2"/>
                  <c:y val="-1.73263274422520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068-463E-9D91-0414AD054EFF}"/>
                </c:ext>
              </c:extLst>
            </c:dLbl>
            <c:dLbl>
              <c:idx val="1"/>
              <c:layout>
                <c:manualLayout>
                  <c:x val="2.4064471615844324E-3"/>
                  <c:y val="2.55142250789853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51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690755796446853E-2"/>
                      <c:h val="4.57298119257588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F-C068-463E-9D91-0414AD054EFF}"/>
                </c:ext>
              </c:extLst>
            </c:dLbl>
            <c:dLbl>
              <c:idx val="2"/>
              <c:layout>
                <c:manualLayout>
                  <c:x val="-8.4329205281190433E-3"/>
                  <c:y val="-1.48511378076446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068-463E-9D91-0414AD054EFF}"/>
                </c:ext>
              </c:extLst>
            </c:dLbl>
            <c:dLbl>
              <c:idx val="3"/>
              <c:layout>
                <c:manualLayout>
                  <c:x val="-2.4094058651768571E-3"/>
                  <c:y val="1.85640197079666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51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877405255805862E-2"/>
                      <c:h val="5.11126659546436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1-C068-463E-9D91-0414AD054EFF}"/>
                </c:ext>
              </c:extLst>
            </c:dLbl>
            <c:dLbl>
              <c:idx val="4"/>
              <c:layout>
                <c:manualLayout>
                  <c:x val="-8.4309109057844733E-3"/>
                  <c:y val="2.199850022512073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068-463E-9D91-0414AD054EFF}"/>
                </c:ext>
              </c:extLst>
            </c:dLbl>
            <c:dLbl>
              <c:idx val="5"/>
              <c:layout>
                <c:manualLayout>
                  <c:x val="-8.4307212275972279E-3"/>
                  <c:y val="3.000379963563656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068-463E-9D91-0414AD054EFF}"/>
                </c:ext>
              </c:extLst>
            </c:dLbl>
            <c:dLbl>
              <c:idx val="6"/>
              <c:layout>
                <c:manualLayout>
                  <c:x val="-2.4170691400703169E-3"/>
                  <c:y val="2.73430893354576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C068-463E-9D91-0414AD054EFF}"/>
                </c:ext>
              </c:extLst>
            </c:dLbl>
            <c:dLbl>
              <c:idx val="7"/>
              <c:layout>
                <c:manualLayout>
                  <c:x val="1.2047029325884286E-3"/>
                  <c:y val="-9.900758538429799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C068-463E-9D91-0414AD054EFF}"/>
                </c:ext>
              </c:extLst>
            </c:dLbl>
            <c:dLbl>
              <c:idx val="8"/>
              <c:layout>
                <c:manualLayout>
                  <c:x val="-2.4094058651768571E-3"/>
                  <c:y val="9.900758538429799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C068-463E-9D91-0414AD054E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classif'!$D$39:$L$39</c:f>
              <c:numCache>
                <c:formatCode>General</c:formatCode>
                <c:ptCount val="9"/>
                <c:pt idx="0">
                  <c:v>-56</c:v>
                </c:pt>
                <c:pt idx="1">
                  <c:v>-51</c:v>
                </c:pt>
                <c:pt idx="2">
                  <c:v>-43</c:v>
                </c:pt>
                <c:pt idx="3">
                  <c:v>-51</c:v>
                </c:pt>
                <c:pt idx="4">
                  <c:v>-53</c:v>
                </c:pt>
                <c:pt idx="5">
                  <c:v>-54</c:v>
                </c:pt>
                <c:pt idx="6">
                  <c:v>-55</c:v>
                </c:pt>
                <c:pt idx="7">
                  <c:v>-55</c:v>
                </c:pt>
                <c:pt idx="8">
                  <c:v>-59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C068-463E-9D91-0414AD054EFF}"/>
            </c:ext>
          </c:extLst>
        </c:ser>
        <c:ser>
          <c:idx val="6"/>
          <c:order val="6"/>
          <c:tx>
            <c:strRef>
              <c:f>'gráfico classif'!$C$41</c:f>
              <c:strCache>
                <c:ptCount val="1"/>
                <c:pt idx="0">
                  <c:v>Chile</c:v>
                </c:pt>
              </c:strCache>
            </c:strRef>
          </c:tx>
          <c:spPr>
            <a:ln w="3175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plus"/>
            <c:size val="6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accent1">
                    <a:lumMod val="60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3731682112476E-2"/>
                  <c:y val="-1.73263274422520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C068-463E-9D91-0414AD054EFF}"/>
                </c:ext>
              </c:extLst>
            </c:dLbl>
            <c:dLbl>
              <c:idx val="1"/>
              <c:layout>
                <c:manualLayout>
                  <c:x val="-1.3251732258472735E-2"/>
                  <c:y val="-2.475189634607438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C068-463E-9D91-0414AD054EFF}"/>
                </c:ext>
              </c:extLst>
            </c:dLbl>
            <c:dLbl>
              <c:idx val="2"/>
              <c:layout>
                <c:manualLayout>
                  <c:x val="-1.5660874369023654E-2"/>
                  <c:y val="-2.468237903527869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C068-463E-9D91-0414AD054EFF}"/>
                </c:ext>
              </c:extLst>
            </c:dLbl>
            <c:dLbl>
              <c:idx val="3"/>
              <c:layout>
                <c:manualLayout>
                  <c:x val="-1.3251732258472714E-2"/>
                  <c:y val="-2.227670671146694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C068-463E-9D91-0414AD054EFF}"/>
                </c:ext>
              </c:extLst>
            </c:dLbl>
            <c:dLbl>
              <c:idx val="4"/>
              <c:layout>
                <c:manualLayout>
                  <c:x val="-2.0477277738656739E-2"/>
                  <c:y val="-2.46592105252996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C068-463E-9D91-0414AD054EFF}"/>
                </c:ext>
              </c:extLst>
            </c:dLbl>
            <c:dLbl>
              <c:idx val="5"/>
              <c:layout>
                <c:manualLayout>
                  <c:x val="-3.4934169814139084E-2"/>
                  <c:y val="8.028467920494941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C068-463E-9D91-0414AD054EFF}"/>
                </c:ext>
              </c:extLst>
            </c:dLbl>
            <c:dLbl>
              <c:idx val="6"/>
              <c:layout>
                <c:manualLayout>
                  <c:x val="-3.9747064137308129E-2"/>
                  <c:y val="2.729655924458305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C068-463E-9D91-0414AD054EFF}"/>
                </c:ext>
              </c:extLst>
            </c:dLbl>
            <c:dLbl>
              <c:idx val="7"/>
              <c:layout>
                <c:manualLayout>
                  <c:x val="-1.8070543988826605E-2"/>
                  <c:y val="3.465265488450414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C068-463E-9D91-0414AD054EFF}"/>
                </c:ext>
              </c:extLst>
            </c:dLbl>
            <c:dLbl>
              <c:idx val="8"/>
              <c:layout>
                <c:manualLayout>
                  <c:x val="-4.7419546793725966E-7"/>
                  <c:y val="-2.591204770241792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C068-463E-9D91-0414AD054EFF}"/>
                </c:ext>
              </c:extLst>
            </c:dLbl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classif'!$D$41:$L$41</c:f>
              <c:numCache>
                <c:formatCode>General</c:formatCode>
                <c:ptCount val="9"/>
                <c:pt idx="0">
                  <c:v>-35</c:v>
                </c:pt>
                <c:pt idx="1">
                  <c:v>-34</c:v>
                </c:pt>
                <c:pt idx="2">
                  <c:v>-29</c:v>
                </c:pt>
                <c:pt idx="3">
                  <c:v>-32</c:v>
                </c:pt>
                <c:pt idx="4">
                  <c:v>-33</c:v>
                </c:pt>
                <c:pt idx="5">
                  <c:v>-48</c:v>
                </c:pt>
                <c:pt idx="6">
                  <c:v>-51</c:v>
                </c:pt>
                <c:pt idx="7">
                  <c:v>-53</c:v>
                </c:pt>
                <c:pt idx="8">
                  <c:v>-55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C068-463E-9D91-0414AD054EFF}"/>
            </c:ext>
          </c:extLst>
        </c:ser>
        <c:ser>
          <c:idx val="7"/>
          <c:order val="7"/>
          <c:tx>
            <c:strRef>
              <c:f>'gráfico classif'!$C$42</c:f>
              <c:strCache>
                <c:ptCount val="1"/>
                <c:pt idx="0">
                  <c:v>Argentina</c:v>
                </c:pt>
              </c:strCache>
            </c:strRef>
          </c:tx>
          <c:spPr>
            <a:ln w="31750" cap="rnd">
              <a:solidFill>
                <a:srgbClr val="FFFF00"/>
              </a:solidFill>
              <a:round/>
            </a:ln>
            <a:effectLst/>
          </c:spPr>
          <c:marker>
            <c:symbol val="star"/>
            <c:size val="6"/>
            <c:spPr>
              <a:solidFill>
                <a:srgbClr val="FFFF00"/>
              </a:solidFill>
              <a:ln w="19050">
                <a:solidFill>
                  <a:srgbClr val="FFFF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0959899708006564E-2"/>
                  <c:y val="-2.72270859806818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C068-463E-9D91-0414AD054EFF}"/>
                </c:ext>
              </c:extLst>
            </c:dLbl>
            <c:dLbl>
              <c:idx val="1"/>
              <c:layout>
                <c:manualLayout>
                  <c:x val="-2.408912978018669E-2"/>
                  <c:y val="9.529787367138248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C068-463E-9D91-0414AD054EFF}"/>
                </c:ext>
              </c:extLst>
            </c:dLbl>
            <c:dLbl>
              <c:idx val="2"/>
              <c:layout>
                <c:manualLayout>
                  <c:x val="-2.6499275666422455E-2"/>
                  <c:y val="1.1981884542047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115</a:t>
                    </a:r>
                  </a:p>
                </c:rich>
              </c:tx>
              <c:spPr>
                <a:solidFill>
                  <a:srgbClr val="FFFF00"/>
                </a:solidFill>
                <a:ln w="12700">
                  <a:solidFill>
                    <a:srgbClr val="FFFF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19602529358627E-2"/>
                      <c:h val="3.83738100074061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4-C068-463E-9D91-0414AD054EFF}"/>
                </c:ext>
              </c:extLst>
            </c:dLbl>
            <c:dLbl>
              <c:idx val="3"/>
              <c:layout>
                <c:manualLayout>
                  <c:x val="-3.6141087977652857E-3"/>
                  <c:y val="-2.47518963460744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C068-463E-9D91-0414AD054EFF}"/>
                </c:ext>
              </c:extLst>
            </c:dLbl>
            <c:dLbl>
              <c:idx val="4"/>
              <c:layout>
                <c:manualLayout>
                  <c:x val="-1.5661158886304524E-2"/>
                  <c:y val="2.181295907437168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C068-463E-9D91-0414AD054EFF}"/>
                </c:ext>
              </c:extLst>
            </c:dLbl>
            <c:dLbl>
              <c:idx val="5"/>
              <c:layout>
                <c:manualLayout>
                  <c:x val="-7.2267389340560069E-3"/>
                  <c:y val="-2.71112111647505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C068-463E-9D91-0414AD054EFF}"/>
                </c:ext>
              </c:extLst>
            </c:dLbl>
            <c:dLbl>
              <c:idx val="6"/>
              <c:layout>
                <c:manualLayout>
                  <c:x val="-1.2047029325884286E-3"/>
                  <c:y val="-1.732632744225216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C068-463E-9D91-0414AD054EF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C068-463E-9D91-0414AD054EFF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C068-463E-9D91-0414AD054EFF}"/>
                </c:ext>
              </c:extLst>
            </c:dLbl>
            <c:spPr>
              <a:solidFill>
                <a:srgbClr val="FFFF00"/>
              </a:solidFill>
              <a:ln w="12700">
                <a:solidFill>
                  <a:srgbClr val="FFFF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classif'!$D$42:$L$42</c:f>
              <c:numCache>
                <c:formatCode>General</c:formatCode>
                <c:ptCount val="9"/>
                <c:pt idx="0">
                  <c:v>-100</c:v>
                </c:pt>
                <c:pt idx="1">
                  <c:v>-109</c:v>
                </c:pt>
                <c:pt idx="2">
                  <c:v>-115</c:v>
                </c:pt>
                <c:pt idx="3">
                  <c:v>-127</c:v>
                </c:pt>
                <c:pt idx="4">
                  <c:v>-123</c:v>
                </c:pt>
                <c:pt idx="5">
                  <c:v>-108</c:v>
                </c:pt>
                <c:pt idx="6">
                  <c:v>-112</c:v>
                </c:pt>
                <c:pt idx="7">
                  <c:v>-113</c:v>
                </c:pt>
                <c:pt idx="8">
                  <c:v>-117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B-C068-463E-9D91-0414AD054E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4030864"/>
        <c:axId val="361164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'gráfico classif'!$C$35</c15:sqref>
                        </c15:formulaRef>
                      </c:ext>
                    </c:extLst>
                    <c:strCache>
                      <c:ptCount val="1"/>
                      <c:pt idx="0">
                        <c:v>Melhor Economia</c:v>
                      </c:pt>
                    </c:strCache>
                  </c:strRef>
                </c:tx>
                <c:spPr>
                  <a:ln w="2222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0"/>
                    <c:layout>
                      <c:manualLayout>
                        <c:x val="1.0840108401083834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3C-C068-463E-9D91-0414AD054EFF}"/>
                      </c:ext>
                    </c:extLst>
                  </c:dLbl>
                  <c:dLbl>
                    <c:idx val="1"/>
                    <c:layout>
                      <c:manualLayout>
                        <c:x val="9.6356519120744995E-3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3D-C068-463E-9D91-0414AD054EFF}"/>
                      </c:ext>
                    </c:extLst>
                  </c:dLbl>
                  <c:dLbl>
                    <c:idx val="2"/>
                    <c:layout>
                      <c:manualLayout>
                        <c:x val="9.6356519120744995E-3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3E-C068-463E-9D91-0414AD054EFF}"/>
                      </c:ext>
                    </c:extLst>
                  </c:dLbl>
                  <c:dLbl>
                    <c:idx val="3"/>
                    <c:layout>
                      <c:manualLayout>
                        <c:x val="1.0840108401083834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3F-C068-463E-9D91-0414AD054EFF}"/>
                      </c:ext>
                    </c:extLst>
                  </c:dLbl>
                  <c:dLbl>
                    <c:idx val="4"/>
                    <c:layout>
                      <c:manualLayout>
                        <c:x val="8.4311954230651652E-3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40-C068-463E-9D91-0414AD054EFF}"/>
                      </c:ext>
                    </c:extLst>
                  </c:dLbl>
                  <c:dLbl>
                    <c:idx val="5"/>
                    <c:layout>
                      <c:manualLayout>
                        <c:x val="1.0840108401083834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41-C068-463E-9D91-0414AD054EFF}"/>
                      </c:ext>
                    </c:extLst>
                  </c:dLbl>
                  <c:dLbl>
                    <c:idx val="6"/>
                    <c:layout>
                      <c:manualLayout>
                        <c:x val="9.6356519120744995E-3"/>
                        <c:y val="-4.840428131366017E-17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42-C068-463E-9D91-0414AD054EFF}"/>
                      </c:ext>
                    </c:extLst>
                  </c:dLbl>
                  <c:dLbl>
                    <c:idx val="7"/>
                    <c:layout>
                      <c:manualLayout>
                        <c:x val="1.0840108401083834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43-C068-463E-9D91-0414AD054EF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'gráfico classif'!$D$34:$L$34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'gráfico classif'!$D$35:$L$35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44-C068-463E-9D91-0414AD054EFF}"/>
                  </c:ext>
                </c:extLst>
              </c15:ser>
            </c15:filteredLineSeries>
            <c15:filteredLineSeries>
              <c15:ser>
                <c:idx val="3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classif'!$C$37</c15:sqref>
                        </c15:formulaRef>
                      </c:ext>
                    </c:extLst>
                    <c:strCache>
                      <c:ptCount val="1"/>
                      <c:pt idx="0">
                        <c:v>Rússia</c:v>
                      </c:pt>
                    </c:strCache>
                  </c:strRef>
                </c:tx>
                <c:spPr>
                  <a:ln w="31750" cap="rnd">
                    <a:solidFill>
                      <a:srgbClr val="FF0000"/>
                    </a:solidFill>
                    <a:round/>
                  </a:ln>
                  <a:effectLst>
                    <a:outerShdw dir="5400000" algn="ctr" rotWithShape="0">
                      <a:srgbClr val="FF0000"/>
                    </a:outerShdw>
                  </a:effectLst>
                </c:spPr>
                <c:marker>
                  <c:symbol val="x"/>
                  <c:size val="6"/>
                  <c:spPr>
                    <a:solidFill>
                      <a:srgbClr val="FF0000"/>
                    </a:solidFill>
                    <a:ln w="12700">
                      <a:solidFill>
                        <a:srgbClr val="FF0000"/>
                      </a:solidFill>
                      <a:round/>
                    </a:ln>
                    <a:effectLst>
                      <a:outerShdw dir="5400000" algn="ctr" rotWithShape="0">
                        <a:srgbClr val="FF0000"/>
                      </a:outerShdw>
                    </a:effectLst>
                  </c:spPr>
                </c:marker>
                <c:dLbls>
                  <c:dLbl>
                    <c:idx val="0"/>
                    <c:layout>
                      <c:manualLayout>
                        <c:x val="-4.3369305573183428E-2"/>
                        <c:y val="1.9548151208741011E-4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121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5-C068-463E-9D91-0414AD054EFF}"/>
                      </c:ext>
                    </c:extLst>
                  </c:dLbl>
                  <c:dLbl>
                    <c:idx val="1"/>
                    <c:layout>
                      <c:manualLayout>
                        <c:x val="-1.2047029325884286E-3"/>
                        <c:y val="-1.9225986762607967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6-C068-463E-9D91-0414AD054EFF}"/>
                      </c:ext>
                    </c:extLst>
                  </c:dLbl>
                  <c:dLbl>
                    <c:idx val="2"/>
                    <c:layout>
                      <c:manualLayout>
                        <c:x val="-2.4094058651769014E-3"/>
                        <c:y val="9.7163861451747442E-3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7-C068-463E-9D91-0414AD054EFF}"/>
                      </c:ext>
                    </c:extLst>
                  </c:dLbl>
                  <c:dLbl>
                    <c:idx val="3"/>
                    <c:layout>
                      <c:manualLayout>
                        <c:x val="-2.4093871734867829E-3"/>
                        <c:y val="-1.952333107569075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116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8-C068-463E-9D91-0414AD054EFF}"/>
                      </c:ext>
                    </c:extLst>
                  </c:dLbl>
                  <c:dLbl>
                    <c:idx val="4"/>
                    <c:layout>
                      <c:manualLayout>
                        <c:x val="-3.0113593524386688E-2"/>
                        <c:y val="-7.6805541289760512E-3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48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9-C068-463E-9D91-0414AD054EFF}"/>
                      </c:ext>
                    </c:extLst>
                  </c:dLbl>
                  <c:dLbl>
                    <c:idx val="5"/>
                    <c:layout>
                      <c:manualLayout>
                        <c:x val="-2.8914577835097606E-2"/>
                        <c:y val="-4.4552438938825788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46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A-C068-463E-9D91-0414AD054EFF}"/>
                      </c:ext>
                    </c:extLst>
                  </c:dLbl>
                  <c:dLbl>
                    <c:idx val="6"/>
                    <c:layout>
                      <c:manualLayout>
                        <c:x val="-4.8188117303537142E-3"/>
                        <c:y val="-2.7227085980681874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36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B-C068-463E-9D91-0414AD054EFF}"/>
                      </c:ext>
                    </c:extLst>
                  </c:dLbl>
                  <c:dLbl>
                    <c:idx val="7"/>
                    <c:layout>
                      <c:manualLayout>
                        <c:x val="-1.0842326393295857E-2"/>
                        <c:y val="-3.4652654884504142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35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C-C068-463E-9D91-0414AD054EFF}"/>
                      </c:ext>
                    </c:extLst>
                  </c:dLbl>
                  <c:dLbl>
                    <c:idx val="8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35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D-C068-463E-9D91-0414AD054EFF}"/>
                      </c:ext>
                    </c:extLst>
                  </c:dLbl>
                  <c:spPr>
                    <a:solidFill>
                      <a:schemeClr val="bg1"/>
                    </a:solidFill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1" i="0" u="none" strike="noStrike" kern="1200" baseline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classif'!$D$34:$L$34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classif'!$D$37:$L$37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-121</c:v>
                      </c:pt>
                      <c:pt idx="1">
                        <c:v>-124</c:v>
                      </c:pt>
                      <c:pt idx="2">
                        <c:v>-126</c:v>
                      </c:pt>
                      <c:pt idx="3">
                        <c:v>-116</c:v>
                      </c:pt>
                      <c:pt idx="4">
                        <c:v>-48</c:v>
                      </c:pt>
                      <c:pt idx="5">
                        <c:v>-42</c:v>
                      </c:pt>
                      <c:pt idx="6">
                        <c:v>-36</c:v>
                      </c:pt>
                      <c:pt idx="7">
                        <c:v>-35</c:v>
                      </c:pt>
                      <c:pt idx="8">
                        <c:v>-35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E-C068-463E-9D91-0414AD054EFF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classif'!$C$43</c15:sqref>
                        </c15:formulaRef>
                      </c:ext>
                    </c:extLst>
                    <c:strCache>
                      <c:ptCount val="1"/>
                      <c:pt idx="0">
                        <c:v>China</c:v>
                      </c:pt>
                    </c:strCache>
                  </c:strRef>
                </c:tx>
                <c:spPr>
                  <a:ln w="31750" cap="rnd">
                    <a:solidFill>
                      <a:srgbClr val="7030A0"/>
                    </a:solidFill>
                    <a:round/>
                  </a:ln>
                  <a:effectLst/>
                </c:spPr>
                <c:marker>
                  <c:symbol val="x"/>
                  <c:size val="8"/>
                  <c:spPr>
                    <a:noFill/>
                    <a:ln w="47625">
                      <a:solidFill>
                        <a:srgbClr val="7030A0"/>
                      </a:solidFill>
                      <a:round/>
                    </a:ln>
                    <a:effectLst/>
                  </c:spPr>
                </c:marker>
                <c:dLbls>
                  <c:dLbl>
                    <c:idx val="0"/>
                    <c:layout>
                      <c:manualLayout>
                        <c:x val="-4.4574008505771853E-2"/>
                        <c:y val="-1.4851137807644632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118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F-C068-463E-9D91-0414AD054EFF}"/>
                      </c:ext>
                    </c:extLst>
                  </c:dLbl>
                  <c:dLbl>
                    <c:idx val="1"/>
                    <c:layout>
                      <c:manualLayout>
                        <c:x val="-8.4311954230653647E-3"/>
                        <c:y val="-3.6919213722554002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104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0-C068-463E-9D91-0414AD054EFF}"/>
                      </c:ext>
                    </c:extLst>
                  </c:dLbl>
                  <c:dLbl>
                    <c:idx val="2"/>
                    <c:layout>
                      <c:manualLayout>
                        <c:x val="-2.4094058651769456E-3"/>
                        <c:y val="-2.9702275615289264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110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1-C068-463E-9D91-0414AD054EFF}"/>
                      </c:ext>
                    </c:extLst>
                  </c:dLbl>
                  <c:dLbl>
                    <c:idx val="3"/>
                    <c:layout>
                      <c:manualLayout>
                        <c:x val="-2.2887139107611549E-2"/>
                        <c:y val="-3.2177392013505696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105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2-C068-463E-9D91-0414AD054EFF}"/>
                      </c:ext>
                    </c:extLst>
                  </c:dLbl>
                  <c:dLbl>
                    <c:idx val="4"/>
                    <c:layout>
                      <c:manualLayout>
                        <c:x val="-4.8178259560373382E-3"/>
                        <c:y val="-2.697200703395972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86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3-C068-463E-9D91-0414AD054EFF}"/>
                      </c:ext>
                    </c:extLst>
                  </c:dLbl>
                  <c:dLbl>
                    <c:idx val="5"/>
                    <c:layout>
                      <c:manualLayout>
                        <c:x val="-2.4094058651768571E-3"/>
                        <c:y val="2.9702275615289264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77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4-C068-463E-9D91-0414AD054EFF}"/>
                      </c:ext>
                    </c:extLst>
                  </c:dLbl>
                  <c:dLbl>
                    <c:idx val="6"/>
                    <c:layout>
                      <c:manualLayout>
                        <c:x val="-2.4094058651768571E-3"/>
                        <c:y val="2.2276706711466948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75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5-C068-463E-9D91-0414AD054EFF}"/>
                      </c:ext>
                    </c:extLst>
                  </c:dLbl>
                  <c:dLbl>
                    <c:idx val="7"/>
                    <c:layout>
                      <c:manualLayout>
                        <c:x val="-8.4329205281191769E-3"/>
                        <c:y val="3.712784451911158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74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6-C068-463E-9D91-0414AD054EFF}"/>
                      </c:ext>
                    </c:extLst>
                  </c:dLbl>
                  <c:dLbl>
                    <c:idx val="8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78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7-C068-463E-9D91-0414AD054EF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1" i="0" u="none" strike="noStrike" kern="1200" baseline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classif'!$D$34:$L$34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classif'!$D$43:$L$43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-118</c:v>
                      </c:pt>
                      <c:pt idx="1">
                        <c:v>-104</c:v>
                      </c:pt>
                      <c:pt idx="2">
                        <c:v>-110</c:v>
                      </c:pt>
                      <c:pt idx="3">
                        <c:v>-105</c:v>
                      </c:pt>
                      <c:pt idx="4">
                        <c:v>-86</c:v>
                      </c:pt>
                      <c:pt idx="5">
                        <c:v>-77</c:v>
                      </c:pt>
                      <c:pt idx="6">
                        <c:v>-75</c:v>
                      </c:pt>
                      <c:pt idx="7">
                        <c:v>-74</c:v>
                      </c:pt>
                      <c:pt idx="8">
                        <c:v>-78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8-C068-463E-9D91-0414AD054EFF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classif'!$C$44</c15:sqref>
                        </c15:formulaRef>
                      </c:ext>
                    </c:extLst>
                    <c:strCache>
                      <c:ptCount val="1"/>
                      <c:pt idx="0">
                        <c:v>Índia</c:v>
                      </c:pt>
                    </c:strCache>
                  </c:strRef>
                </c:tx>
                <c:spPr>
                  <a:ln w="31750" cap="rnd">
                    <a:solidFill>
                      <a:schemeClr val="accent6">
                        <a:lumMod val="50000"/>
                      </a:schemeClr>
                    </a:solidFill>
                    <a:round/>
                  </a:ln>
                  <a:effectLst/>
                </c:spPr>
                <c:marker>
                  <c:symbol val="diamond"/>
                  <c:size val="6"/>
                  <c:spPr>
                    <a:solidFill>
                      <a:schemeClr val="accent4">
                        <a:lumMod val="60000"/>
                      </a:schemeClr>
                    </a:solidFill>
                    <a:ln w="25400">
                      <a:solidFill>
                        <a:srgbClr val="FFFF00"/>
                      </a:solidFill>
                      <a:round/>
                    </a:ln>
                    <a:effectLst/>
                  </c:spPr>
                </c:marker>
                <c:dLbls>
                  <c:dLbl>
                    <c:idx val="0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138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9-C068-463E-9D91-0414AD054EFF}"/>
                      </c:ext>
                    </c:extLst>
                  </c:dLbl>
                  <c:dLbl>
                    <c:idx val="1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A-C068-463E-9D91-0414AD054EFF}"/>
                      </c:ext>
                    </c:extLst>
                  </c:dLbl>
                  <c:dLbl>
                    <c:idx val="2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133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B-C068-463E-9D91-0414AD054EFF}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C-C068-463E-9D91-0414AD054EFF}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137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D-C068-463E-9D91-0414AD054EFF}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129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E-C068-463E-9D91-0414AD054EFF}"/>
                      </c:ext>
                    </c:extLst>
                  </c:dLbl>
                  <c:dLbl>
                    <c:idx val="6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129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F-C068-463E-9D91-0414AD054EFF}"/>
                      </c:ext>
                    </c:extLst>
                  </c:dLbl>
                  <c:dLbl>
                    <c:idx val="7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123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60-C068-463E-9D91-0414AD054EFF}"/>
                      </c:ext>
                    </c:extLst>
                  </c:dLbl>
                  <c:dLbl>
                    <c:idx val="8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100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61-C068-463E-9D91-0414AD054EFF}"/>
                      </c:ext>
                    </c:extLst>
                  </c:dLbl>
                  <c:spPr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classif'!$D$44:$L$44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-138</c:v>
                      </c:pt>
                      <c:pt idx="1">
                        <c:v>-134</c:v>
                      </c:pt>
                      <c:pt idx="2">
                        <c:v>-133</c:v>
                      </c:pt>
                      <c:pt idx="3">
                        <c:v>-134</c:v>
                      </c:pt>
                      <c:pt idx="4">
                        <c:v>-137</c:v>
                      </c:pt>
                      <c:pt idx="5">
                        <c:v>-129</c:v>
                      </c:pt>
                      <c:pt idx="6">
                        <c:v>-129</c:v>
                      </c:pt>
                      <c:pt idx="7">
                        <c:v>-123</c:v>
                      </c:pt>
                      <c:pt idx="8">
                        <c:v>-100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62-C068-463E-9D91-0414AD054EFF}"/>
                  </c:ext>
                </c:extLst>
              </c15:ser>
            </c15:filteredLineSeries>
          </c:ext>
        </c:extLst>
      </c:lineChart>
      <c:catAx>
        <c:axId val="254030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400" b="1" i="0" u="none" strike="noStrike" kern="1200" cap="all" spc="120" normalizeH="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611640"/>
        <c:crosses val="autoZero"/>
        <c:auto val="1"/>
        <c:lblAlgn val="ctr"/>
        <c:lblOffset val="100"/>
        <c:noMultiLvlLbl val="0"/>
      </c:catAx>
      <c:valAx>
        <c:axId val="3611640"/>
        <c:scaling>
          <c:orientation val="minMax"/>
          <c:max val="1"/>
          <c:min val="-190"/>
        </c:scaling>
        <c:delete val="1"/>
        <c:axPos val="l"/>
        <c:numFmt formatCode="General" sourceLinked="1"/>
        <c:majorTickMark val="none"/>
        <c:minorTickMark val="none"/>
        <c:tickLblPos val="nextTo"/>
        <c:crossAx val="25403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1.100178352949123E-2"/>
          <c:y val="1.1212609044771699E-2"/>
          <c:w val="0.79771760237287415"/>
          <c:h val="6.21205673813637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C4CCBF-4296-4416-A78C-D4C56586C0F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8C27670-BBD3-4298-9AD4-9E5E36024390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2400" b="1" dirty="0"/>
            <a:t>Coleta</a:t>
          </a:r>
        </a:p>
        <a:p>
          <a:r>
            <a:rPr lang="pt-BR" sz="2400" dirty="0"/>
            <a:t>Fevereiro a Maio</a:t>
          </a:r>
        </a:p>
      </dgm:t>
    </dgm:pt>
    <dgm:pt modelId="{BA6E841F-8B51-451C-8377-E9A5CF7977A7}" type="parTrans" cxnId="{A8A44B12-9F30-493A-AD30-F4BEB92FC894}">
      <dgm:prSet/>
      <dgm:spPr/>
      <dgm:t>
        <a:bodyPr/>
        <a:lstStyle/>
        <a:p>
          <a:endParaRPr lang="pt-BR" sz="2400"/>
        </a:p>
      </dgm:t>
    </dgm:pt>
    <dgm:pt modelId="{3E07E40A-51F7-428D-A1AA-726A90D63B2E}" type="sibTrans" cxnId="{A8A44B12-9F30-493A-AD30-F4BEB92FC894}">
      <dgm:prSet/>
      <dgm:spPr/>
      <dgm:t>
        <a:bodyPr/>
        <a:lstStyle/>
        <a:p>
          <a:endParaRPr lang="pt-BR" sz="2400"/>
        </a:p>
      </dgm:t>
    </dgm:pt>
    <dgm:pt modelId="{E0D22509-DCC9-4028-81A0-1C59C742C6B9}">
      <dgm:prSet phldrT="[Texto]" custT="1"/>
      <dgm:spPr>
        <a:solidFill>
          <a:srgbClr val="FFFF00"/>
        </a:solidFill>
      </dgm:spPr>
      <dgm:t>
        <a:bodyPr/>
        <a:lstStyle/>
        <a:p>
          <a:r>
            <a:rPr lang="pt-BR" sz="2400" b="1" dirty="0">
              <a:solidFill>
                <a:schemeClr val="tx1"/>
              </a:solidFill>
            </a:rPr>
            <a:t>Verificação</a:t>
          </a:r>
        </a:p>
        <a:p>
          <a:r>
            <a:rPr lang="pt-BR" sz="2400" dirty="0">
              <a:solidFill>
                <a:schemeClr val="tx1"/>
              </a:solidFill>
            </a:rPr>
            <a:t>Junho a Setembro</a:t>
          </a:r>
        </a:p>
      </dgm:t>
    </dgm:pt>
    <dgm:pt modelId="{F9C30A4B-2EEC-4C6D-A0E7-C3DBA1AC3D79}" type="parTrans" cxnId="{9D7E3D5F-3960-4751-BA68-B696C5F096F1}">
      <dgm:prSet/>
      <dgm:spPr/>
      <dgm:t>
        <a:bodyPr/>
        <a:lstStyle/>
        <a:p>
          <a:endParaRPr lang="pt-BR" sz="2400"/>
        </a:p>
      </dgm:t>
    </dgm:pt>
    <dgm:pt modelId="{487B098F-6033-464E-87A1-45B4714E4BA0}" type="sibTrans" cxnId="{9D7E3D5F-3960-4751-BA68-B696C5F096F1}">
      <dgm:prSet/>
      <dgm:spPr/>
      <dgm:t>
        <a:bodyPr/>
        <a:lstStyle/>
        <a:p>
          <a:endParaRPr lang="pt-BR" sz="2400"/>
        </a:p>
      </dgm:t>
    </dgm:pt>
    <dgm:pt modelId="{D568E7E9-F20B-47DA-BB5B-CFA627DBEF66}">
      <dgm:prSet phldrT="[Texto]" custT="1"/>
      <dgm:spPr>
        <a:solidFill>
          <a:srgbClr val="00B050"/>
        </a:solidFill>
      </dgm:spPr>
      <dgm:t>
        <a:bodyPr/>
        <a:lstStyle/>
        <a:p>
          <a:r>
            <a:rPr lang="pt-BR" sz="2400" b="1" dirty="0"/>
            <a:t>Publicação</a:t>
          </a:r>
        </a:p>
        <a:p>
          <a:r>
            <a:rPr lang="pt-BR" sz="2400" dirty="0"/>
            <a:t>Outubro</a:t>
          </a:r>
        </a:p>
      </dgm:t>
    </dgm:pt>
    <dgm:pt modelId="{446D6421-44EA-4238-BF0E-35ACB1650AD8}" type="parTrans" cxnId="{3E00C081-D96F-447D-8E39-5D3DEA6C3831}">
      <dgm:prSet/>
      <dgm:spPr/>
      <dgm:t>
        <a:bodyPr/>
        <a:lstStyle/>
        <a:p>
          <a:endParaRPr lang="pt-BR" sz="2400"/>
        </a:p>
      </dgm:t>
    </dgm:pt>
    <dgm:pt modelId="{6A1238D9-3F90-4F8F-9783-F23EFE53490A}" type="sibTrans" cxnId="{3E00C081-D96F-447D-8E39-5D3DEA6C3831}">
      <dgm:prSet/>
      <dgm:spPr/>
      <dgm:t>
        <a:bodyPr/>
        <a:lstStyle/>
        <a:p>
          <a:endParaRPr lang="pt-BR" sz="2400"/>
        </a:p>
      </dgm:t>
    </dgm:pt>
    <dgm:pt modelId="{70A726F3-429B-4056-9179-9EB4059DF3DB}" type="pres">
      <dgm:prSet presAssocID="{66C4CCBF-4296-4416-A78C-D4C56586C0F6}" presName="Name0" presStyleCnt="0">
        <dgm:presLayoutVars>
          <dgm:dir/>
          <dgm:resizeHandles val="exact"/>
        </dgm:presLayoutVars>
      </dgm:prSet>
      <dgm:spPr/>
    </dgm:pt>
    <dgm:pt modelId="{26ED2DA7-18C3-4D99-AEF3-E45513058B3D}" type="pres">
      <dgm:prSet presAssocID="{48C27670-BBD3-4298-9AD4-9E5E36024390}" presName="parTxOnly" presStyleLbl="node1" presStyleIdx="0" presStyleCnt="3">
        <dgm:presLayoutVars>
          <dgm:bulletEnabled val="1"/>
        </dgm:presLayoutVars>
      </dgm:prSet>
      <dgm:spPr/>
    </dgm:pt>
    <dgm:pt modelId="{A14DBF2A-775D-4DEA-AD67-1D4B012EF06A}" type="pres">
      <dgm:prSet presAssocID="{3E07E40A-51F7-428D-A1AA-726A90D63B2E}" presName="parSpace" presStyleCnt="0"/>
      <dgm:spPr/>
    </dgm:pt>
    <dgm:pt modelId="{A7C802A2-E022-444A-BEFE-19D44F678AE7}" type="pres">
      <dgm:prSet presAssocID="{E0D22509-DCC9-4028-81A0-1C59C742C6B9}" presName="parTxOnly" presStyleLbl="node1" presStyleIdx="1" presStyleCnt="3" custScaleX="116219">
        <dgm:presLayoutVars>
          <dgm:bulletEnabled val="1"/>
        </dgm:presLayoutVars>
      </dgm:prSet>
      <dgm:spPr/>
    </dgm:pt>
    <dgm:pt modelId="{460166BC-BC66-4E90-92DB-00BD35B94E93}" type="pres">
      <dgm:prSet presAssocID="{487B098F-6033-464E-87A1-45B4714E4BA0}" presName="parSpace" presStyleCnt="0"/>
      <dgm:spPr/>
    </dgm:pt>
    <dgm:pt modelId="{A6FB12B2-B0B9-4275-88B5-0CCE355D2B97}" type="pres">
      <dgm:prSet presAssocID="{D568E7E9-F20B-47DA-BB5B-CFA627DBEF66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A8A44B12-9F30-493A-AD30-F4BEB92FC894}" srcId="{66C4CCBF-4296-4416-A78C-D4C56586C0F6}" destId="{48C27670-BBD3-4298-9AD4-9E5E36024390}" srcOrd="0" destOrd="0" parTransId="{BA6E841F-8B51-451C-8377-E9A5CF7977A7}" sibTransId="{3E07E40A-51F7-428D-A1AA-726A90D63B2E}"/>
    <dgm:cxn modelId="{3FF6E13E-0861-4861-B6C7-9328A16D3531}" type="presOf" srcId="{66C4CCBF-4296-4416-A78C-D4C56586C0F6}" destId="{70A726F3-429B-4056-9179-9EB4059DF3DB}" srcOrd="0" destOrd="0" presId="urn:microsoft.com/office/officeart/2005/8/layout/hChevron3"/>
    <dgm:cxn modelId="{9D7E3D5F-3960-4751-BA68-B696C5F096F1}" srcId="{66C4CCBF-4296-4416-A78C-D4C56586C0F6}" destId="{E0D22509-DCC9-4028-81A0-1C59C742C6B9}" srcOrd="1" destOrd="0" parTransId="{F9C30A4B-2EEC-4C6D-A0E7-C3DBA1AC3D79}" sibTransId="{487B098F-6033-464E-87A1-45B4714E4BA0}"/>
    <dgm:cxn modelId="{BF09E555-2C5F-480C-A307-C8C6727740E7}" type="presOf" srcId="{E0D22509-DCC9-4028-81A0-1C59C742C6B9}" destId="{A7C802A2-E022-444A-BEFE-19D44F678AE7}" srcOrd="0" destOrd="0" presId="urn:microsoft.com/office/officeart/2005/8/layout/hChevron3"/>
    <dgm:cxn modelId="{3E00C081-D96F-447D-8E39-5D3DEA6C3831}" srcId="{66C4CCBF-4296-4416-A78C-D4C56586C0F6}" destId="{D568E7E9-F20B-47DA-BB5B-CFA627DBEF66}" srcOrd="2" destOrd="0" parTransId="{446D6421-44EA-4238-BF0E-35ACB1650AD8}" sibTransId="{6A1238D9-3F90-4F8F-9783-F23EFE53490A}"/>
    <dgm:cxn modelId="{DBA826C8-9957-4F41-86C6-807A4DC8C948}" type="presOf" srcId="{D568E7E9-F20B-47DA-BB5B-CFA627DBEF66}" destId="{A6FB12B2-B0B9-4275-88B5-0CCE355D2B97}" srcOrd="0" destOrd="0" presId="urn:microsoft.com/office/officeart/2005/8/layout/hChevron3"/>
    <dgm:cxn modelId="{030D95E1-F343-43F7-A220-81D882026AFF}" type="presOf" srcId="{48C27670-BBD3-4298-9AD4-9E5E36024390}" destId="{26ED2DA7-18C3-4D99-AEF3-E45513058B3D}" srcOrd="0" destOrd="0" presId="urn:microsoft.com/office/officeart/2005/8/layout/hChevron3"/>
    <dgm:cxn modelId="{C507173C-FCC5-4B06-96D2-1CF0715646AB}" type="presParOf" srcId="{70A726F3-429B-4056-9179-9EB4059DF3DB}" destId="{26ED2DA7-18C3-4D99-AEF3-E45513058B3D}" srcOrd="0" destOrd="0" presId="urn:microsoft.com/office/officeart/2005/8/layout/hChevron3"/>
    <dgm:cxn modelId="{49F806AE-5592-4CAE-85F2-EFEFDD93C6C9}" type="presParOf" srcId="{70A726F3-429B-4056-9179-9EB4059DF3DB}" destId="{A14DBF2A-775D-4DEA-AD67-1D4B012EF06A}" srcOrd="1" destOrd="0" presId="urn:microsoft.com/office/officeart/2005/8/layout/hChevron3"/>
    <dgm:cxn modelId="{1CAD2955-DEAC-4CE3-A0EC-AEC5AC2E48C6}" type="presParOf" srcId="{70A726F3-429B-4056-9179-9EB4059DF3DB}" destId="{A7C802A2-E022-444A-BEFE-19D44F678AE7}" srcOrd="2" destOrd="0" presId="urn:microsoft.com/office/officeart/2005/8/layout/hChevron3"/>
    <dgm:cxn modelId="{798FA162-F83E-4256-AD14-A131C74BE0E8}" type="presParOf" srcId="{70A726F3-429B-4056-9179-9EB4059DF3DB}" destId="{460166BC-BC66-4E90-92DB-00BD35B94E93}" srcOrd="3" destOrd="0" presId="urn:microsoft.com/office/officeart/2005/8/layout/hChevron3"/>
    <dgm:cxn modelId="{E402C088-1EA2-462F-8226-98E3357B7DAA}" type="presParOf" srcId="{70A726F3-429B-4056-9179-9EB4059DF3DB}" destId="{A6FB12B2-B0B9-4275-88B5-0CCE355D2B97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D2DA7-18C3-4D99-AEF3-E45513058B3D}">
      <dsp:nvSpPr>
        <dsp:cNvPr id="0" name=""/>
        <dsp:cNvSpPr/>
      </dsp:nvSpPr>
      <dsp:spPr>
        <a:xfrm>
          <a:off x="2678" y="870256"/>
          <a:ext cx="3261782" cy="1304712"/>
        </a:xfrm>
        <a:prstGeom prst="homePlat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Coleta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Fevereiro a Maio</a:t>
          </a:r>
        </a:p>
      </dsp:txBody>
      <dsp:txXfrm>
        <a:off x="2678" y="870256"/>
        <a:ext cx="2935604" cy="1304712"/>
      </dsp:txXfrm>
    </dsp:sp>
    <dsp:sp modelId="{A7C802A2-E022-444A-BEFE-19D44F678AE7}">
      <dsp:nvSpPr>
        <dsp:cNvPr id="0" name=""/>
        <dsp:cNvSpPr/>
      </dsp:nvSpPr>
      <dsp:spPr>
        <a:xfrm>
          <a:off x="2612104" y="870256"/>
          <a:ext cx="3790810" cy="1304712"/>
        </a:xfrm>
        <a:prstGeom prst="chevron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chemeClr val="tx1"/>
              </a:solidFill>
            </a:rPr>
            <a:t>Verificação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tx1"/>
              </a:solidFill>
            </a:rPr>
            <a:t>Junho a Setembro</a:t>
          </a:r>
        </a:p>
      </dsp:txBody>
      <dsp:txXfrm>
        <a:off x="3264460" y="870256"/>
        <a:ext cx="2486098" cy="1304712"/>
      </dsp:txXfrm>
    </dsp:sp>
    <dsp:sp modelId="{A6FB12B2-B0B9-4275-88B5-0CCE355D2B97}">
      <dsp:nvSpPr>
        <dsp:cNvPr id="0" name=""/>
        <dsp:cNvSpPr/>
      </dsp:nvSpPr>
      <dsp:spPr>
        <a:xfrm>
          <a:off x="5750558" y="870256"/>
          <a:ext cx="3261782" cy="130471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Publicação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Outubro</a:t>
          </a:r>
        </a:p>
      </dsp:txBody>
      <dsp:txXfrm>
        <a:off x="6402914" y="870256"/>
        <a:ext cx="1957070" cy="1304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0.04432</cdr:x>
      <cdr:y>0.88266</cdr:y>
    </cdr:from>
    <cdr:to>
      <cdr:x>0.97683</cdr:x>
      <cdr:y>0.98424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467265" y="4528867"/>
          <a:ext cx="9830518" cy="521179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chemeClr val="tx1"/>
          </a:solidFill>
          <a:prstDash val="sysDash"/>
        </a:ln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pPr algn="ctr"/>
          <a:r>
            <a:rPr lang="pt-BR" sz="1100" b="1"/>
            <a:t>Economias </a:t>
          </a:r>
          <a:r>
            <a:rPr lang="pt-BR" sz="1100" b="1" baseline="0"/>
            <a:t>Pesquisadas </a:t>
          </a:r>
          <a:endParaRPr lang="pt-BR" sz="1100" b="1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2CB6B-F665-44DE-9157-871E50371674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883D1-6439-4664-AFBF-64315C412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62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sil.gov.br/saude/2017/04/anvisa-simplifica-emissao-da-licenca-sanitaria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conomia.ig.com.br/2017-03-07/empreenda-facil.html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sil.gov.br/saude/2017/04/anvisa-simplifica-emissao-da-licenca-sanitaria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conomia.ig.com.br/2017-03-07/empreenda-facil.html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109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00296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310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2239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9589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8433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8302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3891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09389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/>
              <a:t>ANVISA - </a:t>
            </a:r>
            <a:r>
              <a:rPr lang="pt-BR" sz="1200" dirty="0"/>
              <a:t>Consulta Pública visando processo regulatório mais ágil para quase 1200 CNAE; Publicação da IN 16/2017 e da Resolução ANVISA 153/2017; Estas publicações reduzem o prazo de obtenção de licenciamento sanitário, para atividades de baixo risco, reduzindo consequentemente o prazo de licença de funcionamento </a:t>
            </a:r>
            <a:r>
              <a:rPr lang="pt-BR" sz="1200" b="1" dirty="0"/>
              <a:t>(procedimento 6 em SP e 7 no RJ).</a:t>
            </a:r>
          </a:p>
          <a:p>
            <a:pPr algn="just"/>
            <a:r>
              <a:rPr lang="pt-BR" sz="1200" dirty="0">
                <a:hlinkClick r:id="rId3"/>
              </a:rPr>
              <a:t>http://www.brasil.gov.br/saude/2017/04/anvisa-simplifica-emissao-da-licenca-sanitaria</a:t>
            </a:r>
            <a:endParaRPr lang="pt-BR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SENASP - </a:t>
            </a:r>
            <a:r>
              <a:rPr lang="pt-BR" sz="1200" dirty="0"/>
              <a:t>Classificação de risco à luz da REDESIM (Resolução 29/2012 – CGSIM) à Legislação dos </a:t>
            </a:r>
            <a:r>
              <a:rPr lang="pt-BR" sz="1200" dirty="0" err="1"/>
              <a:t>CBMs</a:t>
            </a:r>
            <a:r>
              <a:rPr lang="pt-BR" sz="1200" dirty="0"/>
              <a:t> Estaduais; Após sanção da Lei 13.425/17 (Art. 2º, § 7º), o Min da Justiça está em fase de regulamentação de uma norma que dê diretrizes gerais para que os Bombeiros alterem as suas legislações estaduais; visando agilizar emissão de AVCB para baixo risco; impactando na </a:t>
            </a:r>
            <a:r>
              <a:rPr lang="pt-BR" sz="1200" b="1" dirty="0"/>
              <a:t>redução de prazo dos mesmos procedimentos do item anterior</a:t>
            </a:r>
            <a:r>
              <a:rPr lang="pt-BR" sz="1200" dirty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INTEGRAÇÃO</a:t>
            </a:r>
            <a:r>
              <a:rPr lang="pt-BR" baseline="0" dirty="0"/>
              <a:t> SEFAZ/RJ - </a:t>
            </a:r>
            <a:r>
              <a:rPr lang="pt-BR" sz="1200" dirty="0"/>
              <a:t>Com a integração da SEFAZ/RJ, o registro de contribuintes naquele órgão será realizado na própria Junta Comercial, </a:t>
            </a:r>
            <a:r>
              <a:rPr lang="pt-BR" sz="1200" b="1" dirty="0"/>
              <a:t>reduzindo o tempo e unificando os procedimentos 3 e 5 no RJ</a:t>
            </a:r>
            <a:r>
              <a:rPr lang="pt-BR" sz="1200" dirty="0"/>
              <a:t>, assim, o empresário se registrará no CNPJ, NIRE, INSS e como contribuinte na SEFAZ/RJ, com impacto direto na nota do país; previsão do estado é de que em SET/17 a integração esteja finalizada.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RLE SP - </a:t>
            </a:r>
            <a:r>
              <a:rPr lang="pt-BR" sz="1200" dirty="0"/>
              <a:t>Lançamento do Programa Empreenda Fácil no município Paulista, implantado em 06 MAR 2017 objetiva a </a:t>
            </a:r>
            <a:r>
              <a:rPr lang="pt-BR" sz="1200" b="1" dirty="0"/>
              <a:t>redução do prazo previsto no procedimento 6 </a:t>
            </a:r>
            <a:r>
              <a:rPr lang="pt-BR" sz="1200" dirty="0"/>
              <a:t>(solicitar ao município o auto de licença de funcionamento) </a:t>
            </a:r>
            <a:r>
              <a:rPr lang="pt-BR" sz="1200" b="1" dirty="0"/>
              <a:t>de 90 para 7 dias* </a:t>
            </a:r>
            <a:r>
              <a:rPr lang="pt-BR" sz="1200" dirty="0">
                <a:hlinkClick r:id="rId4"/>
              </a:rPr>
              <a:t>http://economia.ig.com.br/2017-03-07/empreenda-facil.html</a:t>
            </a:r>
            <a:endParaRPr lang="pt-BR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200" dirty="0"/>
              <a:t>MUNICÍPIO DO RJ: Criação de um grupo de trabalho para melhorar o Código de Atividades da Cidade do Rio de Janeiro visando reduzir inconsistências com os códigos de atividade nacional, criando uma padronização. </a:t>
            </a:r>
            <a:r>
              <a:rPr lang="pt-BR" sz="1200" b="1" dirty="0"/>
              <a:t>Antes: </a:t>
            </a:r>
            <a:r>
              <a:rPr lang="pt-BR" sz="1200" dirty="0"/>
              <a:t>inconsistências na correspondência entre a CNAE (Classificação Nacional de Atividades Econômicas) e o CAE (Código de Atividades Econômicas do município). </a:t>
            </a:r>
            <a:r>
              <a:rPr lang="pt-BR" sz="1200" b="1" dirty="0"/>
              <a:t>Depois:</a:t>
            </a:r>
            <a:r>
              <a:rPr lang="pt-BR" sz="1200" dirty="0"/>
              <a:t> Correspondência padrão e sem inconsistências, reduzindo o tempo para emissão da licença de funcionamento do estabelecimento.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200" dirty="0"/>
              <a:t>MUNICÍPIO DO RJ: Automação de procedimentos para a concessão de licenças: a prefeitura reduziu o número de inspeções para a concessão da licença. </a:t>
            </a:r>
            <a:r>
              <a:rPr lang="pt-BR" sz="1200" b="1" dirty="0"/>
              <a:t>Antes:</a:t>
            </a:r>
            <a:r>
              <a:rPr lang="pt-BR" sz="1200" dirty="0"/>
              <a:t> o processo dependia da inspeção por um oficial para que a licença fosse concedida. </a:t>
            </a:r>
            <a:r>
              <a:rPr lang="pt-BR" sz="1200" b="1" dirty="0"/>
              <a:t>Depois:</a:t>
            </a:r>
            <a:r>
              <a:rPr lang="pt-BR" sz="1200" dirty="0"/>
              <a:t> processo automatizado com resposta imediata e, quando positivo, será emitida uma licença dentro de 24 horas. A medida adotada permitiu a redução dos gastos públicos e empresário pode solicitar </a:t>
            </a:r>
            <a:r>
              <a:rPr lang="pt-BR" sz="1200" i="1" dirty="0" err="1"/>
              <a:t>on</a:t>
            </a:r>
            <a:r>
              <a:rPr lang="pt-BR" sz="1200" i="1" dirty="0"/>
              <a:t> </a:t>
            </a:r>
            <a:r>
              <a:rPr lang="pt-BR" sz="1200" i="1" dirty="0" err="1"/>
              <a:t>line</a:t>
            </a:r>
            <a:r>
              <a:rPr lang="pt-BR" sz="12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76243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/>
              <a:t>ANVISA - </a:t>
            </a:r>
            <a:r>
              <a:rPr lang="pt-BR" sz="1200" dirty="0"/>
              <a:t>Consulta Pública visando processo regulatório mais ágil para quase 1200 CNAE; Publicação da IN 16/2017 e da Resolução ANVISA 153/2017; Estas publicações reduzem o prazo de obtenção de licenciamento sanitário, para atividades de baixo risco, reduzindo consequentemente o prazo de licença de funcionamento </a:t>
            </a:r>
            <a:r>
              <a:rPr lang="pt-BR" sz="1200" b="1" dirty="0"/>
              <a:t>(procedimento 6 em SP e 7 no RJ).</a:t>
            </a:r>
          </a:p>
          <a:p>
            <a:pPr algn="just"/>
            <a:r>
              <a:rPr lang="pt-BR" sz="1200" dirty="0">
                <a:hlinkClick r:id="rId3"/>
              </a:rPr>
              <a:t>http://www.brasil.gov.br/saude/2017/04/anvisa-simplifica-emissao-da-licenca-sanitaria</a:t>
            </a:r>
            <a:endParaRPr lang="pt-BR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SENASP - </a:t>
            </a:r>
            <a:r>
              <a:rPr lang="pt-BR" sz="1200" dirty="0"/>
              <a:t>Classificação de risco à luz da REDESIM (Resolução 29/2012 – CGSIM) à Legislação dos </a:t>
            </a:r>
            <a:r>
              <a:rPr lang="pt-BR" sz="1200" dirty="0" err="1"/>
              <a:t>CBMs</a:t>
            </a:r>
            <a:r>
              <a:rPr lang="pt-BR" sz="1200" dirty="0"/>
              <a:t> Estaduais; Após sanção da Lei 13.425/17 (Art. 2º, § 7º), o Min da Justiça está em fase de regulamentação de uma norma que dê diretrizes gerais para que os Bombeiros alterem as suas legislações estaduais; visando agilizar emissão de AVCB para baixo risco; impactando na </a:t>
            </a:r>
            <a:r>
              <a:rPr lang="pt-BR" sz="1200" b="1" dirty="0"/>
              <a:t>redução de prazo dos mesmos procedimentos do item anterior</a:t>
            </a:r>
            <a:r>
              <a:rPr lang="pt-BR" sz="1200" dirty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INTEGRAÇÃO</a:t>
            </a:r>
            <a:r>
              <a:rPr lang="pt-BR" baseline="0" dirty="0"/>
              <a:t> SEFAZ/RJ - </a:t>
            </a:r>
            <a:r>
              <a:rPr lang="pt-BR" sz="1200" dirty="0"/>
              <a:t>Com a integração da SEFAZ/RJ, o registro de contribuintes naquele órgão será realizado na própria Junta Comercial, </a:t>
            </a:r>
            <a:r>
              <a:rPr lang="pt-BR" sz="1200" b="1" dirty="0"/>
              <a:t>reduzindo o tempo e unificando os procedimentos 3 e 5 no RJ</a:t>
            </a:r>
            <a:r>
              <a:rPr lang="pt-BR" sz="1200" dirty="0"/>
              <a:t>, assim, o empresário se registrará no CNPJ, NIRE, INSS e como contribuinte na SEFAZ/RJ, com impacto direto na nota do país; previsão do estado é de que em SET/17 a integração esteja finalizada.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RLE SP - </a:t>
            </a:r>
            <a:r>
              <a:rPr lang="pt-BR" sz="1200" dirty="0"/>
              <a:t>Lançamento do Programa Empreenda Fácil no município Paulista, implantado em 06 MAR 2017 objetiva a </a:t>
            </a:r>
            <a:r>
              <a:rPr lang="pt-BR" sz="1200" b="1" dirty="0"/>
              <a:t>redução do prazo previsto no procedimento 6 </a:t>
            </a:r>
            <a:r>
              <a:rPr lang="pt-BR" sz="1200" dirty="0"/>
              <a:t>(solicitar ao município o auto de licença de funcionamento) </a:t>
            </a:r>
            <a:r>
              <a:rPr lang="pt-BR" sz="1200" b="1" dirty="0"/>
              <a:t>de 90 para 7 dias* </a:t>
            </a:r>
            <a:r>
              <a:rPr lang="pt-BR" sz="1200" dirty="0">
                <a:hlinkClick r:id="rId4"/>
              </a:rPr>
              <a:t>http://economia.ig.com.br/2017-03-07/empreenda-facil.html</a:t>
            </a:r>
            <a:endParaRPr lang="pt-BR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200" dirty="0"/>
              <a:t>MUNICÍPIO DO RJ: Criação de um grupo de trabalho para melhorar o Código de Atividades da Cidade do Rio de Janeiro visando reduzir inconsistências com os códigos de atividade nacional, criando uma padronização. </a:t>
            </a:r>
            <a:r>
              <a:rPr lang="pt-BR" sz="1200" b="1" dirty="0"/>
              <a:t>Antes: </a:t>
            </a:r>
            <a:r>
              <a:rPr lang="pt-BR" sz="1200" dirty="0"/>
              <a:t>inconsistências na correspondência entre a CNAE (Classificação Nacional de Atividades Econômicas) e o CAE (Código de Atividades Econômicas do município). </a:t>
            </a:r>
            <a:r>
              <a:rPr lang="pt-BR" sz="1200" b="1" dirty="0"/>
              <a:t>Depois:</a:t>
            </a:r>
            <a:r>
              <a:rPr lang="pt-BR" sz="1200" dirty="0"/>
              <a:t> Correspondência padrão e sem inconsistências, reduzindo o tempo para emissão da licença de funcionamento do estabelecimento.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200" dirty="0"/>
              <a:t>MUNICÍPIO DO RJ: Automação de procedimentos para a concessão de licenças: a prefeitura reduziu o número de inspeções para a concessão da licença. </a:t>
            </a:r>
            <a:r>
              <a:rPr lang="pt-BR" sz="1200" b="1" dirty="0"/>
              <a:t>Antes:</a:t>
            </a:r>
            <a:r>
              <a:rPr lang="pt-BR" sz="1200" dirty="0"/>
              <a:t> o processo dependia da inspeção por um oficial para que a licença fosse concedida. </a:t>
            </a:r>
            <a:r>
              <a:rPr lang="pt-BR" sz="1200" b="1" dirty="0"/>
              <a:t>Depois:</a:t>
            </a:r>
            <a:r>
              <a:rPr lang="pt-BR" sz="1200" dirty="0"/>
              <a:t> processo automatizado com resposta imediata e, quando positivo, será emitida uma licença dentro de 24 horas. A medida adotada permitiu a redução dos gastos públicos e empresário pode solicitar </a:t>
            </a:r>
            <a:r>
              <a:rPr lang="pt-BR" sz="1200" i="1" dirty="0" err="1"/>
              <a:t>on</a:t>
            </a:r>
            <a:r>
              <a:rPr lang="pt-BR" sz="1200" i="1" dirty="0"/>
              <a:t> </a:t>
            </a:r>
            <a:r>
              <a:rPr lang="pt-BR" sz="1200" i="1" dirty="0" err="1"/>
              <a:t>line</a:t>
            </a:r>
            <a:r>
              <a:rPr lang="pt-BR" sz="12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6129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90519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0189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26" indent="-285726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47559-6CEC-417E-8E0F-E99D6BE27C5E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007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9887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0699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0646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t-BR" b="1" u="sng" dirty="0"/>
              <a:t>A empresa: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•  É uma sociedade de responsabilidade limitada;</a:t>
            </a:r>
          </a:p>
          <a:p>
            <a:pPr lvl="1"/>
            <a:r>
              <a:rPr lang="pt-BR" dirty="0"/>
              <a:t>•  Está localizada na maior cidade comercial da economia;</a:t>
            </a:r>
          </a:p>
          <a:p>
            <a:pPr lvl="1"/>
            <a:r>
              <a:rPr lang="pt-BR" dirty="0"/>
              <a:t>•  É 100% de propriedade nacional e tem cinco proprietários, nenhum deles é PJ;</a:t>
            </a:r>
          </a:p>
          <a:p>
            <a:pPr lvl="1"/>
            <a:r>
              <a:rPr lang="pt-BR" dirty="0"/>
              <a:t>•  Tem capital integralizado de 10 vezes a renda per capita da economia;</a:t>
            </a:r>
          </a:p>
          <a:p>
            <a:pPr lvl="1"/>
            <a:r>
              <a:rPr lang="pt-BR" dirty="0"/>
              <a:t>•  Realiza atividades industriais e comerciais gerais;</a:t>
            </a:r>
          </a:p>
          <a:p>
            <a:pPr lvl="1"/>
            <a:r>
              <a:rPr lang="pt-BR" dirty="0"/>
              <a:t>•  Aluga a fábrica e escritórios e não é proprietária de imóveis (máximo 929 m</a:t>
            </a:r>
            <a:r>
              <a:rPr lang="pt-BR" baseline="30000" dirty="0"/>
              <a:t>2</a:t>
            </a:r>
            <a:r>
              <a:rPr lang="pt-BR" dirty="0"/>
              <a:t>) </a:t>
            </a:r>
          </a:p>
          <a:p>
            <a:pPr lvl="1"/>
            <a:r>
              <a:rPr lang="pt-BR" dirty="0"/>
              <a:t>•  Tem entre 10 e 50 funcionários todos cidadãos nacionais;</a:t>
            </a:r>
          </a:p>
          <a:p>
            <a:pPr lvl="1"/>
            <a:r>
              <a:rPr lang="pt-BR" dirty="0"/>
              <a:t>•  Tem um faturamento de pelo menos 100 vezes a renda per capita;</a:t>
            </a:r>
          </a:p>
          <a:p>
            <a:pPr lvl="1"/>
            <a:r>
              <a:rPr lang="pt-BR" dirty="0"/>
              <a:t>•  Tem um contrato social de 10 páginas.</a:t>
            </a:r>
          </a:p>
          <a:p>
            <a:pPr lvl="1"/>
            <a:r>
              <a:rPr lang="pt-BR" dirty="0"/>
              <a:t> </a:t>
            </a:r>
          </a:p>
          <a:p>
            <a:pPr lvl="1"/>
            <a:r>
              <a:rPr lang="pt-BR" b="1" u="sng" dirty="0"/>
              <a:t>Os Sócios: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•  Atingiram a maioridade legal do país;</a:t>
            </a:r>
          </a:p>
          <a:p>
            <a:pPr lvl="1"/>
            <a:r>
              <a:rPr lang="pt-BR" dirty="0"/>
              <a:t>•  São indivíduos competentes, com saúde mental e física e sem antecedentes criminais;</a:t>
            </a:r>
          </a:p>
          <a:p>
            <a:pPr lvl="1"/>
            <a:r>
              <a:rPr lang="pt-BR" dirty="0"/>
              <a:t>•  São casados, sob uma união oficialmente legalizada e monogâmica;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4893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</a:t>
            </a:r>
            <a:r>
              <a:rPr lang="pt-BR" baseline="0" dirty="0"/>
              <a:t> fase de “</a:t>
            </a:r>
            <a:r>
              <a:rPr lang="pt-BR" baseline="0" dirty="0" err="1"/>
              <a:t>Pré</a:t>
            </a:r>
            <a:r>
              <a:rPr lang="pt-BR" baseline="0" dirty="0"/>
              <a:t>-Registro” engloba a consulta do nome empresarial e pagamento das taxas para sua utilização na Junta (SP e RJ);</a:t>
            </a:r>
          </a:p>
          <a:p>
            <a:r>
              <a:rPr lang="pt-BR" baseline="0" dirty="0"/>
              <a:t>A fase de “Registro, Incorporação” engloba os procedimentos para a empresa efetivamente “nascer”, como registro do NIRE, cadastro no CNPJ, INSS, inscrições fiscais, tributárias, certificado digital e autorização do município para funcionamento/obtenção do alvará.</a:t>
            </a:r>
          </a:p>
          <a:p>
            <a:r>
              <a:rPr lang="pt-BR" baseline="0" dirty="0"/>
              <a:t>A fase de “Pós-Registro” envolve a fase posterior ao registro efetivo da empresa; Não é o CNPJ que “trabalha”, mas sim os CPFs associados (empregados). Nesta fase os empregados são registrados no PIS, FGTS, CAGED e Sindicato da categoria.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C237A-21B6-400F-9BCC-F7D43153E7FE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1047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</a:t>
            </a:r>
            <a:r>
              <a:rPr lang="pt-BR" baseline="0" dirty="0"/>
              <a:t> fase de “</a:t>
            </a:r>
            <a:r>
              <a:rPr lang="pt-BR" baseline="0" dirty="0" err="1"/>
              <a:t>Pré</a:t>
            </a:r>
            <a:r>
              <a:rPr lang="pt-BR" baseline="0" dirty="0"/>
              <a:t>-Registro” engloba a consulta do nome empresarial e pagamento das taxas para sua utilização na Junta (SP e RJ);</a:t>
            </a:r>
          </a:p>
          <a:p>
            <a:r>
              <a:rPr lang="pt-BR" baseline="0" dirty="0"/>
              <a:t>A fase de “Registro, Incorporação” engloba os procedimentos para a empresa efetivamente “nascer”, como registro do NIRE, cadastro no CNPJ, INSS, inscrições fiscais, tributárias, certificado digital e autorização do município para funcionamento/obtenção do alvará.</a:t>
            </a:r>
          </a:p>
          <a:p>
            <a:r>
              <a:rPr lang="pt-BR" baseline="0" dirty="0"/>
              <a:t>A fase de “Pós-Registro” envolve a fase posterior ao registro efetivo da empresa; Não é o CNPJ que “trabalha”, mas sim os CPFs associados (empregados). Nesta fase os empregados são registrados no PIS, FGTS, CAGED e Sindicato da categoria.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C237A-21B6-400F-9BCC-F7D43153E7FE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574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217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1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657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445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675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306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94710"/>
            <a:ext cx="12192000" cy="9227547"/>
          </a:xfrm>
          <a:prstGeom prst="rect">
            <a:avLst/>
          </a:prstGeom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3B06-9C45-4119-984A-75BF8EBFA1BF}" type="datetimeFigureOut">
              <a:rPr lang="pt-BR" smtClean="0"/>
              <a:t>15/05/2018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7E67-DA9F-44F5-86E2-671893778DD1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2249" y="225210"/>
            <a:ext cx="3197881" cy="10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907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394710"/>
            <a:ext cx="12192000" cy="9227547"/>
          </a:xfrm>
          <a:prstGeom prst="rect">
            <a:avLst/>
          </a:prstGeom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3B06-9C45-4119-984A-75BF8EBFA1BF}" type="datetimeFigureOut">
              <a:rPr lang="pt-BR" smtClean="0"/>
              <a:pPr/>
              <a:t>15/05/2018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7E67-DA9F-44F5-86E2-671893778DD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788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551" y="5595313"/>
            <a:ext cx="1558350" cy="95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91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44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83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02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30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35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55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73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7BA2E-1E93-47F9-A8CE-5AB29ABD30F7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033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ortugues.doingbusiness.org/Methodology/Starting-a-Busines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4.planalto.gov.br/programabemmaissimples" TargetMode="External"/><Relationship Id="rId3" Type="http://schemas.openxmlformats.org/officeDocument/2006/relationships/image" Target="../media/image16.jpeg"/><Relationship Id="rId7" Type="http://schemas.openxmlformats.org/officeDocument/2006/relationships/hyperlink" Target="http://www4.planalto.gov.br/programabemmaissimples/assuntos/ambiente-de-negocios/inicio-de-um-negocio/projetos-em-desenvolvimento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hyperlink" Target="http://economia.ig.com.br/2017-03-07/empreenda-facil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ntonio.rehem@presid&#234;ncia.gov.b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13258" y="2402974"/>
            <a:ext cx="11075671" cy="7273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800" b="1" dirty="0">
                <a:latin typeface="+mn-lt"/>
              </a:rPr>
              <a:t>Relatório </a:t>
            </a:r>
            <a:r>
              <a:rPr lang="pt-BR" sz="4800" b="1" i="1" dirty="0">
                <a:latin typeface="+mn-lt"/>
              </a:rPr>
              <a:t>Doing Business </a:t>
            </a:r>
            <a:r>
              <a:rPr lang="pt-BR" sz="4800" b="1" dirty="0">
                <a:latin typeface="+mn-lt"/>
              </a:rPr>
              <a:t>Brasil 2018</a:t>
            </a:r>
          </a:p>
          <a:p>
            <a:pPr algn="ctr"/>
            <a:endParaRPr lang="pt-BR" sz="4800" b="1" dirty="0">
              <a:latin typeface="+mn-lt"/>
            </a:endParaRPr>
          </a:p>
          <a:p>
            <a:pPr algn="ctr"/>
            <a:r>
              <a:rPr lang="pt-BR" sz="4800" b="1" dirty="0">
                <a:latin typeface="+mn-lt"/>
              </a:rPr>
              <a:t>Reunião com Contadores – FENACON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6357879" y="5802501"/>
            <a:ext cx="4846638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pt-BR" sz="2000" dirty="0"/>
              <a:t>São Paulo, 15 MAI 2018</a:t>
            </a:r>
          </a:p>
        </p:txBody>
      </p:sp>
    </p:spTree>
    <p:extLst>
      <p:ext uri="{BB962C8B-B14F-4D97-AF65-F5344CB8AC3E}">
        <p14:creationId xmlns:p14="http://schemas.microsoft.com/office/powerpoint/2010/main" val="2051156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METODOLOGIA – AVALIAÇÃO DOS PROCEDIMENTOS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207160" y="938300"/>
            <a:ext cx="117714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Open Sans" panose="020B0606030504020204" pitchFamily="34" charset="0"/>
              </a:rPr>
              <a:t>O Doing Business registra todos os procedimentos oficialmente necessários, ou comuns na prática, para um empresário poder abrir e operar formalmente uma empresa industrial ou comercial, assim como o tempo e custo necessários para realizá-los e o pagamento do requisito de capital mínimo integralizado. </a:t>
            </a:r>
          </a:p>
          <a:p>
            <a:pPr algn="just"/>
            <a:endParaRPr lang="pt-BR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Open Sans" panose="020B0606030504020204" pitchFamily="34" charset="0"/>
              </a:rPr>
              <a:t>Estes procedimentos incluem os processos que os empreendedores locais devem realizar para poder obter todas as licenças necessárias, bem como todos os registros, alvarás, verificações, ou inscrições da empresa e dos funcionários junto às autoridades relevantes. </a:t>
            </a:r>
          </a:p>
        </p:txBody>
      </p:sp>
      <p:sp>
        <p:nvSpPr>
          <p:cNvPr id="3" name="Retângulo 2"/>
          <p:cNvSpPr/>
          <p:nvPr/>
        </p:nvSpPr>
        <p:spPr>
          <a:xfrm>
            <a:off x="207160" y="3091170"/>
            <a:ext cx="11771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Open Sans" panose="020B0606030504020204" pitchFamily="34" charset="0"/>
              </a:rPr>
              <a:t>Um procedimento é definido como qualquer interação entre os fundadores da empresa e terceiros (por exemplo, órgãos do governo, advogados, auditores ou tabeliães) e com os seus cônjuges, se necessário. As interações internas aos fundadores ou executivos da empresa não são contadas como procedimentos.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312648" y="4484270"/>
            <a:ext cx="5560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Maior detalhamento sobre a metodologia:</a:t>
            </a:r>
          </a:p>
        </p:txBody>
      </p:sp>
      <p:sp>
        <p:nvSpPr>
          <p:cNvPr id="7" name="Retângulo 6"/>
          <p:cNvSpPr/>
          <p:nvPr/>
        </p:nvSpPr>
        <p:spPr>
          <a:xfrm>
            <a:off x="1484532" y="5415706"/>
            <a:ext cx="9216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hlinkClick r:id="rId3"/>
              </a:rPr>
              <a:t>http://portugues.doingbusiness.org/Methodology/Starting-a-Business</a:t>
            </a:r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2480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42039"/>
              </p:ext>
            </p:extLst>
          </p:nvPr>
        </p:nvGraphicFramePr>
        <p:xfrm>
          <a:off x="207160" y="1954687"/>
          <a:ext cx="11771482" cy="3409072"/>
        </p:xfrm>
        <a:graphic>
          <a:graphicData uri="http://schemas.openxmlformats.org/drawingml/2006/table">
            <a:tbl>
              <a:tblPr/>
              <a:tblGrid>
                <a:gridCol w="1526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5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7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4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78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78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50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AL&amp;C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RÚS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18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Abertura de Empresas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procedimentos - Homens/Mulheres*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4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Duração (dias) - Homens/Mulheres*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1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 (% da renda per capita) - Homens/Mulheres*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01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mínimo integralizado (% renda per capita)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7670986" y="6085468"/>
            <a:ext cx="4273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200" dirty="0"/>
              <a:t>*Em algumas economias há diferentes procedimentos para homens e mulheres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COMPARATIVO BRASIL COM OUTRAS ECONOMIAS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119152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– 176ª POSIÇÃO BRASIL</a:t>
            </a:r>
            <a:endParaRPr lang="pt-BR" sz="3000" dirty="0"/>
          </a:p>
        </p:txBody>
      </p:sp>
      <p:sp>
        <p:nvSpPr>
          <p:cNvPr id="5" name="Retângulo 4"/>
          <p:cNvSpPr/>
          <p:nvPr/>
        </p:nvSpPr>
        <p:spPr>
          <a:xfrm>
            <a:off x="241355" y="1486037"/>
            <a:ext cx="527389" cy="39730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30074" y="5510369"/>
            <a:ext cx="548031" cy="10929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 rot="16200000">
            <a:off x="-1301393" y="3274603"/>
            <a:ext cx="3654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ATUAÇÃO MUNICIPAL /ESTADUAL</a:t>
            </a:r>
          </a:p>
        </p:txBody>
      </p:sp>
      <p:sp>
        <p:nvSpPr>
          <p:cNvPr id="9" name="CaixaDeTexto 8"/>
          <p:cNvSpPr txBox="1"/>
          <p:nvPr/>
        </p:nvSpPr>
        <p:spPr>
          <a:xfrm rot="16200000">
            <a:off x="-112513" y="5802746"/>
            <a:ext cx="1224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70C0"/>
                </a:solidFill>
              </a:rPr>
              <a:t>ATUAÇÃO FEDERAL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03" y="890442"/>
            <a:ext cx="11161437" cy="5712857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9621323" y="6551933"/>
            <a:ext cx="27462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b="1" dirty="0">
                <a:solidFill>
                  <a:srgbClr val="000000"/>
                </a:solidFill>
                <a:latin typeface="Open Sans" panose="020B0606030504020204" pitchFamily="34" charset="0"/>
              </a:rPr>
              <a:t>Fonte: Doing Business</a:t>
            </a:r>
          </a:p>
        </p:txBody>
      </p:sp>
    </p:spTree>
    <p:extLst>
      <p:ext uri="{BB962C8B-B14F-4D97-AF65-F5344CB8AC3E}">
        <p14:creationId xmlns:p14="http://schemas.microsoft.com/office/powerpoint/2010/main" val="150287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SP – 176ª POSIÇÃO BRASIL</a:t>
            </a:r>
            <a:endParaRPr lang="pt-BR" sz="30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0" y="1142361"/>
            <a:ext cx="11703992" cy="326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744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– CIDADE DO MÉXICO</a:t>
            </a:r>
            <a:endParaRPr lang="pt-BR" sz="3000" dirty="0"/>
          </a:p>
        </p:txBody>
      </p:sp>
      <p:sp>
        <p:nvSpPr>
          <p:cNvPr id="5" name="Retângulo 4"/>
          <p:cNvSpPr/>
          <p:nvPr/>
        </p:nvSpPr>
        <p:spPr>
          <a:xfrm>
            <a:off x="8250382" y="6157646"/>
            <a:ext cx="4398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/>
              <a:t>* Procedimentos, tempo e custo na capital </a:t>
            </a:r>
            <a:r>
              <a:rPr lang="pt-BR" sz="1200" b="1" dirty="0"/>
              <a:t>Cidade do México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5436"/>
            <a:ext cx="12192000" cy="435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054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- MOSCOU</a:t>
            </a:r>
            <a:endParaRPr lang="pt-BR" sz="3000" dirty="0"/>
          </a:p>
        </p:txBody>
      </p:sp>
      <p:sp>
        <p:nvSpPr>
          <p:cNvPr id="5" name="Retângulo 4"/>
          <p:cNvSpPr/>
          <p:nvPr/>
        </p:nvSpPr>
        <p:spPr>
          <a:xfrm>
            <a:off x="8250382" y="6157646"/>
            <a:ext cx="4398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/>
              <a:t>* Procedimentos, tempo e custo na capital </a:t>
            </a:r>
            <a:r>
              <a:rPr lang="pt-BR" sz="1200" b="1" dirty="0"/>
              <a:t>Moscou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46" y="1635479"/>
            <a:ext cx="12195092" cy="358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20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– TORONTO</a:t>
            </a:r>
            <a:endParaRPr lang="pt-BR" sz="30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0" y="2025861"/>
            <a:ext cx="11771480" cy="204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207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VALIDADO COMENTADO 2019 – SÃO PAULO</a:t>
            </a:r>
            <a:endParaRPr lang="pt-BR" sz="3000" dirty="0"/>
          </a:p>
        </p:txBody>
      </p:sp>
      <p:sp>
        <p:nvSpPr>
          <p:cNvPr id="6" name="Retângulo 5"/>
          <p:cNvSpPr/>
          <p:nvPr/>
        </p:nvSpPr>
        <p:spPr>
          <a:xfrm>
            <a:off x="6743700" y="5369217"/>
            <a:ext cx="52349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/>
              <a:t>Sumário validado pelos órgãos partícipes do processo: Junta Comercial e Prefeitura Municipal de São Paulo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59" y="956573"/>
            <a:ext cx="11785567" cy="446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543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VALIDADO COMENTADO 2019</a:t>
            </a:r>
            <a:endParaRPr lang="pt-BR" sz="30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459" y="772531"/>
            <a:ext cx="7738882" cy="650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494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 QUE ESTÁ SENDO FEITO – PORTAL BEM MAIS SIMPLES</a:t>
            </a:r>
            <a:endParaRPr lang="pt-BR" sz="3000" dirty="0"/>
          </a:p>
        </p:txBody>
      </p:sp>
      <p:grpSp>
        <p:nvGrpSpPr>
          <p:cNvPr id="8" name="Grupo 7"/>
          <p:cNvGrpSpPr/>
          <p:nvPr/>
        </p:nvGrpSpPr>
        <p:grpSpPr>
          <a:xfrm>
            <a:off x="91978" y="4009321"/>
            <a:ext cx="3718931" cy="2005261"/>
            <a:chOff x="96510" y="2613650"/>
            <a:chExt cx="3718931" cy="2005261"/>
          </a:xfrm>
        </p:grpSpPr>
        <p:sp>
          <p:nvSpPr>
            <p:cNvPr id="43" name="Rounded Rectangle 81"/>
            <p:cNvSpPr/>
            <p:nvPr/>
          </p:nvSpPr>
          <p:spPr bwMode="auto">
            <a:xfrm>
              <a:off x="96510" y="2613650"/>
              <a:ext cx="3718931" cy="200526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8" rIns="91434" bIns="45718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TextBox 82"/>
            <p:cNvSpPr txBox="1"/>
            <p:nvPr/>
          </p:nvSpPr>
          <p:spPr>
            <a:xfrm>
              <a:off x="1749348" y="2825586"/>
              <a:ext cx="182074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776"/>
                  </a:solidFill>
                  <a:latin typeface="Arial" panose="020B0604020202020204"/>
                </a:rPr>
                <a:t>Lançamento do EMPREENDA Fácil – SP</a:t>
              </a:r>
            </a:p>
            <a:p>
              <a:endParaRPr lang="pt-BR" b="1" dirty="0">
                <a:solidFill>
                  <a:srgbClr val="00A1DE"/>
                </a:solidFill>
                <a:latin typeface="Arial" panose="020B0604020202020204"/>
              </a:endParaRPr>
            </a:p>
          </p:txBody>
        </p:sp>
        <p:pic>
          <p:nvPicPr>
            <p:cNvPr id="1032" name="Picture 8" descr="Related imag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658" y="2672301"/>
              <a:ext cx="1457250" cy="1452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tângulo 2"/>
            <p:cNvSpPr/>
            <p:nvPr/>
          </p:nvSpPr>
          <p:spPr>
            <a:xfrm>
              <a:off x="176961" y="4081354"/>
              <a:ext cx="363848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pt-BR" sz="1400" dirty="0">
                  <a:hlinkClick r:id="rId4"/>
                </a:rPr>
                <a:t>http://economia.ig.com.br/2017-03-07/empreenda-facil.html</a:t>
              </a:r>
              <a:endParaRPr lang="pt-BR" sz="1400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8347013" y="3131518"/>
            <a:ext cx="3631627" cy="2883064"/>
            <a:chOff x="8358203" y="3124409"/>
            <a:chExt cx="3631627" cy="2883064"/>
          </a:xfrm>
        </p:grpSpPr>
        <p:sp>
          <p:nvSpPr>
            <p:cNvPr id="21" name="Rounded Rectangle 62"/>
            <p:cNvSpPr/>
            <p:nvPr/>
          </p:nvSpPr>
          <p:spPr bwMode="auto">
            <a:xfrm>
              <a:off x="8358203" y="3124409"/>
              <a:ext cx="3631627" cy="2883064"/>
            </a:xfrm>
            <a:prstGeom prst="roundRect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8" rIns="91434" bIns="45718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</a:endParaRPr>
            </a:p>
          </p:txBody>
        </p:sp>
        <p:pic>
          <p:nvPicPr>
            <p:cNvPr id="1034" name="Picture 10" descr="Image result for prefeitura rio de janeiro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31706" y="3207738"/>
              <a:ext cx="1876607" cy="1037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TextBox 65"/>
            <p:cNvSpPr txBox="1"/>
            <p:nvPr/>
          </p:nvSpPr>
          <p:spPr>
            <a:xfrm>
              <a:off x="8431706" y="4320324"/>
              <a:ext cx="342599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dirty="0">
                  <a:solidFill>
                    <a:schemeClr val="bg1"/>
                  </a:solidFill>
                  <a:latin typeface="Arial" panose="020B0604020202020204"/>
                </a:rPr>
                <a:t>Adequação do Código de atividades do município ao CNAE e redução de procedimentos para emissão de licença de funcionamento.</a:t>
              </a:r>
            </a:p>
          </p:txBody>
        </p:sp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1148" y="2928482"/>
            <a:ext cx="3095625" cy="30861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07160" y="6155836"/>
            <a:ext cx="11771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7"/>
              </a:rPr>
              <a:t>http://www4.planalto.gov.br/programabemmaissimples/assuntos/ambiente-de-negocios/inicio-de-um-negocio/projetos-em-desenvolvimento</a:t>
            </a:r>
            <a:endParaRPr lang="pt-BR" dirty="0"/>
          </a:p>
          <a:p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727666" y="1496311"/>
            <a:ext cx="8730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hlinkClick r:id="rId8"/>
              </a:rPr>
              <a:t>http://www4.planalto.gov.br/programabemmaissimples</a:t>
            </a:r>
            <a:r>
              <a:rPr lang="pt-BR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032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ORGANOGRAMA DA PRESIDÊNCIA DA REPÚBLICA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4544784" y="1545771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chemeClr val="tx1"/>
                </a:solidFill>
              </a:rPr>
              <a:t>Presidência da República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8567056" y="3394201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Secretaria Geral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544784" y="3394201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Casa Civil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35426" y="5251472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Secretaria Executiva do Programa Bem Mais Simples</a:t>
            </a:r>
          </a:p>
        </p:txBody>
      </p:sp>
      <p:cxnSp>
        <p:nvCxnSpPr>
          <p:cNvPr id="9" name="Conector reto 8"/>
          <p:cNvCxnSpPr>
            <a:stCxn id="4" idx="2"/>
            <a:endCxn id="6" idx="0"/>
          </p:cNvCxnSpPr>
          <p:nvPr/>
        </p:nvCxnSpPr>
        <p:spPr>
          <a:xfrm>
            <a:off x="5910942" y="2612571"/>
            <a:ext cx="0" cy="781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1796142" y="4461001"/>
            <a:ext cx="0" cy="781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5910942" y="3001108"/>
            <a:ext cx="4030227" cy="117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1880714" y="3009949"/>
            <a:ext cx="4030227" cy="117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 flipH="1">
            <a:off x="9921491" y="3001108"/>
            <a:ext cx="7955" cy="3930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flipH="1">
            <a:off x="1880714" y="3025957"/>
            <a:ext cx="7955" cy="3930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de cantos arredondados 14"/>
          <p:cNvSpPr/>
          <p:nvPr/>
        </p:nvSpPr>
        <p:spPr>
          <a:xfrm>
            <a:off x="435427" y="3394201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Secretaria de Governo</a:t>
            </a:r>
          </a:p>
        </p:txBody>
      </p:sp>
      <p:sp>
        <p:nvSpPr>
          <p:cNvPr id="16" name="CaixaDeTexto 1">
            <a:extLst>
              <a:ext uri="{FF2B5EF4-FFF2-40B4-BE49-F238E27FC236}">
                <a16:creationId xmlns:a16="http://schemas.microsoft.com/office/drawing/2014/main" id="{D08967A6-06F0-454E-B6C3-A06B9FD0F50B}"/>
              </a:ext>
            </a:extLst>
          </p:cNvPr>
          <p:cNvSpPr txBox="1"/>
          <p:nvPr/>
        </p:nvSpPr>
        <p:spPr>
          <a:xfrm>
            <a:off x="9885190" y="6244727"/>
            <a:ext cx="153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Lei 13.502/17</a:t>
            </a:r>
          </a:p>
        </p:txBody>
      </p:sp>
    </p:spTree>
    <p:extLst>
      <p:ext uri="{BB962C8B-B14F-4D97-AF65-F5344CB8AC3E}">
        <p14:creationId xmlns:p14="http://schemas.microsoft.com/office/powerpoint/2010/main" val="8144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 QUE PRECISAMOS QUE SEJA FEITO – SUA FORMA DE VER O PROCESSO</a:t>
            </a:r>
            <a:endParaRPr lang="pt-BR" sz="3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390" y="1600199"/>
            <a:ext cx="8027020" cy="511449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744908" y="1001699"/>
            <a:ext cx="869598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Preenchimento do formulário abaixo – Entrega dos formulários – Compilação FENACOM </a:t>
            </a:r>
          </a:p>
        </p:txBody>
      </p:sp>
    </p:spTree>
    <p:extLst>
      <p:ext uri="{BB962C8B-B14F-4D97-AF65-F5344CB8AC3E}">
        <p14:creationId xmlns:p14="http://schemas.microsoft.com/office/powerpoint/2010/main" val="3937256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676" y="1476432"/>
            <a:ext cx="6877050" cy="4210051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540326" y="2236701"/>
            <a:ext cx="4353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Gotham Light" pitchFamily="50" charset="0"/>
              </a:rPr>
              <a:t>Antônio </a:t>
            </a:r>
            <a:r>
              <a:rPr lang="pt-BR" b="1" dirty="0">
                <a:latin typeface="Gotham Bold" panose="02000803030000020004" pitchFamily="2" charset="0"/>
              </a:rPr>
              <a:t>LAÉRCIO</a:t>
            </a:r>
            <a:r>
              <a:rPr lang="pt-BR" dirty="0">
                <a:latin typeface="Gotham Light" pitchFamily="50" charset="0"/>
              </a:rPr>
              <a:t> da Silva Rehem</a:t>
            </a:r>
          </a:p>
          <a:p>
            <a:r>
              <a:rPr lang="pt-BR" dirty="0">
                <a:latin typeface="Gotham Light" pitchFamily="50" charset="0"/>
                <a:hlinkClick r:id="rId4"/>
              </a:rPr>
              <a:t>antonio.rehem@presidencia.gov.br</a:t>
            </a:r>
            <a:endParaRPr lang="pt-BR" dirty="0">
              <a:latin typeface="Gotham Light" pitchFamily="50" charset="0"/>
            </a:endParaRPr>
          </a:p>
          <a:p>
            <a:r>
              <a:rPr lang="pt-BR" dirty="0">
                <a:latin typeface="Gotham Light" pitchFamily="50" charset="0"/>
              </a:rPr>
              <a:t>(61) 3411-8317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962899" y="2236701"/>
            <a:ext cx="4353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Gotham Bold" panose="02000803030000020004" pitchFamily="2" charset="0"/>
              </a:rPr>
              <a:t>RENES</a:t>
            </a:r>
            <a:r>
              <a:rPr lang="pt-BR" dirty="0">
                <a:latin typeface="Gotham Light" pitchFamily="50" charset="0"/>
              </a:rPr>
              <a:t> Pinto da Cunha</a:t>
            </a:r>
          </a:p>
          <a:p>
            <a:r>
              <a:rPr lang="pt-BR" dirty="0">
                <a:latin typeface="Gotham Light" pitchFamily="50" charset="0"/>
                <a:hlinkClick r:id="rId4"/>
              </a:rPr>
              <a:t>renes.cunha@presidencia.gov.br</a:t>
            </a:r>
            <a:endParaRPr lang="pt-BR" dirty="0">
              <a:latin typeface="Gotham Light" pitchFamily="50" charset="0"/>
            </a:endParaRPr>
          </a:p>
          <a:p>
            <a:r>
              <a:rPr lang="pt-BR" dirty="0">
                <a:latin typeface="Gotham Light" pitchFamily="50" charset="0"/>
              </a:rPr>
              <a:t>(61) 3411-8389</a:t>
            </a:r>
          </a:p>
        </p:txBody>
      </p:sp>
    </p:spTree>
    <p:extLst>
      <p:ext uri="{BB962C8B-B14F-4D97-AF65-F5344CB8AC3E}">
        <p14:creationId xmlns:p14="http://schemas.microsoft.com/office/powerpoint/2010/main" val="237496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30221" y="1079828"/>
            <a:ext cx="1128483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/>
          </a:p>
          <a:p>
            <a:endParaRPr lang="pt-BR" sz="1600" dirty="0"/>
          </a:p>
          <a:p>
            <a:r>
              <a:rPr lang="pt-BR" sz="1600" dirty="0"/>
              <a:t>Criado pelo Decreto nº 8.414, de 26 de fevereiro 2015, com a </a:t>
            </a:r>
            <a:r>
              <a:rPr lang="pt-BR" sz="1600" b="1" dirty="0"/>
              <a:t>finalidade de simplificar e agilizar a prestação de serviços públicos </a:t>
            </a:r>
            <a:r>
              <a:rPr lang="pt-BR" sz="1600" dirty="0"/>
              <a:t>e de </a:t>
            </a:r>
            <a:r>
              <a:rPr lang="pt-BR" sz="1600" b="1" dirty="0">
                <a:solidFill>
                  <a:srgbClr val="FF0000"/>
                </a:solidFill>
              </a:rPr>
              <a:t>melhorar o</a:t>
            </a:r>
            <a:r>
              <a:rPr lang="pt-BR" sz="1600" dirty="0">
                <a:solidFill>
                  <a:srgbClr val="FF0000"/>
                </a:solidFill>
              </a:rPr>
              <a:t> </a:t>
            </a:r>
            <a:r>
              <a:rPr lang="pt-BR" sz="1600" b="1" dirty="0">
                <a:solidFill>
                  <a:srgbClr val="FF0000"/>
                </a:solidFill>
              </a:rPr>
              <a:t>ambiente de negócios </a:t>
            </a:r>
            <a:r>
              <a:rPr lang="pt-BR" sz="1600" dirty="0"/>
              <a:t>e a </a:t>
            </a:r>
            <a:r>
              <a:rPr lang="pt-BR" sz="1600" b="1" dirty="0"/>
              <a:t>eficiência da gestão pública</a:t>
            </a:r>
            <a:r>
              <a:rPr lang="pt-BR" sz="1600" dirty="0"/>
              <a:t>.</a:t>
            </a:r>
          </a:p>
          <a:p>
            <a:endParaRPr lang="pt-BR" sz="1000" dirty="0"/>
          </a:p>
          <a:p>
            <a:endParaRPr lang="pt-BR" sz="1600" b="1" dirty="0"/>
          </a:p>
          <a:p>
            <a:r>
              <a:rPr lang="pt-BR" sz="1600" b="1" dirty="0"/>
              <a:t>OBJETIVOS: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Simplificar, agilizar  e promover o acesso a serviços e </a:t>
            </a:r>
            <a:r>
              <a:rPr lang="pt-BR" sz="1600" b="1" dirty="0"/>
              <a:t>informações públicas por meio eletrônico</a:t>
            </a:r>
            <a:r>
              <a:rPr lang="pt-BR" sz="1600" dirty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/>
              <a:t>Reduzir formalidades e exigências </a:t>
            </a:r>
            <a:r>
              <a:rPr lang="pt-BR" sz="1600" dirty="0"/>
              <a:t>na prestação de serviços públicos;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Promover a </a:t>
            </a:r>
            <a:r>
              <a:rPr lang="pt-BR" sz="1600" b="1" dirty="0"/>
              <a:t>integração dos sistemas de informação </a:t>
            </a:r>
            <a:r>
              <a:rPr lang="pt-BR" sz="1600" dirty="0"/>
              <a:t>pelos órgãos públicos com oferta de novos serviços públicos;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/>
              <a:t>Celebrar o “Pacto Bem Mais Simples Brasil” com os demais Poderes da União e com os Estados, o Distrito Federal e os Municípios.</a:t>
            </a:r>
          </a:p>
          <a:p>
            <a:endParaRPr lang="pt-BR" sz="1000" dirty="0"/>
          </a:p>
          <a:p>
            <a:endParaRPr lang="pt-BR" sz="1600" b="1" dirty="0"/>
          </a:p>
          <a:p>
            <a:pPr marL="0" lvl="1"/>
            <a:r>
              <a:rPr lang="pt-BR" sz="1600" b="1" dirty="0"/>
              <a:t>PÚBLICO ALVO</a:t>
            </a:r>
            <a:endParaRPr lang="pt-BR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Cidadãos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Empresas públicas e privadas / entidades sem fins lucrativos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Órgãos do Poder Executivo, Legislativo e Judiciário das três esferas de governo</a:t>
            </a:r>
          </a:p>
          <a:p>
            <a:endParaRPr lang="pt-BR" sz="1000" dirty="0"/>
          </a:p>
          <a:p>
            <a:endParaRPr lang="pt-BR" sz="1600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330221" y="567867"/>
            <a:ext cx="11480779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 PROGRAMA</a:t>
            </a:r>
          </a:p>
        </p:txBody>
      </p:sp>
    </p:spTree>
    <p:extLst>
      <p:ext uri="{BB962C8B-B14F-4D97-AF65-F5344CB8AC3E}">
        <p14:creationId xmlns:p14="http://schemas.microsoft.com/office/powerpoint/2010/main" val="428674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751388" y="969963"/>
            <a:ext cx="7440612" cy="3471862"/>
          </a:xfrm>
        </p:spPr>
        <p:txBody>
          <a:bodyPr>
            <a:noAutofit/>
          </a:bodyPr>
          <a:lstStyle/>
          <a:p>
            <a:pPr algn="just"/>
            <a:r>
              <a:rPr lang="pt-BR" sz="2000" dirty="0"/>
              <a:t>Lançado em 2002, o Relatório Doing Business traz uma </a:t>
            </a:r>
            <a:r>
              <a:rPr lang="pt-BR" sz="2000" b="1" dirty="0"/>
              <a:t>avaliação do Ambiente de Negócios </a:t>
            </a:r>
            <a:r>
              <a:rPr lang="pt-BR" sz="2000" dirty="0"/>
              <a:t>de 190 economias.</a:t>
            </a:r>
            <a:r>
              <a:rPr lang="pt-BR" sz="2000" b="1" dirty="0"/>
              <a:t> </a:t>
            </a:r>
            <a:endParaRPr lang="pt-BR" sz="2000" dirty="0"/>
          </a:p>
          <a:p>
            <a:pPr algn="just"/>
            <a:r>
              <a:rPr lang="pt-BR" sz="2000" b="1" dirty="0"/>
              <a:t>Mede o impacto das regulamentações </a:t>
            </a:r>
            <a:r>
              <a:rPr lang="pt-BR" sz="2000" dirty="0"/>
              <a:t>sobre as atividades empresariais ao redor do mundo. </a:t>
            </a:r>
          </a:p>
          <a:p>
            <a:pPr algn="just"/>
            <a:r>
              <a:rPr lang="pt-BR" sz="2000" b="1" dirty="0"/>
              <a:t>Incentiva </a:t>
            </a:r>
            <a:r>
              <a:rPr lang="pt-BR" sz="2000" dirty="0"/>
              <a:t>a </a:t>
            </a:r>
            <a:r>
              <a:rPr lang="pt-BR" sz="2000" b="1" dirty="0"/>
              <a:t>competição</a:t>
            </a:r>
            <a:r>
              <a:rPr lang="pt-BR" sz="2000" dirty="0"/>
              <a:t> entre os países para alcançar uma regulamentação mais eficiente, </a:t>
            </a:r>
          </a:p>
          <a:p>
            <a:pPr algn="just"/>
            <a:r>
              <a:rPr lang="pt-BR" sz="2000" dirty="0"/>
              <a:t>Oferece </a:t>
            </a:r>
            <a:r>
              <a:rPr lang="pt-BR" sz="2000" b="1" dirty="0"/>
              <a:t>padrões de referência </a:t>
            </a:r>
            <a:r>
              <a:rPr lang="pt-BR" sz="2000" dirty="0"/>
              <a:t>sobre reformas no ambiente de negócios de cada país. </a:t>
            </a:r>
          </a:p>
          <a:p>
            <a:pPr algn="just"/>
            <a:r>
              <a:rPr lang="pt-BR" sz="2000" dirty="0"/>
              <a:t>A </a:t>
            </a:r>
            <a:r>
              <a:rPr lang="pt-BR" sz="2000" b="1" dirty="0"/>
              <a:t>mediação é realizada </a:t>
            </a:r>
            <a:r>
              <a:rPr lang="pt-BR" sz="2000" dirty="0"/>
              <a:t>na cidade de maior volume de negócios de cada país. Em países com mais de 100 milhões de habitantes (11), considera as duas maiores. </a:t>
            </a:r>
          </a:p>
          <a:p>
            <a:pPr lvl="1" algn="just"/>
            <a:r>
              <a:rPr lang="pt-BR" sz="1800" dirty="0"/>
              <a:t>O projeto </a:t>
            </a:r>
            <a:r>
              <a:rPr lang="pt-BR" sz="1800" i="1" dirty="0"/>
              <a:t>Doing Business</a:t>
            </a:r>
            <a:r>
              <a:rPr lang="pt-BR" sz="1800" dirty="0"/>
              <a:t> inclui, </a:t>
            </a:r>
            <a:r>
              <a:rPr lang="pt-BR" sz="1800" b="1" dirty="0"/>
              <a:t>sob demanda, relatórios subnacionais. </a:t>
            </a:r>
            <a:r>
              <a:rPr lang="pt-BR" sz="1800" dirty="0"/>
              <a:t>Estes trazem avaliações de cidades selecionadas e </a:t>
            </a:r>
            <a:r>
              <a:rPr lang="pt-BR" sz="1800" b="1" dirty="0"/>
              <a:t>recomendações sobre reformas</a:t>
            </a:r>
            <a:r>
              <a:rPr lang="pt-BR" sz="1800" dirty="0"/>
              <a:t> a serem implementadas em cada uma delas.  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RELATÓRIO DOING BUSINESS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23" y="783417"/>
            <a:ext cx="4697350" cy="615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33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1" y="1720881"/>
            <a:ext cx="11734431" cy="4964081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114526" y="1301775"/>
            <a:ext cx="10911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397236" y="1319207"/>
            <a:ext cx="6255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0070C0"/>
                </a:solidFill>
              </a:rPr>
              <a:t>TEMAS DE IMPACTO FEDERAL/ESTADUAL/MUNICIPAL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7935116" y="1317011"/>
            <a:ext cx="3635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70C0"/>
                </a:solidFill>
              </a:rPr>
              <a:t>TEMAS DE IMPACTO FEDERAL</a:t>
            </a:r>
          </a:p>
        </p:txBody>
      </p:sp>
      <p:sp>
        <p:nvSpPr>
          <p:cNvPr id="16" name="Elipse 15"/>
          <p:cNvSpPr/>
          <p:nvPr/>
        </p:nvSpPr>
        <p:spPr>
          <a:xfrm>
            <a:off x="2348322" y="3601308"/>
            <a:ext cx="709047" cy="47681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170</a:t>
            </a:r>
          </a:p>
        </p:txBody>
      </p:sp>
      <p:sp>
        <p:nvSpPr>
          <p:cNvPr id="17" name="Elipse 16"/>
          <p:cNvSpPr/>
          <p:nvPr/>
        </p:nvSpPr>
        <p:spPr>
          <a:xfrm>
            <a:off x="7761597" y="3927024"/>
            <a:ext cx="696422" cy="38950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105</a:t>
            </a:r>
          </a:p>
        </p:txBody>
      </p:sp>
      <p:sp>
        <p:nvSpPr>
          <p:cNvPr id="18" name="Elipse 17"/>
          <p:cNvSpPr/>
          <p:nvPr/>
        </p:nvSpPr>
        <p:spPr>
          <a:xfrm>
            <a:off x="6632577" y="4570115"/>
            <a:ext cx="765957" cy="36575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184</a:t>
            </a:r>
          </a:p>
        </p:txBody>
      </p:sp>
      <p:sp>
        <p:nvSpPr>
          <p:cNvPr id="19" name="Elipse 18"/>
          <p:cNvSpPr/>
          <p:nvPr/>
        </p:nvSpPr>
        <p:spPr>
          <a:xfrm>
            <a:off x="11039030" y="3763508"/>
            <a:ext cx="751305" cy="43941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0" name="Elipse 19"/>
          <p:cNvSpPr/>
          <p:nvPr/>
        </p:nvSpPr>
        <p:spPr>
          <a:xfrm>
            <a:off x="3497101" y="2012700"/>
            <a:ext cx="582744" cy="35731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21" name="Elipse 20"/>
          <p:cNvSpPr/>
          <p:nvPr/>
        </p:nvSpPr>
        <p:spPr>
          <a:xfrm>
            <a:off x="5596020" y="2827197"/>
            <a:ext cx="590844" cy="3968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</a:rPr>
              <a:t>47</a:t>
            </a:r>
          </a:p>
        </p:txBody>
      </p:sp>
      <p:sp>
        <p:nvSpPr>
          <p:cNvPr id="22" name="Elipse 21"/>
          <p:cNvSpPr/>
          <p:nvPr/>
        </p:nvSpPr>
        <p:spPr>
          <a:xfrm>
            <a:off x="1148414" y="2839910"/>
            <a:ext cx="773724" cy="37146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176</a:t>
            </a:r>
          </a:p>
        </p:txBody>
      </p:sp>
      <p:sp>
        <p:nvSpPr>
          <p:cNvPr id="23" name="Elipse 22"/>
          <p:cNvSpPr/>
          <p:nvPr/>
        </p:nvSpPr>
        <p:spPr>
          <a:xfrm>
            <a:off x="8905992" y="2954255"/>
            <a:ext cx="666611" cy="3968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</a:rPr>
              <a:t>43</a:t>
            </a:r>
          </a:p>
        </p:txBody>
      </p:sp>
      <p:sp>
        <p:nvSpPr>
          <p:cNvPr id="24" name="Elipse 23"/>
          <p:cNvSpPr/>
          <p:nvPr/>
        </p:nvSpPr>
        <p:spPr>
          <a:xfrm>
            <a:off x="9919154" y="3097931"/>
            <a:ext cx="752697" cy="39855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139</a:t>
            </a:r>
          </a:p>
        </p:txBody>
      </p:sp>
      <p:cxnSp>
        <p:nvCxnSpPr>
          <p:cNvPr id="11" name="Conector reto 10"/>
          <p:cNvCxnSpPr/>
          <p:nvPr/>
        </p:nvCxnSpPr>
        <p:spPr>
          <a:xfrm flipV="1">
            <a:off x="7627908" y="1301775"/>
            <a:ext cx="0" cy="5552686"/>
          </a:xfrm>
          <a:prstGeom prst="line">
            <a:avLst/>
          </a:prstGeom>
          <a:ln w="317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ângulo de cantos arredondados 24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CLASSIFICAÇÃO E NOTAS BRASIL 2018 - TEMAS</a:t>
            </a:r>
          </a:p>
        </p:txBody>
      </p:sp>
      <p:sp>
        <p:nvSpPr>
          <p:cNvPr id="26" name="Elipse 25"/>
          <p:cNvSpPr/>
          <p:nvPr/>
        </p:nvSpPr>
        <p:spPr>
          <a:xfrm>
            <a:off x="4483089" y="3403497"/>
            <a:ext cx="709047" cy="47681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131</a:t>
            </a:r>
          </a:p>
        </p:txBody>
      </p:sp>
    </p:spTree>
    <p:extLst>
      <p:ext uri="{BB962C8B-B14F-4D97-AF65-F5344CB8AC3E}">
        <p14:creationId xmlns:p14="http://schemas.microsoft.com/office/powerpoint/2010/main" val="165927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SOBRE O PROGRAMA BEM MAIS SIMPLES</a:t>
            </a:r>
            <a:endParaRPr lang="pt-BR" sz="3000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COMPARATIVO - AMÉRICA LATINA - CLASSIFICAÇÃO 2010/2018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889033"/>
              </p:ext>
            </p:extLst>
          </p:nvPr>
        </p:nvGraphicFramePr>
        <p:xfrm>
          <a:off x="207160" y="839278"/>
          <a:ext cx="11680040" cy="5877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343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entágono 26"/>
          <p:cNvSpPr/>
          <p:nvPr/>
        </p:nvSpPr>
        <p:spPr>
          <a:xfrm>
            <a:off x="207161" y="1654630"/>
            <a:ext cx="11771480" cy="262345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PROCESSO DE ELABORAÇÃO DO RELATÓRIO</a:t>
            </a:r>
          </a:p>
        </p:txBody>
      </p:sp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2796291162"/>
              </p:ext>
            </p:extLst>
          </p:nvPr>
        </p:nvGraphicFramePr>
        <p:xfrm>
          <a:off x="1607161" y="1536273"/>
          <a:ext cx="9015020" cy="3045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CaixaDeTexto 29"/>
          <p:cNvSpPr txBox="1"/>
          <p:nvPr/>
        </p:nvSpPr>
        <p:spPr>
          <a:xfrm>
            <a:off x="1609344" y="1654630"/>
            <a:ext cx="899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Apuração - </a:t>
            </a:r>
            <a:r>
              <a:rPr lang="pt-BR" sz="2400" dirty="0"/>
              <a:t>Junho a Maio</a:t>
            </a:r>
          </a:p>
        </p:txBody>
      </p:sp>
    </p:spTree>
    <p:extLst>
      <p:ext uri="{BB962C8B-B14F-4D97-AF65-F5344CB8AC3E}">
        <p14:creationId xmlns:p14="http://schemas.microsoft.com/office/powerpoint/2010/main" val="387759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ABERTURA DE EMPRESAS - PRESSUPOSTOS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5352703" y="5859158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1200" dirty="0"/>
              <a:t>Fonte: Relatório Doing Business 2017, publicado pelo Banco Mundial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486262" y="926909"/>
            <a:ext cx="11213275" cy="5773742"/>
            <a:chOff x="486262" y="959567"/>
            <a:chExt cx="11213275" cy="5773742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262" y="959567"/>
              <a:ext cx="11213275" cy="5773742"/>
            </a:xfrm>
            <a:prstGeom prst="rect">
              <a:avLst/>
            </a:prstGeom>
          </p:spPr>
        </p:pic>
        <p:sp>
          <p:nvSpPr>
            <p:cNvPr id="7" name="Retângulo 6"/>
            <p:cNvSpPr/>
            <p:nvPr/>
          </p:nvSpPr>
          <p:spPr>
            <a:xfrm>
              <a:off x="7685809" y="2992582"/>
              <a:ext cx="3006436" cy="27650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U$ 985.000,00* = R$ 3.231.883,50</a:t>
              </a:r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6715991" y="2561035"/>
              <a:ext cx="2760518" cy="28055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U$ 98.500,00* = R$ 323.188,35</a:t>
              </a:r>
            </a:p>
          </p:txBody>
        </p:sp>
      </p:grpSp>
      <p:sp>
        <p:nvSpPr>
          <p:cNvPr id="15" name="Retângulo 14"/>
          <p:cNvSpPr/>
          <p:nvPr/>
        </p:nvSpPr>
        <p:spPr>
          <a:xfrm>
            <a:off x="9321064" y="6581001"/>
            <a:ext cx="2378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200" dirty="0"/>
              <a:t>*Cotação do dólar em 31 DEZ 2016</a:t>
            </a:r>
          </a:p>
        </p:txBody>
      </p:sp>
      <p:sp>
        <p:nvSpPr>
          <p:cNvPr id="4" name="Texto explicativo em elipse 3"/>
          <p:cNvSpPr/>
          <p:nvPr/>
        </p:nvSpPr>
        <p:spPr>
          <a:xfrm>
            <a:off x="7846908" y="693085"/>
            <a:ext cx="4131732" cy="1680914"/>
          </a:xfrm>
          <a:prstGeom prst="wedgeEllipseCallout">
            <a:avLst>
              <a:gd name="adj1" fmla="val -4599"/>
              <a:gd name="adj2" fmla="val 860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rgbClr val="FFFF00"/>
                </a:solidFill>
              </a:rPr>
              <a:t>IMPORTANTE!!! TRATA-SE DE UMA EMPRESA DE PEQUENO PORTE, CONFORME LC 155/2016</a:t>
            </a:r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5352703" y="4605868"/>
            <a:ext cx="4592808" cy="925688"/>
          </a:xfrm>
          <a:prstGeom prst="wedgeRoundRectCallout">
            <a:avLst>
              <a:gd name="adj1" fmla="val -85957"/>
              <a:gd name="adj2" fmla="val 309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rgbClr val="FFFF00"/>
                </a:solidFill>
              </a:rPr>
              <a:t>Por exemplo: bebidas e fumo. Também não usa processos de produção com emissão de poluentes pesados </a:t>
            </a:r>
          </a:p>
        </p:txBody>
      </p:sp>
      <p:sp>
        <p:nvSpPr>
          <p:cNvPr id="11" name="Texto explicativo retangular com cantos arredondados 10"/>
          <p:cNvSpPr/>
          <p:nvPr/>
        </p:nvSpPr>
        <p:spPr>
          <a:xfrm>
            <a:off x="9659457" y="5630401"/>
            <a:ext cx="2404387" cy="1011511"/>
          </a:xfrm>
          <a:prstGeom prst="wedgeRoundRectCallout">
            <a:avLst>
              <a:gd name="adj1" fmla="val -168500"/>
              <a:gd name="adj2" fmla="val -245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>
                <a:solidFill>
                  <a:srgbClr val="FFFF00"/>
                </a:solidFill>
              </a:rPr>
              <a:t>Valor do Aluguel Aproximadamente R$ 4 mil/mês</a:t>
            </a:r>
          </a:p>
        </p:txBody>
      </p:sp>
    </p:spTree>
    <p:extLst>
      <p:ext uri="{BB962C8B-B14F-4D97-AF65-F5344CB8AC3E}">
        <p14:creationId xmlns:p14="http://schemas.microsoft.com/office/powerpoint/2010/main" val="24640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 QUE O INDICADOR “ABERTURA DE EMPRESAS” MEDE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728" y="1069414"/>
            <a:ext cx="10762343" cy="508578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711728" y="6190471"/>
            <a:ext cx="4540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Gotham Light" pitchFamily="50" charset="0"/>
              </a:rPr>
              <a:t>Procedimento ON LINE = 0,5 dia;</a:t>
            </a:r>
          </a:p>
          <a:p>
            <a:r>
              <a:rPr lang="pt-BR" sz="1400" b="1" dirty="0">
                <a:latin typeface="Gotham Light" pitchFamily="50" charset="0"/>
              </a:rPr>
              <a:t>Procedimentos simultâneos*</a:t>
            </a:r>
          </a:p>
        </p:txBody>
      </p:sp>
    </p:spTree>
    <p:extLst>
      <p:ext uri="{BB962C8B-B14F-4D97-AF65-F5344CB8AC3E}">
        <p14:creationId xmlns:p14="http://schemas.microsoft.com/office/powerpoint/2010/main" val="1532936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2197</Words>
  <Application>Microsoft Office PowerPoint</Application>
  <PresentationFormat>Widescreen</PresentationFormat>
  <Paragraphs>269</Paragraphs>
  <Slides>21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Ebrima</vt:lpstr>
      <vt:lpstr>Gotham Bold</vt:lpstr>
      <vt:lpstr>Gotham Light</vt:lpstr>
      <vt:lpstr>Open Sans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Laercio da Silva Rehem</dc:creator>
  <cp:lastModifiedBy>Secretaria - SESCON-SP</cp:lastModifiedBy>
  <cp:revision>60</cp:revision>
  <dcterms:created xsi:type="dcterms:W3CDTF">2017-08-09T21:11:18Z</dcterms:created>
  <dcterms:modified xsi:type="dcterms:W3CDTF">2018-05-15T14:05:03Z</dcterms:modified>
</cp:coreProperties>
</file>