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xlsx" ContentType="application/vnd.openxmlformats-officedocument.spreadsheetml.sheet"/>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12"/>
  </p:notesMasterIdLst>
  <p:handoutMasterIdLst>
    <p:handoutMasterId r:id="rId13"/>
  </p:handoutMasterIdLst>
  <p:sldIdLst>
    <p:sldId id="339" r:id="rId3"/>
    <p:sldId id="340" r:id="rId4"/>
    <p:sldId id="341" r:id="rId5"/>
    <p:sldId id="342" r:id="rId6"/>
    <p:sldId id="346" r:id="rId7"/>
    <p:sldId id="343" r:id="rId8"/>
    <p:sldId id="344" r:id="rId9"/>
    <p:sldId id="347" r:id="rId10"/>
    <p:sldId id="345" r:id="rId11"/>
  </p:sldIdLst>
  <p:sldSz cx="12192000" cy="6858000"/>
  <p:notesSz cx="7010400" cy="9296400"/>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4065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édio 2 - Ênfas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5501" autoAdjust="0"/>
  </p:normalViewPr>
  <p:slideViewPr>
    <p:cSldViewPr snapToGrid="0">
      <p:cViewPr varScale="1">
        <p:scale>
          <a:sx n="88" d="100"/>
          <a:sy n="88" d="100"/>
        </p:scale>
        <p:origin x="576" y="96"/>
      </p:cViewPr>
      <p:guideLst>
        <p:guide orient="horz" pos="2160"/>
        <p:guide pos="3840"/>
      </p:guideLst>
    </p:cSldViewPr>
  </p:slideViewPr>
  <p:notesTextViewPr>
    <p:cViewPr>
      <p:scale>
        <a:sx n="3" d="2"/>
        <a:sy n="3" d="2"/>
      </p:scale>
      <p:origin x="0" y="0"/>
    </p:cViewPr>
  </p:notesTextViewPr>
  <p:sorterViewPr>
    <p:cViewPr>
      <p:scale>
        <a:sx n="100" d="100"/>
        <a:sy n="100" d="100"/>
      </p:scale>
      <p:origin x="0" y="-2574"/>
    </p:cViewPr>
  </p:sorterViewPr>
  <p:notesViewPr>
    <p:cSldViewPr snapToGrid="0">
      <p:cViewPr varScale="1">
        <p:scale>
          <a:sx n="70" d="100"/>
          <a:sy n="70" d="100"/>
        </p:scale>
        <p:origin x="2760" y="7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handoutMaster" Target="handoutMasters/handoutMaster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viewProps" Target="view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11.emf"/><Relationship Id="rId1" Type="http://schemas.openxmlformats.org/officeDocument/2006/relationships/image" Target="../media/image10.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Cabeçalho 1"/>
          <p:cNvSpPr>
            <a:spLocks noGrp="1"/>
          </p:cNvSpPr>
          <p:nvPr>
            <p:ph type="hdr" sz="quarter"/>
          </p:nvPr>
        </p:nvSpPr>
        <p:spPr>
          <a:xfrm>
            <a:off x="0" y="0"/>
            <a:ext cx="3037840" cy="466435"/>
          </a:xfrm>
          <a:prstGeom prst="rect">
            <a:avLst/>
          </a:prstGeom>
        </p:spPr>
        <p:txBody>
          <a:bodyPr vert="horz" lIns="91440" tIns="45720" rIns="91440" bIns="45720" rtlCol="0"/>
          <a:lstStyle>
            <a:lvl1pPr algn="l">
              <a:defRPr sz="1200"/>
            </a:lvl1pPr>
          </a:lstStyle>
          <a:p>
            <a:endParaRPr lang="pt-BR" dirty="0"/>
          </a:p>
        </p:txBody>
      </p:sp>
      <p:sp>
        <p:nvSpPr>
          <p:cNvPr id="3" name="Espaço Reservado para Data 2"/>
          <p:cNvSpPr>
            <a:spLocks noGrp="1"/>
          </p:cNvSpPr>
          <p:nvPr>
            <p:ph type="dt" sz="quarter" idx="1"/>
          </p:nvPr>
        </p:nvSpPr>
        <p:spPr>
          <a:xfrm>
            <a:off x="3970938" y="0"/>
            <a:ext cx="3037840" cy="466435"/>
          </a:xfrm>
          <a:prstGeom prst="rect">
            <a:avLst/>
          </a:prstGeom>
        </p:spPr>
        <p:txBody>
          <a:bodyPr vert="horz" lIns="91440" tIns="45720" rIns="91440" bIns="45720" rtlCol="0"/>
          <a:lstStyle>
            <a:lvl1pPr algn="r">
              <a:defRPr sz="1200"/>
            </a:lvl1pPr>
          </a:lstStyle>
          <a:p>
            <a:fld id="{5C769769-3435-4DC7-8972-B4849B181070}" type="datetimeFigureOut">
              <a:rPr lang="pt-BR" smtClean="0"/>
              <a:t>16/05/2018</a:t>
            </a:fld>
            <a:endParaRPr lang="pt-BR" dirty="0"/>
          </a:p>
        </p:txBody>
      </p:sp>
      <p:sp>
        <p:nvSpPr>
          <p:cNvPr id="4" name="Espaço Reservado para Rodapé 3"/>
          <p:cNvSpPr>
            <a:spLocks noGrp="1"/>
          </p:cNvSpPr>
          <p:nvPr>
            <p:ph type="ftr" sz="quarter" idx="2"/>
          </p:nvPr>
        </p:nvSpPr>
        <p:spPr>
          <a:xfrm>
            <a:off x="0" y="8829968"/>
            <a:ext cx="3037840" cy="466434"/>
          </a:xfrm>
          <a:prstGeom prst="rect">
            <a:avLst/>
          </a:prstGeom>
        </p:spPr>
        <p:txBody>
          <a:bodyPr vert="horz" lIns="91440" tIns="45720" rIns="91440" bIns="45720" rtlCol="0" anchor="b"/>
          <a:lstStyle>
            <a:lvl1pPr algn="l">
              <a:defRPr sz="1200"/>
            </a:lvl1pPr>
          </a:lstStyle>
          <a:p>
            <a:endParaRPr lang="pt-BR" dirty="0"/>
          </a:p>
        </p:txBody>
      </p:sp>
      <p:sp>
        <p:nvSpPr>
          <p:cNvPr id="5" name="Espaço Reservado para Número de Slide 4"/>
          <p:cNvSpPr>
            <a:spLocks noGrp="1"/>
          </p:cNvSpPr>
          <p:nvPr>
            <p:ph type="sldNum" sz="quarter" idx="3"/>
          </p:nvPr>
        </p:nvSpPr>
        <p:spPr>
          <a:xfrm>
            <a:off x="3970938" y="8829968"/>
            <a:ext cx="3037840" cy="466434"/>
          </a:xfrm>
          <a:prstGeom prst="rect">
            <a:avLst/>
          </a:prstGeom>
        </p:spPr>
        <p:txBody>
          <a:bodyPr vert="horz" lIns="91440" tIns="45720" rIns="91440" bIns="45720" rtlCol="0" anchor="b"/>
          <a:lstStyle>
            <a:lvl1pPr algn="r">
              <a:defRPr sz="1200"/>
            </a:lvl1pPr>
          </a:lstStyle>
          <a:p>
            <a:fld id="{D68F2349-AC30-4496-B63B-3383054E72F4}" type="slidenum">
              <a:rPr lang="pt-BR" smtClean="0"/>
              <a:t>‹nº›</a:t>
            </a:fld>
            <a:endParaRPr lang="pt-BR" dirty="0"/>
          </a:p>
        </p:txBody>
      </p:sp>
    </p:spTree>
    <p:extLst>
      <p:ext uri="{BB962C8B-B14F-4D97-AF65-F5344CB8AC3E}">
        <p14:creationId xmlns:p14="http://schemas.microsoft.com/office/powerpoint/2010/main" val="11827427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Cabeçalho 1"/>
          <p:cNvSpPr>
            <a:spLocks noGrp="1"/>
          </p:cNvSpPr>
          <p:nvPr>
            <p:ph type="hdr" sz="quarter"/>
          </p:nvPr>
        </p:nvSpPr>
        <p:spPr>
          <a:xfrm>
            <a:off x="0" y="0"/>
            <a:ext cx="3037840" cy="466435"/>
          </a:xfrm>
          <a:prstGeom prst="rect">
            <a:avLst/>
          </a:prstGeom>
        </p:spPr>
        <p:txBody>
          <a:bodyPr vert="horz" lIns="91440" tIns="45720" rIns="91440" bIns="45720" rtlCol="0"/>
          <a:lstStyle>
            <a:lvl1pPr algn="l">
              <a:defRPr sz="1200"/>
            </a:lvl1pPr>
          </a:lstStyle>
          <a:p>
            <a:endParaRPr lang="pt-BR" dirty="0"/>
          </a:p>
        </p:txBody>
      </p:sp>
      <p:sp>
        <p:nvSpPr>
          <p:cNvPr id="3" name="Espaço Reservado para Data 2"/>
          <p:cNvSpPr>
            <a:spLocks noGrp="1"/>
          </p:cNvSpPr>
          <p:nvPr>
            <p:ph type="dt" idx="1"/>
          </p:nvPr>
        </p:nvSpPr>
        <p:spPr>
          <a:xfrm>
            <a:off x="3970938" y="0"/>
            <a:ext cx="3037840" cy="466435"/>
          </a:xfrm>
          <a:prstGeom prst="rect">
            <a:avLst/>
          </a:prstGeom>
        </p:spPr>
        <p:txBody>
          <a:bodyPr vert="horz" lIns="91440" tIns="45720" rIns="91440" bIns="45720" rtlCol="0"/>
          <a:lstStyle>
            <a:lvl1pPr algn="r">
              <a:defRPr sz="1200"/>
            </a:lvl1pPr>
          </a:lstStyle>
          <a:p>
            <a:fld id="{1C9308FF-3E32-4518-ACA3-4DB7EECC6350}" type="datetimeFigureOut">
              <a:rPr lang="pt-BR" smtClean="0"/>
              <a:t>16/05/2018</a:t>
            </a:fld>
            <a:endParaRPr lang="pt-BR" dirty="0"/>
          </a:p>
        </p:txBody>
      </p:sp>
      <p:sp>
        <p:nvSpPr>
          <p:cNvPr id="4" name="Espaço Reservado para Imagem de Slide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1440" tIns="45720" rIns="91440" bIns="45720" rtlCol="0" anchor="ctr"/>
          <a:lstStyle/>
          <a:p>
            <a:endParaRPr lang="pt-BR" dirty="0"/>
          </a:p>
        </p:txBody>
      </p:sp>
      <p:sp>
        <p:nvSpPr>
          <p:cNvPr id="5" name="Espaço Reservado para Anotações 4"/>
          <p:cNvSpPr>
            <a:spLocks noGrp="1"/>
          </p:cNvSpPr>
          <p:nvPr>
            <p:ph type="body" sz="quarter" idx="3"/>
          </p:nvPr>
        </p:nvSpPr>
        <p:spPr>
          <a:xfrm>
            <a:off x="701041" y="4473892"/>
            <a:ext cx="5608320" cy="3660458"/>
          </a:xfrm>
          <a:prstGeom prst="rect">
            <a:avLst/>
          </a:prstGeom>
        </p:spPr>
        <p:txBody>
          <a:bodyPr vert="horz" lIns="91440" tIns="45720" rIns="91440" bIns="45720" rtlCol="0"/>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p>
        </p:txBody>
      </p:sp>
      <p:sp>
        <p:nvSpPr>
          <p:cNvPr id="6" name="Espaço Reservado para Rodapé 5"/>
          <p:cNvSpPr>
            <a:spLocks noGrp="1"/>
          </p:cNvSpPr>
          <p:nvPr>
            <p:ph type="ftr" sz="quarter" idx="4"/>
          </p:nvPr>
        </p:nvSpPr>
        <p:spPr>
          <a:xfrm>
            <a:off x="0" y="8829968"/>
            <a:ext cx="3037840" cy="466434"/>
          </a:xfrm>
          <a:prstGeom prst="rect">
            <a:avLst/>
          </a:prstGeom>
        </p:spPr>
        <p:txBody>
          <a:bodyPr vert="horz" lIns="91440" tIns="45720" rIns="91440" bIns="45720" rtlCol="0" anchor="b"/>
          <a:lstStyle>
            <a:lvl1pPr algn="l">
              <a:defRPr sz="1200"/>
            </a:lvl1pPr>
          </a:lstStyle>
          <a:p>
            <a:endParaRPr lang="pt-BR" dirty="0"/>
          </a:p>
        </p:txBody>
      </p:sp>
      <p:sp>
        <p:nvSpPr>
          <p:cNvPr id="7" name="Espaço Reservado para Número de Slide 6"/>
          <p:cNvSpPr>
            <a:spLocks noGrp="1"/>
          </p:cNvSpPr>
          <p:nvPr>
            <p:ph type="sldNum" sz="quarter" idx="5"/>
          </p:nvPr>
        </p:nvSpPr>
        <p:spPr>
          <a:xfrm>
            <a:off x="3970938" y="8829968"/>
            <a:ext cx="3037840" cy="466434"/>
          </a:xfrm>
          <a:prstGeom prst="rect">
            <a:avLst/>
          </a:prstGeom>
        </p:spPr>
        <p:txBody>
          <a:bodyPr vert="horz" lIns="91440" tIns="45720" rIns="91440" bIns="45720" rtlCol="0" anchor="b"/>
          <a:lstStyle>
            <a:lvl1pPr algn="r">
              <a:defRPr sz="1200"/>
            </a:lvl1pPr>
          </a:lstStyle>
          <a:p>
            <a:fld id="{61486C8B-35EB-4B2E-85FC-F2CB1E11CCA1}" type="slidenum">
              <a:rPr lang="pt-BR" smtClean="0"/>
              <a:t>‹nº›</a:t>
            </a:fld>
            <a:endParaRPr lang="pt-BR" dirty="0"/>
          </a:p>
        </p:txBody>
      </p:sp>
    </p:spTree>
    <p:extLst>
      <p:ext uri="{BB962C8B-B14F-4D97-AF65-F5344CB8AC3E}">
        <p14:creationId xmlns:p14="http://schemas.microsoft.com/office/powerpoint/2010/main" val="396333306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pt-BR" dirty="0"/>
          </a:p>
        </p:txBody>
      </p:sp>
      <p:sp>
        <p:nvSpPr>
          <p:cNvPr id="4" name="Espaço Reservado para Data 3"/>
          <p:cNvSpPr>
            <a:spLocks noGrp="1"/>
          </p:cNvSpPr>
          <p:nvPr>
            <p:ph type="dt" idx="10"/>
          </p:nvPr>
        </p:nvSpPr>
        <p:spPr/>
        <p:txBody>
          <a:bodyPr/>
          <a:lstStyle/>
          <a:p>
            <a:endParaRPr lang="pt-BR" dirty="0"/>
          </a:p>
        </p:txBody>
      </p:sp>
    </p:spTree>
    <p:extLst>
      <p:ext uri="{BB962C8B-B14F-4D97-AF65-F5344CB8AC3E}">
        <p14:creationId xmlns:p14="http://schemas.microsoft.com/office/powerpoint/2010/main" val="409811761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pPr algn="just"/>
            <a:r>
              <a:rPr lang="pt-BR" b="1" dirty="0"/>
              <a:t>Carga tributária total</a:t>
            </a:r>
            <a:endParaRPr lang="pt-BR" dirty="0"/>
          </a:p>
          <a:p>
            <a:pPr algn="just"/>
            <a:endParaRPr lang="pt-BR" b="1" dirty="0"/>
          </a:p>
          <a:p>
            <a:pPr algn="just"/>
            <a:r>
              <a:rPr lang="pt-BR" dirty="0"/>
              <a:t>O sub-indicador da carga tributária total calcula o </a:t>
            </a:r>
            <a:r>
              <a:rPr lang="pt-BR" b="1" dirty="0"/>
              <a:t>montante</a:t>
            </a:r>
            <a:r>
              <a:rPr lang="pt-BR" dirty="0"/>
              <a:t> total de </a:t>
            </a:r>
            <a:r>
              <a:rPr lang="pt-BR" b="1" dirty="0"/>
              <a:t>impostos e contribuições </a:t>
            </a:r>
            <a:r>
              <a:rPr lang="pt-BR" dirty="0"/>
              <a:t>devidos pela empresa no seu segundo ano de atividade, apresentado como um </a:t>
            </a:r>
            <a:r>
              <a:rPr lang="pt-BR" b="1" dirty="0"/>
              <a:t>percentual do lucro </a:t>
            </a:r>
            <a:r>
              <a:rPr lang="pt-BR" dirty="0"/>
              <a:t>comercial da empresa;</a:t>
            </a:r>
          </a:p>
          <a:p>
            <a:pPr algn="just"/>
            <a:endParaRPr lang="pt-BR" b="1" dirty="0"/>
          </a:p>
          <a:p>
            <a:pPr algn="just"/>
            <a:r>
              <a:rPr lang="pt-BR" dirty="0"/>
              <a:t>2017 apresenta informações sobre a carga tributária total do ano civil de 2015;</a:t>
            </a:r>
          </a:p>
          <a:p>
            <a:pPr algn="just"/>
            <a:endParaRPr lang="pt-BR" dirty="0"/>
          </a:p>
          <a:p>
            <a:pPr algn="just"/>
            <a:r>
              <a:rPr lang="pt-BR" dirty="0"/>
              <a:t>O montante total de impostos devidos é a soma de todos os diversos impostos e contribuições a pagar </a:t>
            </a:r>
            <a:r>
              <a:rPr lang="pt-BR" b="1" dirty="0"/>
              <a:t>após a contabilização das deduções </a:t>
            </a:r>
            <a:r>
              <a:rPr lang="pt-BR" dirty="0"/>
              <a:t>e isenções fiscais</a:t>
            </a:r>
          </a:p>
          <a:p>
            <a:pPr algn="just"/>
            <a:endParaRPr lang="pt-BR" sz="1600" dirty="0"/>
          </a:p>
          <a:p>
            <a:pPr algn="just"/>
            <a:r>
              <a:rPr lang="pt-BR" dirty="0"/>
              <a:t>No cálculo da carga tributária total, o montante do imposto efetivo é dividido pelo lucro comercial da empresa.</a:t>
            </a:r>
          </a:p>
          <a:p>
            <a:pPr algn="just"/>
            <a:endParaRPr lang="pt-BR" dirty="0"/>
          </a:p>
          <a:p>
            <a:pPr algn="just"/>
            <a:r>
              <a:rPr lang="pt-BR" dirty="0"/>
              <a:t>O lucro comercial equivale essencialmente ao lucro líquido antes de todos os impostos devidos</a:t>
            </a:r>
          </a:p>
          <a:p>
            <a:pPr algn="just"/>
            <a:endParaRPr lang="pt-BR" dirty="0"/>
          </a:p>
          <a:p>
            <a:pPr algn="just"/>
            <a:r>
              <a:rPr lang="pt-BR" b="1" dirty="0"/>
              <a:t>Número de pagamentos</a:t>
            </a:r>
          </a:p>
          <a:p>
            <a:pPr algn="just"/>
            <a:endParaRPr lang="pt-BR" b="1" dirty="0"/>
          </a:p>
          <a:p>
            <a:pPr marL="0" marR="0" indent="0" algn="just" defTabSz="914400" rtl="0" eaLnBrk="1" fontAlgn="auto" latinLnBrk="0" hangingPunct="1">
              <a:lnSpc>
                <a:spcPct val="100000"/>
              </a:lnSpc>
              <a:spcBef>
                <a:spcPts val="0"/>
              </a:spcBef>
              <a:spcAft>
                <a:spcPts val="0"/>
              </a:spcAft>
              <a:buClrTx/>
              <a:buSzTx/>
              <a:buFontTx/>
              <a:buNone/>
              <a:tabLst/>
              <a:defRPr/>
            </a:pPr>
            <a:r>
              <a:rPr lang="pt-BR" sz="1200" dirty="0">
                <a:solidFill>
                  <a:schemeClr val="tx1"/>
                </a:solidFill>
              </a:rPr>
              <a:t>O número de vezes que a empresa paga impostos e contribuições </a:t>
            </a:r>
            <a:r>
              <a:rPr lang="pt-BR" sz="1200" dirty="0">
                <a:solidFill>
                  <a:srgbClr val="FF0000"/>
                </a:solidFill>
              </a:rPr>
              <a:t>num ano</a:t>
            </a:r>
            <a:r>
              <a:rPr lang="pt-BR" sz="1200" dirty="0">
                <a:solidFill>
                  <a:schemeClr val="tx1"/>
                </a:solidFill>
              </a:rPr>
              <a:t> é o número dos diferentes impostos ou contribuições multiplicado pela </a:t>
            </a:r>
            <a:r>
              <a:rPr lang="pt-BR" sz="1200" dirty="0">
                <a:solidFill>
                  <a:srgbClr val="FF0000"/>
                </a:solidFill>
              </a:rPr>
              <a:t>frequência de pagamento (ou retenção) </a:t>
            </a:r>
            <a:r>
              <a:rPr lang="pt-BR" sz="1200" dirty="0">
                <a:solidFill>
                  <a:schemeClr val="tx1"/>
                </a:solidFill>
              </a:rPr>
              <a:t>para cada imposto. A frequência de pagamento inclui pagamentos (ou retenções) antecipados, bem como pagamentos (ou retenções) regulares. </a:t>
            </a:r>
          </a:p>
          <a:p>
            <a:pPr marL="0" marR="0" indent="0" algn="just" defTabSz="914400" rtl="0" eaLnBrk="1" fontAlgn="auto" latinLnBrk="0" hangingPunct="1">
              <a:lnSpc>
                <a:spcPct val="100000"/>
              </a:lnSpc>
              <a:spcBef>
                <a:spcPts val="0"/>
              </a:spcBef>
              <a:spcAft>
                <a:spcPts val="0"/>
              </a:spcAft>
              <a:buClrTx/>
              <a:buSzTx/>
              <a:buFontTx/>
              <a:buNone/>
              <a:tabLst/>
              <a:defRPr/>
            </a:pPr>
            <a:endParaRPr lang="pt-BR" sz="1200" dirty="0">
              <a:solidFill>
                <a:schemeClr val="tx1"/>
              </a:solidFill>
            </a:endParaRPr>
          </a:p>
          <a:p>
            <a:pPr marL="0" marR="0" indent="0" algn="just" defTabSz="914400" rtl="0" eaLnBrk="1" fontAlgn="auto" latinLnBrk="0" hangingPunct="1">
              <a:lnSpc>
                <a:spcPct val="100000"/>
              </a:lnSpc>
              <a:spcBef>
                <a:spcPts val="0"/>
              </a:spcBef>
              <a:spcAft>
                <a:spcPts val="0"/>
              </a:spcAft>
              <a:buClrTx/>
              <a:buSzTx/>
              <a:buFontTx/>
              <a:buNone/>
              <a:tabLst/>
              <a:defRPr/>
            </a:pPr>
            <a:r>
              <a:rPr lang="pt-BR" sz="1200" dirty="0">
                <a:solidFill>
                  <a:schemeClr val="tx1"/>
                </a:solidFill>
              </a:rPr>
              <a:t>Quando a </a:t>
            </a:r>
            <a:r>
              <a:rPr lang="pt-BR" sz="1200" b="1" dirty="0">
                <a:solidFill>
                  <a:schemeClr val="tx1"/>
                </a:solidFill>
              </a:rPr>
              <a:t>declaração e o pagamento eletrônicos </a:t>
            </a:r>
            <a:r>
              <a:rPr lang="pt-BR" sz="1200" dirty="0">
                <a:solidFill>
                  <a:schemeClr val="tx1"/>
                </a:solidFill>
              </a:rPr>
              <a:t>são permitidos e utilizados pela maioria das empresas de porte médio, o imposto é </a:t>
            </a:r>
            <a:r>
              <a:rPr lang="pt-BR" sz="1200" b="1" dirty="0">
                <a:solidFill>
                  <a:schemeClr val="tx1"/>
                </a:solidFill>
              </a:rPr>
              <a:t>considerado como pago uma vez por ano</a:t>
            </a:r>
            <a:r>
              <a:rPr lang="pt-BR" sz="1200" dirty="0">
                <a:solidFill>
                  <a:schemeClr val="tx1"/>
                </a:solidFill>
              </a:rPr>
              <a:t>, ainda que as declarações e pagamentos ocorram com uma </a:t>
            </a:r>
            <a:r>
              <a:rPr lang="pt-BR" sz="1200" b="1" dirty="0">
                <a:solidFill>
                  <a:schemeClr val="tx1"/>
                </a:solidFill>
              </a:rPr>
              <a:t>maior frequência</a:t>
            </a:r>
            <a:r>
              <a:rPr lang="pt-BR" sz="1200" dirty="0">
                <a:solidFill>
                  <a:schemeClr val="tx1"/>
                </a:solidFill>
              </a:rPr>
              <a:t>. No caso de pagamentos efetuados por terceiros, como o imposto sobre juros pago por </a:t>
            </a:r>
            <a:r>
              <a:rPr lang="pt-BR" sz="1200" b="1" dirty="0">
                <a:solidFill>
                  <a:schemeClr val="tx1"/>
                </a:solidFill>
              </a:rPr>
              <a:t>uma instituição financeira </a:t>
            </a:r>
            <a:r>
              <a:rPr lang="pt-BR" sz="1200" dirty="0">
                <a:solidFill>
                  <a:schemeClr val="tx1"/>
                </a:solidFill>
              </a:rPr>
              <a:t>ou o imposto sobre o combustível pago por um </a:t>
            </a:r>
            <a:r>
              <a:rPr lang="pt-BR" sz="1200" b="1" dirty="0">
                <a:solidFill>
                  <a:schemeClr val="tx1"/>
                </a:solidFill>
              </a:rPr>
              <a:t>distribuidor de combustíveis</a:t>
            </a:r>
            <a:r>
              <a:rPr lang="pt-BR" sz="1200" dirty="0">
                <a:solidFill>
                  <a:schemeClr val="tx1"/>
                </a:solidFill>
              </a:rPr>
              <a:t>, somente é incluído </a:t>
            </a:r>
            <a:r>
              <a:rPr lang="pt-BR" sz="1200" b="1" dirty="0">
                <a:solidFill>
                  <a:schemeClr val="tx1"/>
                </a:solidFill>
              </a:rPr>
              <a:t>um pagamento por ano</a:t>
            </a:r>
            <a:r>
              <a:rPr lang="pt-BR" sz="1200" dirty="0">
                <a:solidFill>
                  <a:schemeClr val="tx1"/>
                </a:solidFill>
              </a:rPr>
              <a:t>, mesmo que os pagamentos sejam mais frequentes.</a:t>
            </a:r>
          </a:p>
          <a:p>
            <a:pPr marL="0" marR="0" indent="0" algn="just" defTabSz="914400" rtl="0" eaLnBrk="1" fontAlgn="auto" latinLnBrk="0" hangingPunct="1">
              <a:lnSpc>
                <a:spcPct val="100000"/>
              </a:lnSpc>
              <a:spcBef>
                <a:spcPts val="0"/>
              </a:spcBef>
              <a:spcAft>
                <a:spcPts val="0"/>
              </a:spcAft>
              <a:buClrTx/>
              <a:buSzTx/>
              <a:buFontTx/>
              <a:buNone/>
              <a:tabLst/>
              <a:defRPr/>
            </a:pPr>
            <a:endParaRPr lang="pt-BR" sz="1200" dirty="0">
              <a:solidFill>
                <a:schemeClr val="tx1"/>
              </a:solidFill>
            </a:endParaRPr>
          </a:p>
          <a:p>
            <a:pPr algn="just"/>
            <a:r>
              <a:rPr lang="pt-BR" b="1" dirty="0"/>
              <a:t>Tempo</a:t>
            </a:r>
          </a:p>
          <a:p>
            <a:pPr algn="just"/>
            <a:endParaRPr lang="pt-BR" b="1" dirty="0"/>
          </a:p>
          <a:p>
            <a:pPr algn="just"/>
            <a:r>
              <a:rPr lang="pt-BR" dirty="0"/>
              <a:t>É registrado em horas por ano;</a:t>
            </a:r>
          </a:p>
          <a:p>
            <a:pPr algn="just"/>
            <a:endParaRPr lang="pt-BR" b="1" dirty="0"/>
          </a:p>
          <a:p>
            <a:pPr algn="just"/>
            <a:r>
              <a:rPr lang="pt-BR" dirty="0"/>
              <a:t>Este </a:t>
            </a:r>
            <a:r>
              <a:rPr lang="pt-BR" dirty="0" err="1"/>
              <a:t>sub-indicador</a:t>
            </a:r>
            <a:r>
              <a:rPr lang="pt-BR" dirty="0"/>
              <a:t> mede o tempo necessário para </a:t>
            </a:r>
            <a:r>
              <a:rPr lang="pt-BR" b="1" dirty="0"/>
              <a:t>preparar</a:t>
            </a:r>
            <a:r>
              <a:rPr lang="pt-BR" dirty="0"/>
              <a:t>, </a:t>
            </a:r>
            <a:r>
              <a:rPr lang="pt-BR" b="1" dirty="0"/>
              <a:t>declarar</a:t>
            </a:r>
            <a:r>
              <a:rPr lang="pt-BR" dirty="0"/>
              <a:t> e </a:t>
            </a:r>
            <a:r>
              <a:rPr lang="pt-BR" b="1" dirty="0"/>
              <a:t>pagar</a:t>
            </a:r>
            <a:r>
              <a:rPr lang="pt-BR" dirty="0"/>
              <a:t> os três principais tipos de imposto e contribuição: </a:t>
            </a:r>
          </a:p>
          <a:p>
            <a:pPr algn="just"/>
            <a:endParaRPr lang="pt-BR" dirty="0"/>
          </a:p>
          <a:p>
            <a:pPr marL="285750" indent="-285750" algn="just">
              <a:buFont typeface="Arial" panose="020B0604020202020204" pitchFamily="34" charset="0"/>
              <a:buChar char="•"/>
            </a:pPr>
            <a:r>
              <a:rPr lang="pt-BR" dirty="0"/>
              <a:t>O imposto sobre o rendimento corporativo;</a:t>
            </a:r>
          </a:p>
          <a:p>
            <a:pPr algn="just"/>
            <a:endParaRPr lang="pt-BR" dirty="0"/>
          </a:p>
          <a:p>
            <a:pPr marL="285750" indent="-285750" algn="just">
              <a:buFont typeface="Arial" panose="020B0604020202020204" pitchFamily="34" charset="0"/>
              <a:buChar char="•"/>
            </a:pPr>
            <a:r>
              <a:rPr lang="pt-BR" dirty="0"/>
              <a:t>O IVA ou impostos sobre as vendas ; e</a:t>
            </a:r>
          </a:p>
          <a:p>
            <a:pPr algn="just"/>
            <a:endParaRPr lang="pt-BR" dirty="0"/>
          </a:p>
          <a:p>
            <a:pPr marL="285750" indent="-285750" algn="just">
              <a:buFont typeface="Arial" panose="020B0604020202020204" pitchFamily="34" charset="0"/>
              <a:buChar char="•"/>
            </a:pPr>
            <a:r>
              <a:rPr lang="pt-BR" dirty="0"/>
              <a:t>Os impostos sobre o trabalho, incluindo impostos sobre os salários e contribuições sociais</a:t>
            </a:r>
            <a:endParaRPr lang="pt-BR" b="1" dirty="0"/>
          </a:p>
          <a:p>
            <a:pPr algn="just"/>
            <a:endParaRPr lang="pt-BR" dirty="0"/>
          </a:p>
          <a:p>
            <a:pPr marL="0" marR="0" indent="0" algn="just" defTabSz="914400" rtl="0" eaLnBrk="1" fontAlgn="auto" latinLnBrk="0" hangingPunct="1">
              <a:lnSpc>
                <a:spcPct val="100000"/>
              </a:lnSpc>
              <a:spcBef>
                <a:spcPts val="0"/>
              </a:spcBef>
              <a:spcAft>
                <a:spcPts val="0"/>
              </a:spcAft>
              <a:buClrTx/>
              <a:buSzTx/>
              <a:buFontTx/>
              <a:buNone/>
              <a:tabLst/>
              <a:defRPr/>
            </a:pPr>
            <a:endParaRPr lang="pt-BR" sz="1200" dirty="0">
              <a:solidFill>
                <a:schemeClr val="tx1"/>
              </a:solidFill>
            </a:endParaRPr>
          </a:p>
          <a:p>
            <a:pPr marL="0" marR="0" indent="0" algn="just" defTabSz="914400" rtl="0" eaLnBrk="1" fontAlgn="auto" latinLnBrk="0" hangingPunct="1">
              <a:lnSpc>
                <a:spcPct val="100000"/>
              </a:lnSpc>
              <a:spcBef>
                <a:spcPts val="0"/>
              </a:spcBef>
              <a:spcAft>
                <a:spcPts val="0"/>
              </a:spcAft>
              <a:buClrTx/>
              <a:buSzTx/>
              <a:buFontTx/>
              <a:buNone/>
              <a:tabLst/>
              <a:defRPr/>
            </a:pPr>
            <a:endParaRPr lang="pt-BR" sz="1200" dirty="0">
              <a:solidFill>
                <a:schemeClr val="tx1"/>
              </a:solidFill>
            </a:endParaRPr>
          </a:p>
          <a:p>
            <a:pPr algn="just"/>
            <a:endParaRPr lang="pt-BR" b="1" dirty="0"/>
          </a:p>
          <a:p>
            <a:endParaRPr lang="pt-BR" dirty="0"/>
          </a:p>
        </p:txBody>
      </p:sp>
      <p:sp>
        <p:nvSpPr>
          <p:cNvPr id="4" name="Espaço Reservado para Data 3"/>
          <p:cNvSpPr>
            <a:spLocks noGrp="1"/>
          </p:cNvSpPr>
          <p:nvPr>
            <p:ph type="dt" idx="10"/>
          </p:nvPr>
        </p:nvSpPr>
        <p:spPr/>
        <p:txBody>
          <a:bodyPr/>
          <a:lstStyle/>
          <a:p>
            <a:endParaRPr lang="pt-BR" dirty="0"/>
          </a:p>
        </p:txBody>
      </p:sp>
    </p:spTree>
    <p:extLst>
      <p:ext uri="{BB962C8B-B14F-4D97-AF65-F5344CB8AC3E}">
        <p14:creationId xmlns:p14="http://schemas.microsoft.com/office/powerpoint/2010/main" val="128103875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pPr lvl="0"/>
            <a:r>
              <a:rPr lang="pt-BR" sz="1200" b="1" dirty="0">
                <a:solidFill>
                  <a:schemeClr val="tx1"/>
                </a:solidFill>
              </a:rPr>
              <a:t>1- NOTA FISCAL ELETRÔNICA – NF-e </a:t>
            </a:r>
            <a:endParaRPr lang="pt-BR" sz="1200" dirty="0">
              <a:solidFill>
                <a:schemeClr val="tx1"/>
              </a:solidFill>
            </a:endParaRPr>
          </a:p>
          <a:p>
            <a:r>
              <a:rPr lang="pt-BR" sz="1200" dirty="0">
                <a:solidFill>
                  <a:schemeClr val="tx1"/>
                </a:solidFill>
              </a:rPr>
              <a:t>Implantar até dezembro de 2018 o ambiente nacional da Nota Fiscal de serviços eletrônica </a:t>
            </a:r>
          </a:p>
          <a:p>
            <a:pPr marL="0" marR="0" lvl="0" indent="0" algn="l" defTabSz="914400" rtl="0" eaLnBrk="1" fontAlgn="auto" latinLnBrk="0" hangingPunct="1">
              <a:lnSpc>
                <a:spcPct val="100000"/>
              </a:lnSpc>
              <a:spcBef>
                <a:spcPts val="0"/>
              </a:spcBef>
              <a:spcAft>
                <a:spcPts val="0"/>
              </a:spcAft>
              <a:buClrTx/>
              <a:buSzTx/>
              <a:buFontTx/>
              <a:buNone/>
              <a:tabLst/>
              <a:defRPr/>
            </a:pPr>
            <a:r>
              <a:rPr lang="pt-BR" sz="1200" b="1" dirty="0">
                <a:solidFill>
                  <a:schemeClr val="tx1"/>
                </a:solidFill>
              </a:rPr>
              <a:t>2 – eSOCIAL - </a:t>
            </a:r>
            <a:r>
              <a:rPr lang="pt-BR" sz="1200" dirty="0">
                <a:solidFill>
                  <a:schemeClr val="tx1"/>
                </a:solidFill>
              </a:rPr>
              <a:t>Implantar até dezembro de 2018 o módulo empresa do eSocial, contendo a versão simplificada para a micro e pequena empresa e MEI, em substituição à GFIP, unificando os recolhimentos previdenciários – cota retida dos empregados, do FGTS e do SIMPLES Nacional, na forma determinada pelo art. 3º da Lei Complementar n.º 123, de 14 de dezembro de 2006, com redação dada pela Lei Complementar n.º 155, de 27 de outubro de 2016. </a:t>
            </a:r>
          </a:p>
          <a:p>
            <a:pPr lvl="0"/>
            <a:r>
              <a:rPr lang="pt-BR" sz="1200" b="1" dirty="0">
                <a:solidFill>
                  <a:schemeClr val="tx1"/>
                </a:solidFill>
              </a:rPr>
              <a:t>3 - PEDIDO SIMPLIFICADO DE RESTITUIÇÃO E COMPENSAÇÃO</a:t>
            </a:r>
            <a:endParaRPr lang="pt-BR" sz="1200" dirty="0">
              <a:solidFill>
                <a:schemeClr val="tx1"/>
              </a:solidFill>
            </a:endParaRPr>
          </a:p>
          <a:p>
            <a:r>
              <a:rPr lang="pt-BR" sz="1200" dirty="0">
                <a:solidFill>
                  <a:schemeClr val="tx1"/>
                </a:solidFill>
              </a:rPr>
              <a:t>Implantar até junho de 2018, no centro de atendimento virtual e-CAC, os serviços eletrônicos de restituição de contribuição previdenciária, reembolso de salário família e salário maternidade e declaração de compensação. </a:t>
            </a:r>
          </a:p>
          <a:p>
            <a:pPr marL="0" marR="0" lvl="0" indent="0" algn="l" defTabSz="914400" rtl="0" eaLnBrk="1" fontAlgn="auto" latinLnBrk="0" hangingPunct="1">
              <a:lnSpc>
                <a:spcPct val="100000"/>
              </a:lnSpc>
              <a:spcBef>
                <a:spcPts val="0"/>
              </a:spcBef>
              <a:spcAft>
                <a:spcPts val="0"/>
              </a:spcAft>
              <a:buClrTx/>
              <a:buSzTx/>
              <a:buFontTx/>
              <a:buNone/>
              <a:tabLst/>
              <a:defRPr/>
            </a:pPr>
            <a:r>
              <a:rPr lang="pt-BR" sz="1200" b="1" dirty="0">
                <a:solidFill>
                  <a:schemeClr val="tx1"/>
                </a:solidFill>
              </a:rPr>
              <a:t>4 – Sinter</a:t>
            </a:r>
            <a:r>
              <a:rPr lang="pt-BR" sz="1200" dirty="0">
                <a:solidFill>
                  <a:schemeClr val="tx1"/>
                </a:solidFill>
              </a:rPr>
              <a:t> </a:t>
            </a:r>
          </a:p>
          <a:p>
            <a:pPr marL="0" marR="0" lvl="0" indent="0" algn="l" defTabSz="914400" rtl="0" eaLnBrk="1" fontAlgn="auto" latinLnBrk="0" hangingPunct="1">
              <a:lnSpc>
                <a:spcPct val="100000"/>
              </a:lnSpc>
              <a:spcBef>
                <a:spcPts val="0"/>
              </a:spcBef>
              <a:spcAft>
                <a:spcPts val="0"/>
              </a:spcAft>
              <a:buClrTx/>
              <a:buSzTx/>
              <a:buFontTx/>
              <a:buNone/>
              <a:tabLst/>
              <a:defRPr/>
            </a:pPr>
            <a:r>
              <a:rPr lang="pt-BR" sz="1200" b="1" dirty="0">
                <a:solidFill>
                  <a:schemeClr val="tx1"/>
                </a:solidFill>
              </a:rPr>
              <a:t>5 – Sped</a:t>
            </a:r>
            <a:r>
              <a:rPr lang="pt-BR" sz="1200" dirty="0">
                <a:solidFill>
                  <a:schemeClr val="tx1"/>
                </a:solidFill>
              </a:rPr>
              <a:t> </a:t>
            </a:r>
          </a:p>
          <a:p>
            <a:pPr marL="0" marR="0" lvl="0" indent="0" algn="l" defTabSz="914400" rtl="0" eaLnBrk="1" fontAlgn="auto" latinLnBrk="0" hangingPunct="1">
              <a:lnSpc>
                <a:spcPct val="100000"/>
              </a:lnSpc>
              <a:spcBef>
                <a:spcPts val="0"/>
              </a:spcBef>
              <a:spcAft>
                <a:spcPts val="0"/>
              </a:spcAft>
              <a:buClrTx/>
              <a:buSzTx/>
              <a:buFontTx/>
              <a:buNone/>
              <a:tabLst/>
              <a:defRPr/>
            </a:pPr>
            <a:endParaRPr lang="pt-BR" sz="1200" dirty="0">
              <a:solidFill>
                <a:schemeClr val="tx1"/>
              </a:solidFill>
            </a:endParaRPr>
          </a:p>
          <a:p>
            <a:endParaRPr lang="pt-BR" sz="1200" dirty="0">
              <a:solidFill>
                <a:schemeClr val="tx1"/>
              </a:solidFill>
            </a:endParaRPr>
          </a:p>
          <a:p>
            <a:pPr marL="0" indent="0">
              <a:buFont typeface="Arial" panose="020B0604020202020204" pitchFamily="34" charset="0"/>
              <a:buNone/>
            </a:pPr>
            <a:endParaRPr lang="pt-BR" dirty="0"/>
          </a:p>
        </p:txBody>
      </p:sp>
      <p:sp>
        <p:nvSpPr>
          <p:cNvPr id="5" name="Espaço Reservado para Data 4"/>
          <p:cNvSpPr>
            <a:spLocks noGrp="1"/>
          </p:cNvSpPr>
          <p:nvPr>
            <p:ph type="dt" idx="11"/>
          </p:nvPr>
        </p:nvSpPr>
        <p:spPr/>
        <p:txBody>
          <a:bodyPr/>
          <a:lstStyle/>
          <a:p>
            <a:endParaRPr lang="pt-BR" dirty="0"/>
          </a:p>
        </p:txBody>
      </p:sp>
    </p:spTree>
    <p:extLst>
      <p:ext uri="{BB962C8B-B14F-4D97-AF65-F5344CB8AC3E}">
        <p14:creationId xmlns:p14="http://schemas.microsoft.com/office/powerpoint/2010/main" val="303294626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pt-BR" dirty="0"/>
          </a:p>
        </p:txBody>
      </p:sp>
      <p:sp>
        <p:nvSpPr>
          <p:cNvPr id="4" name="Espaço Reservado para Data 3"/>
          <p:cNvSpPr>
            <a:spLocks noGrp="1"/>
          </p:cNvSpPr>
          <p:nvPr>
            <p:ph type="dt" idx="10"/>
          </p:nvPr>
        </p:nvSpPr>
        <p:spPr/>
        <p:txBody>
          <a:bodyPr/>
          <a:lstStyle/>
          <a:p>
            <a:endParaRPr lang="pt-BR" dirty="0"/>
          </a:p>
        </p:txBody>
      </p:sp>
    </p:spTree>
    <p:extLst>
      <p:ext uri="{BB962C8B-B14F-4D97-AF65-F5344CB8AC3E}">
        <p14:creationId xmlns:p14="http://schemas.microsoft.com/office/powerpoint/2010/main" val="41559521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pt-BR" dirty="0"/>
          </a:p>
        </p:txBody>
      </p:sp>
      <p:sp>
        <p:nvSpPr>
          <p:cNvPr id="4" name="Espaço Reservado para Data 3"/>
          <p:cNvSpPr>
            <a:spLocks noGrp="1"/>
          </p:cNvSpPr>
          <p:nvPr>
            <p:ph type="dt" idx="10"/>
          </p:nvPr>
        </p:nvSpPr>
        <p:spPr/>
        <p:txBody>
          <a:bodyPr/>
          <a:lstStyle/>
          <a:p>
            <a:endParaRPr lang="pt-BR" dirty="0"/>
          </a:p>
        </p:txBody>
      </p:sp>
    </p:spTree>
    <p:extLst>
      <p:ext uri="{BB962C8B-B14F-4D97-AF65-F5344CB8AC3E}">
        <p14:creationId xmlns:p14="http://schemas.microsoft.com/office/powerpoint/2010/main" val="319559297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pt-BR" dirty="0"/>
          </a:p>
        </p:txBody>
      </p:sp>
      <p:sp>
        <p:nvSpPr>
          <p:cNvPr id="4" name="Espaço Reservado para Data 3"/>
          <p:cNvSpPr>
            <a:spLocks noGrp="1"/>
          </p:cNvSpPr>
          <p:nvPr>
            <p:ph type="dt" idx="10"/>
          </p:nvPr>
        </p:nvSpPr>
        <p:spPr/>
        <p:txBody>
          <a:bodyPr/>
          <a:lstStyle/>
          <a:p>
            <a:endParaRPr lang="pt-BR" dirty="0"/>
          </a:p>
        </p:txBody>
      </p:sp>
    </p:spTree>
    <p:extLst>
      <p:ext uri="{BB962C8B-B14F-4D97-AF65-F5344CB8AC3E}">
        <p14:creationId xmlns:p14="http://schemas.microsoft.com/office/powerpoint/2010/main" val="117475605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pt-BR" dirty="0"/>
          </a:p>
        </p:txBody>
      </p:sp>
      <p:sp>
        <p:nvSpPr>
          <p:cNvPr id="4" name="Espaço Reservado para Data 3"/>
          <p:cNvSpPr>
            <a:spLocks noGrp="1"/>
          </p:cNvSpPr>
          <p:nvPr>
            <p:ph type="dt" idx="10"/>
          </p:nvPr>
        </p:nvSpPr>
        <p:spPr/>
        <p:txBody>
          <a:bodyPr/>
          <a:lstStyle/>
          <a:p>
            <a:endParaRPr lang="pt-BR" dirty="0"/>
          </a:p>
        </p:txBody>
      </p:sp>
    </p:spTree>
    <p:extLst>
      <p:ext uri="{BB962C8B-B14F-4D97-AF65-F5344CB8AC3E}">
        <p14:creationId xmlns:p14="http://schemas.microsoft.com/office/powerpoint/2010/main" val="215978258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pPr lvl="0"/>
            <a:r>
              <a:rPr lang="pt-BR" sz="1200" b="1" dirty="0">
                <a:solidFill>
                  <a:schemeClr val="tx1"/>
                </a:solidFill>
              </a:rPr>
              <a:t>1- NOTA FISCAL ELETRÔNICA – NF-e </a:t>
            </a:r>
            <a:endParaRPr lang="pt-BR" sz="1200" dirty="0">
              <a:solidFill>
                <a:schemeClr val="tx1"/>
              </a:solidFill>
            </a:endParaRPr>
          </a:p>
          <a:p>
            <a:r>
              <a:rPr lang="pt-BR" sz="1200" dirty="0">
                <a:solidFill>
                  <a:schemeClr val="tx1"/>
                </a:solidFill>
              </a:rPr>
              <a:t>Implantar até dezembro de 2018 o ambiente nacional da Nota Fiscal de serviços eletrônica </a:t>
            </a:r>
          </a:p>
          <a:p>
            <a:pPr marL="0" marR="0" lvl="0" indent="0" algn="l" defTabSz="914400" rtl="0" eaLnBrk="1" fontAlgn="auto" latinLnBrk="0" hangingPunct="1">
              <a:lnSpc>
                <a:spcPct val="100000"/>
              </a:lnSpc>
              <a:spcBef>
                <a:spcPts val="0"/>
              </a:spcBef>
              <a:spcAft>
                <a:spcPts val="0"/>
              </a:spcAft>
              <a:buClrTx/>
              <a:buSzTx/>
              <a:buFontTx/>
              <a:buNone/>
              <a:tabLst/>
              <a:defRPr/>
            </a:pPr>
            <a:r>
              <a:rPr lang="pt-BR" sz="1200" b="1" dirty="0">
                <a:solidFill>
                  <a:schemeClr val="tx1"/>
                </a:solidFill>
              </a:rPr>
              <a:t>2 – eSOCIAL - </a:t>
            </a:r>
            <a:r>
              <a:rPr lang="pt-BR" sz="1200" dirty="0">
                <a:solidFill>
                  <a:schemeClr val="tx1"/>
                </a:solidFill>
              </a:rPr>
              <a:t>Implantar até dezembro de 2018 o módulo empresa do eSocial, contendo a versão simplificada para a micro e pequena empresa e MEI, em substituição à GFIP, unificando os recolhimentos previdenciários – cota retida dos empregados, do FGTS e do SIMPLES Nacional, na forma determinada pelo art. 3º da Lei Complementar n.º 123, de 14 de dezembro de 2006, com redação dada pela Lei Complementar n.º 155, de 27 de outubro de 2016. </a:t>
            </a:r>
          </a:p>
          <a:p>
            <a:pPr lvl="0"/>
            <a:r>
              <a:rPr lang="pt-BR" sz="1200" b="1" dirty="0">
                <a:solidFill>
                  <a:schemeClr val="tx1"/>
                </a:solidFill>
              </a:rPr>
              <a:t>3 - PEDIDO SIMPLIFICADO DE RESTITUIÇÃO E COMPENSAÇÃO</a:t>
            </a:r>
            <a:endParaRPr lang="pt-BR" sz="1200" dirty="0">
              <a:solidFill>
                <a:schemeClr val="tx1"/>
              </a:solidFill>
            </a:endParaRPr>
          </a:p>
          <a:p>
            <a:r>
              <a:rPr lang="pt-BR" sz="1200" dirty="0">
                <a:solidFill>
                  <a:schemeClr val="tx1"/>
                </a:solidFill>
              </a:rPr>
              <a:t>Implantar até junho de 2018, no centro de atendimento virtual e-CAC, os serviços eletrônicos de restituição de contribuição previdenciária, reembolso de salário família e salário maternidade e declaração de compensação. </a:t>
            </a:r>
          </a:p>
          <a:p>
            <a:pPr marL="0" marR="0" lvl="0" indent="0" algn="l" defTabSz="914400" rtl="0" eaLnBrk="1" fontAlgn="auto" latinLnBrk="0" hangingPunct="1">
              <a:lnSpc>
                <a:spcPct val="100000"/>
              </a:lnSpc>
              <a:spcBef>
                <a:spcPts val="0"/>
              </a:spcBef>
              <a:spcAft>
                <a:spcPts val="0"/>
              </a:spcAft>
              <a:buClrTx/>
              <a:buSzTx/>
              <a:buFontTx/>
              <a:buNone/>
              <a:tabLst/>
              <a:defRPr/>
            </a:pPr>
            <a:r>
              <a:rPr lang="pt-BR" sz="1200" b="1" dirty="0">
                <a:solidFill>
                  <a:schemeClr val="tx1"/>
                </a:solidFill>
              </a:rPr>
              <a:t>4 – Sinter</a:t>
            </a:r>
            <a:r>
              <a:rPr lang="pt-BR" sz="1200" dirty="0">
                <a:solidFill>
                  <a:schemeClr val="tx1"/>
                </a:solidFill>
              </a:rPr>
              <a:t> </a:t>
            </a:r>
          </a:p>
          <a:p>
            <a:pPr marL="0" marR="0" lvl="0" indent="0" algn="l" defTabSz="914400" rtl="0" eaLnBrk="1" fontAlgn="auto" latinLnBrk="0" hangingPunct="1">
              <a:lnSpc>
                <a:spcPct val="100000"/>
              </a:lnSpc>
              <a:spcBef>
                <a:spcPts val="0"/>
              </a:spcBef>
              <a:spcAft>
                <a:spcPts val="0"/>
              </a:spcAft>
              <a:buClrTx/>
              <a:buSzTx/>
              <a:buFontTx/>
              <a:buNone/>
              <a:tabLst/>
              <a:defRPr/>
            </a:pPr>
            <a:r>
              <a:rPr lang="pt-BR" sz="1200" b="1" dirty="0">
                <a:solidFill>
                  <a:schemeClr val="tx1"/>
                </a:solidFill>
              </a:rPr>
              <a:t>5 – Sped</a:t>
            </a:r>
            <a:r>
              <a:rPr lang="pt-BR" sz="1200" dirty="0">
                <a:solidFill>
                  <a:schemeClr val="tx1"/>
                </a:solidFill>
              </a:rPr>
              <a:t> </a:t>
            </a:r>
          </a:p>
          <a:p>
            <a:pPr marL="0" marR="0" lvl="0" indent="0" algn="l" defTabSz="914400" rtl="0" eaLnBrk="1" fontAlgn="auto" latinLnBrk="0" hangingPunct="1">
              <a:lnSpc>
                <a:spcPct val="100000"/>
              </a:lnSpc>
              <a:spcBef>
                <a:spcPts val="0"/>
              </a:spcBef>
              <a:spcAft>
                <a:spcPts val="0"/>
              </a:spcAft>
              <a:buClrTx/>
              <a:buSzTx/>
              <a:buFontTx/>
              <a:buNone/>
              <a:tabLst/>
              <a:defRPr/>
            </a:pPr>
            <a:endParaRPr lang="pt-BR" sz="1200" dirty="0">
              <a:solidFill>
                <a:schemeClr val="tx1"/>
              </a:solidFill>
            </a:endParaRPr>
          </a:p>
          <a:p>
            <a:endParaRPr lang="pt-BR" sz="1200" dirty="0">
              <a:solidFill>
                <a:schemeClr val="tx1"/>
              </a:solidFill>
            </a:endParaRPr>
          </a:p>
          <a:p>
            <a:pPr marL="0" indent="0">
              <a:buFont typeface="Arial" panose="020B0604020202020204" pitchFamily="34" charset="0"/>
              <a:buNone/>
            </a:pPr>
            <a:endParaRPr lang="pt-BR" dirty="0"/>
          </a:p>
        </p:txBody>
      </p:sp>
      <p:sp>
        <p:nvSpPr>
          <p:cNvPr id="5" name="Espaço Reservado para Data 4"/>
          <p:cNvSpPr>
            <a:spLocks noGrp="1"/>
          </p:cNvSpPr>
          <p:nvPr>
            <p:ph type="dt" idx="11"/>
          </p:nvPr>
        </p:nvSpPr>
        <p:spPr/>
        <p:txBody>
          <a:bodyPr/>
          <a:lstStyle/>
          <a:p>
            <a:endParaRPr lang="pt-BR" dirty="0"/>
          </a:p>
        </p:txBody>
      </p:sp>
    </p:spTree>
    <p:extLst>
      <p:ext uri="{BB962C8B-B14F-4D97-AF65-F5344CB8AC3E}">
        <p14:creationId xmlns:p14="http://schemas.microsoft.com/office/powerpoint/2010/main" val="114805184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pt-BR" dirty="0"/>
          </a:p>
        </p:txBody>
      </p:sp>
      <p:sp>
        <p:nvSpPr>
          <p:cNvPr id="4" name="Espaço Reservado para Data 3"/>
          <p:cNvSpPr>
            <a:spLocks noGrp="1"/>
          </p:cNvSpPr>
          <p:nvPr>
            <p:ph type="dt" idx="10"/>
          </p:nvPr>
        </p:nvSpPr>
        <p:spPr/>
        <p:txBody>
          <a:bodyPr/>
          <a:lstStyle/>
          <a:p>
            <a:endParaRPr lang="pt-BR" dirty="0"/>
          </a:p>
        </p:txBody>
      </p:sp>
    </p:spTree>
    <p:extLst>
      <p:ext uri="{BB962C8B-B14F-4D97-AF65-F5344CB8AC3E}">
        <p14:creationId xmlns:p14="http://schemas.microsoft.com/office/powerpoint/2010/main" val="31223820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pt-BR"/>
              <a:t>Clique para editar o título mestre</a:t>
            </a:r>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t-BR"/>
              <a:t>Clique para editar o estilo do subtítulo mestre</a:t>
            </a:r>
          </a:p>
        </p:txBody>
      </p:sp>
      <p:sp>
        <p:nvSpPr>
          <p:cNvPr id="4" name="Espaço Reservado para Data 3"/>
          <p:cNvSpPr>
            <a:spLocks noGrp="1"/>
          </p:cNvSpPr>
          <p:nvPr>
            <p:ph type="dt" sz="half" idx="10"/>
          </p:nvPr>
        </p:nvSpPr>
        <p:spPr/>
        <p:txBody>
          <a:bodyPr/>
          <a:lstStyle/>
          <a:p>
            <a:fld id="{298C3B06-9C45-4119-984A-75BF8EBFA1BF}" type="datetimeFigureOut">
              <a:rPr lang="pt-BR" smtClean="0"/>
              <a:t>16/05/2018</a:t>
            </a:fld>
            <a:endParaRPr lang="pt-BR" dirty="0"/>
          </a:p>
        </p:txBody>
      </p:sp>
      <p:sp>
        <p:nvSpPr>
          <p:cNvPr id="5" name="Espaço Reservado para Rodapé 4"/>
          <p:cNvSpPr>
            <a:spLocks noGrp="1"/>
          </p:cNvSpPr>
          <p:nvPr>
            <p:ph type="ftr" sz="quarter" idx="11"/>
          </p:nvPr>
        </p:nvSpPr>
        <p:spPr/>
        <p:txBody>
          <a:bodyPr/>
          <a:lstStyle/>
          <a:p>
            <a:endParaRPr lang="pt-BR" dirty="0"/>
          </a:p>
        </p:txBody>
      </p:sp>
      <p:sp>
        <p:nvSpPr>
          <p:cNvPr id="6" name="Espaço Reservado para Número de Slide 5"/>
          <p:cNvSpPr>
            <a:spLocks noGrp="1"/>
          </p:cNvSpPr>
          <p:nvPr>
            <p:ph type="sldNum" sz="quarter" idx="12"/>
          </p:nvPr>
        </p:nvSpPr>
        <p:spPr/>
        <p:txBody>
          <a:bodyPr/>
          <a:lstStyle/>
          <a:p>
            <a:fld id="{A9167E67-DA9F-44F5-86E2-671893778DD1}" type="slidenum">
              <a:rPr lang="pt-BR" smtClean="0"/>
              <a:t>‹nº›</a:t>
            </a:fld>
            <a:endParaRPr lang="pt-BR" dirty="0"/>
          </a:p>
        </p:txBody>
      </p:sp>
    </p:spTree>
    <p:extLst>
      <p:ext uri="{BB962C8B-B14F-4D97-AF65-F5344CB8AC3E}">
        <p14:creationId xmlns:p14="http://schemas.microsoft.com/office/powerpoint/2010/main" val="41144928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pt-BR"/>
              <a:t>Clique para editar o título mestre</a:t>
            </a:r>
          </a:p>
        </p:txBody>
      </p:sp>
      <p:sp>
        <p:nvSpPr>
          <p:cNvPr id="3" name="Espaço Reservado para Conteú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a:t>Clique para editar o texto mestre</a:t>
            </a:r>
          </a:p>
        </p:txBody>
      </p:sp>
      <p:sp>
        <p:nvSpPr>
          <p:cNvPr id="5" name="Espaço Reservado para Data 4"/>
          <p:cNvSpPr>
            <a:spLocks noGrp="1"/>
          </p:cNvSpPr>
          <p:nvPr>
            <p:ph type="dt" sz="half" idx="10"/>
          </p:nvPr>
        </p:nvSpPr>
        <p:spPr/>
        <p:txBody>
          <a:bodyPr/>
          <a:lstStyle/>
          <a:p>
            <a:fld id="{298C3B06-9C45-4119-984A-75BF8EBFA1BF}" type="datetimeFigureOut">
              <a:rPr lang="pt-BR" smtClean="0"/>
              <a:t>16/05/2018</a:t>
            </a:fld>
            <a:endParaRPr lang="pt-BR" dirty="0"/>
          </a:p>
        </p:txBody>
      </p:sp>
      <p:sp>
        <p:nvSpPr>
          <p:cNvPr id="6" name="Espaço Reservado para Rodapé 5"/>
          <p:cNvSpPr>
            <a:spLocks noGrp="1"/>
          </p:cNvSpPr>
          <p:nvPr>
            <p:ph type="ftr" sz="quarter" idx="11"/>
          </p:nvPr>
        </p:nvSpPr>
        <p:spPr/>
        <p:txBody>
          <a:bodyPr/>
          <a:lstStyle/>
          <a:p>
            <a:endParaRPr lang="pt-BR" dirty="0"/>
          </a:p>
        </p:txBody>
      </p:sp>
      <p:sp>
        <p:nvSpPr>
          <p:cNvPr id="7" name="Espaço Reservado para Número de Slide 6"/>
          <p:cNvSpPr>
            <a:spLocks noGrp="1"/>
          </p:cNvSpPr>
          <p:nvPr>
            <p:ph type="sldNum" sz="quarter" idx="12"/>
          </p:nvPr>
        </p:nvSpPr>
        <p:spPr/>
        <p:txBody>
          <a:bodyPr/>
          <a:lstStyle/>
          <a:p>
            <a:fld id="{A9167E67-DA9F-44F5-86E2-671893778DD1}" type="slidenum">
              <a:rPr lang="pt-BR" smtClean="0"/>
              <a:t>‹nº›</a:t>
            </a:fld>
            <a:endParaRPr lang="pt-BR" dirty="0"/>
          </a:p>
        </p:txBody>
      </p:sp>
    </p:spTree>
    <p:extLst>
      <p:ext uri="{BB962C8B-B14F-4D97-AF65-F5344CB8AC3E}">
        <p14:creationId xmlns:p14="http://schemas.microsoft.com/office/powerpoint/2010/main" val="38456443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pt-BR"/>
              <a:t>Clique para editar o título mestre</a:t>
            </a:r>
          </a:p>
        </p:txBody>
      </p:sp>
      <p:sp>
        <p:nvSpPr>
          <p:cNvPr id="3" name="Espaço Reservado para Imagem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t-BR" dirty="0"/>
          </a:p>
        </p:txBody>
      </p:sp>
      <p:sp>
        <p:nvSpPr>
          <p:cNvPr id="4" name="Espaço Reservado para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a:t>Clique para editar o texto mestre</a:t>
            </a:r>
          </a:p>
        </p:txBody>
      </p:sp>
      <p:sp>
        <p:nvSpPr>
          <p:cNvPr id="5" name="Espaço Reservado para Data 4"/>
          <p:cNvSpPr>
            <a:spLocks noGrp="1"/>
          </p:cNvSpPr>
          <p:nvPr>
            <p:ph type="dt" sz="half" idx="10"/>
          </p:nvPr>
        </p:nvSpPr>
        <p:spPr/>
        <p:txBody>
          <a:bodyPr/>
          <a:lstStyle/>
          <a:p>
            <a:fld id="{298C3B06-9C45-4119-984A-75BF8EBFA1BF}" type="datetimeFigureOut">
              <a:rPr lang="pt-BR" smtClean="0"/>
              <a:t>16/05/2018</a:t>
            </a:fld>
            <a:endParaRPr lang="pt-BR" dirty="0"/>
          </a:p>
        </p:txBody>
      </p:sp>
      <p:sp>
        <p:nvSpPr>
          <p:cNvPr id="6" name="Espaço Reservado para Rodapé 5"/>
          <p:cNvSpPr>
            <a:spLocks noGrp="1"/>
          </p:cNvSpPr>
          <p:nvPr>
            <p:ph type="ftr" sz="quarter" idx="11"/>
          </p:nvPr>
        </p:nvSpPr>
        <p:spPr/>
        <p:txBody>
          <a:bodyPr/>
          <a:lstStyle/>
          <a:p>
            <a:endParaRPr lang="pt-BR" dirty="0"/>
          </a:p>
        </p:txBody>
      </p:sp>
      <p:sp>
        <p:nvSpPr>
          <p:cNvPr id="7" name="Espaço Reservado para Número de Slide 6"/>
          <p:cNvSpPr>
            <a:spLocks noGrp="1"/>
          </p:cNvSpPr>
          <p:nvPr>
            <p:ph type="sldNum" sz="quarter" idx="12"/>
          </p:nvPr>
        </p:nvSpPr>
        <p:spPr/>
        <p:txBody>
          <a:bodyPr/>
          <a:lstStyle/>
          <a:p>
            <a:fld id="{A9167E67-DA9F-44F5-86E2-671893778DD1}" type="slidenum">
              <a:rPr lang="pt-BR" smtClean="0"/>
              <a:t>‹nº›</a:t>
            </a:fld>
            <a:endParaRPr lang="pt-BR" dirty="0"/>
          </a:p>
        </p:txBody>
      </p:sp>
    </p:spTree>
    <p:extLst>
      <p:ext uri="{BB962C8B-B14F-4D97-AF65-F5344CB8AC3E}">
        <p14:creationId xmlns:p14="http://schemas.microsoft.com/office/powerpoint/2010/main" val="290890378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a:t>Clique para editar o título mestre</a:t>
            </a:r>
          </a:p>
        </p:txBody>
      </p:sp>
      <p:sp>
        <p:nvSpPr>
          <p:cNvPr id="3" name="Espaço Reservado para Texto Vertical 2"/>
          <p:cNvSpPr>
            <a:spLocks noGrp="1"/>
          </p:cNvSpPr>
          <p:nvPr>
            <p:ph type="body" orient="vert" idx="1"/>
          </p:nvPr>
        </p:nvSpPr>
        <p:spPr/>
        <p:txBody>
          <a:bodyPr vert="eaVert"/>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p:cNvSpPr>
            <a:spLocks noGrp="1"/>
          </p:cNvSpPr>
          <p:nvPr>
            <p:ph type="dt" sz="half" idx="10"/>
          </p:nvPr>
        </p:nvSpPr>
        <p:spPr/>
        <p:txBody>
          <a:bodyPr/>
          <a:lstStyle/>
          <a:p>
            <a:fld id="{298C3B06-9C45-4119-984A-75BF8EBFA1BF}" type="datetimeFigureOut">
              <a:rPr lang="pt-BR" smtClean="0"/>
              <a:t>16/05/2018</a:t>
            </a:fld>
            <a:endParaRPr lang="pt-BR" dirty="0"/>
          </a:p>
        </p:txBody>
      </p:sp>
      <p:sp>
        <p:nvSpPr>
          <p:cNvPr id="5" name="Espaço Reservado para Rodapé 4"/>
          <p:cNvSpPr>
            <a:spLocks noGrp="1"/>
          </p:cNvSpPr>
          <p:nvPr>
            <p:ph type="ftr" sz="quarter" idx="11"/>
          </p:nvPr>
        </p:nvSpPr>
        <p:spPr/>
        <p:txBody>
          <a:bodyPr/>
          <a:lstStyle/>
          <a:p>
            <a:endParaRPr lang="pt-BR" dirty="0"/>
          </a:p>
        </p:txBody>
      </p:sp>
      <p:sp>
        <p:nvSpPr>
          <p:cNvPr id="6" name="Espaço Reservado para Número de Slide 5"/>
          <p:cNvSpPr>
            <a:spLocks noGrp="1"/>
          </p:cNvSpPr>
          <p:nvPr>
            <p:ph type="sldNum" sz="quarter" idx="12"/>
          </p:nvPr>
        </p:nvSpPr>
        <p:spPr/>
        <p:txBody>
          <a:bodyPr/>
          <a:lstStyle/>
          <a:p>
            <a:fld id="{A9167E67-DA9F-44F5-86E2-671893778DD1}" type="slidenum">
              <a:rPr lang="pt-BR" smtClean="0"/>
              <a:t>‹nº›</a:t>
            </a:fld>
            <a:endParaRPr lang="pt-BR" dirty="0"/>
          </a:p>
        </p:txBody>
      </p:sp>
    </p:spTree>
    <p:extLst>
      <p:ext uri="{BB962C8B-B14F-4D97-AF65-F5344CB8AC3E}">
        <p14:creationId xmlns:p14="http://schemas.microsoft.com/office/powerpoint/2010/main" val="209207427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pt-BR"/>
              <a:t>Clique para editar o título mestre</a:t>
            </a:r>
          </a:p>
        </p:txBody>
      </p:sp>
      <p:sp>
        <p:nvSpPr>
          <p:cNvPr id="3" name="Espaço Reservado para Texto Vertical 2"/>
          <p:cNvSpPr>
            <a:spLocks noGrp="1"/>
          </p:cNvSpPr>
          <p:nvPr>
            <p:ph type="body" orient="vert" idx="1"/>
          </p:nvPr>
        </p:nvSpPr>
        <p:spPr>
          <a:xfrm>
            <a:off x="838200" y="365125"/>
            <a:ext cx="7734300" cy="5811838"/>
          </a:xfrm>
        </p:spPr>
        <p:txBody>
          <a:bodyPr vert="eaVert"/>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p:cNvSpPr>
            <a:spLocks noGrp="1"/>
          </p:cNvSpPr>
          <p:nvPr>
            <p:ph type="dt" sz="half" idx="10"/>
          </p:nvPr>
        </p:nvSpPr>
        <p:spPr/>
        <p:txBody>
          <a:bodyPr/>
          <a:lstStyle/>
          <a:p>
            <a:fld id="{298C3B06-9C45-4119-984A-75BF8EBFA1BF}" type="datetimeFigureOut">
              <a:rPr lang="pt-BR" smtClean="0"/>
              <a:t>16/05/2018</a:t>
            </a:fld>
            <a:endParaRPr lang="pt-BR" dirty="0"/>
          </a:p>
        </p:txBody>
      </p:sp>
      <p:sp>
        <p:nvSpPr>
          <p:cNvPr id="5" name="Espaço Reservado para Rodapé 4"/>
          <p:cNvSpPr>
            <a:spLocks noGrp="1"/>
          </p:cNvSpPr>
          <p:nvPr>
            <p:ph type="ftr" sz="quarter" idx="11"/>
          </p:nvPr>
        </p:nvSpPr>
        <p:spPr/>
        <p:txBody>
          <a:bodyPr/>
          <a:lstStyle/>
          <a:p>
            <a:endParaRPr lang="pt-BR" dirty="0"/>
          </a:p>
        </p:txBody>
      </p:sp>
      <p:sp>
        <p:nvSpPr>
          <p:cNvPr id="6" name="Espaço Reservado para Número de Slide 5"/>
          <p:cNvSpPr>
            <a:spLocks noGrp="1"/>
          </p:cNvSpPr>
          <p:nvPr>
            <p:ph type="sldNum" sz="quarter" idx="12"/>
          </p:nvPr>
        </p:nvSpPr>
        <p:spPr/>
        <p:txBody>
          <a:bodyPr/>
          <a:lstStyle/>
          <a:p>
            <a:fld id="{A9167E67-DA9F-44F5-86E2-671893778DD1}" type="slidenum">
              <a:rPr lang="pt-BR" smtClean="0"/>
              <a:t>‹nº›</a:t>
            </a:fld>
            <a:endParaRPr lang="pt-BR" dirty="0"/>
          </a:p>
        </p:txBody>
      </p:sp>
    </p:spTree>
    <p:extLst>
      <p:ext uri="{BB962C8B-B14F-4D97-AF65-F5344CB8AC3E}">
        <p14:creationId xmlns:p14="http://schemas.microsoft.com/office/powerpoint/2010/main" val="113989898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2_Título e conteúdo">
    <p:spTree>
      <p:nvGrpSpPr>
        <p:cNvPr id="1" name=""/>
        <p:cNvGrpSpPr/>
        <p:nvPr/>
      </p:nvGrpSpPr>
      <p:grpSpPr>
        <a:xfrm>
          <a:off x="0" y="0"/>
          <a:ext cx="0" cy="0"/>
          <a:chOff x="0" y="0"/>
          <a:chExt cx="0" cy="0"/>
        </a:xfrm>
      </p:grpSpPr>
      <p:pic>
        <p:nvPicPr>
          <p:cNvPr id="7" name="Imagem 6" descr="titulo.jpg"/>
          <p:cNvPicPr>
            <a:picLocks noChangeAspect="1"/>
          </p:cNvPicPr>
          <p:nvPr userDrawn="1"/>
        </p:nvPicPr>
        <p:blipFill>
          <a:blip r:embed="rId2" cstate="print"/>
          <a:srcRect l="8228" r="8228"/>
          <a:stretch>
            <a:fillRect/>
          </a:stretch>
        </p:blipFill>
        <p:spPr>
          <a:xfrm>
            <a:off x="-28939" y="0"/>
            <a:ext cx="12192000" cy="6840760"/>
          </a:xfrm>
          <a:prstGeom prst="rect">
            <a:avLst/>
          </a:prstGeom>
        </p:spPr>
      </p:pic>
      <p:pic>
        <p:nvPicPr>
          <p:cNvPr id="3" name="Imagem 2"/>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213547" y="5829717"/>
            <a:ext cx="2784309" cy="562606"/>
          </a:xfrm>
          <a:prstGeom prst="rect">
            <a:avLst/>
          </a:prstGeom>
        </p:spPr>
      </p:pic>
    </p:spTree>
    <p:extLst>
      <p:ext uri="{BB962C8B-B14F-4D97-AF65-F5344CB8AC3E}">
        <p14:creationId xmlns:p14="http://schemas.microsoft.com/office/powerpoint/2010/main" val="374740853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2_Layout Personalizado">
    <p:spTree>
      <p:nvGrpSpPr>
        <p:cNvPr id="1" name=""/>
        <p:cNvGrpSpPr/>
        <p:nvPr/>
      </p:nvGrpSpPr>
      <p:grpSpPr>
        <a:xfrm>
          <a:off x="0" y="0"/>
          <a:ext cx="0" cy="0"/>
          <a:chOff x="0" y="0"/>
          <a:chExt cx="0" cy="0"/>
        </a:xfrm>
      </p:grpSpPr>
      <p:pic>
        <p:nvPicPr>
          <p:cNvPr id="2" name="Imagem 1"/>
          <p:cNvPicPr>
            <a:picLocks noChangeAspect="1"/>
          </p:cNvPicPr>
          <p:nvPr userDrawn="1"/>
        </p:nvPicPr>
        <p:blipFill>
          <a:blip r:embed="rId2" cstate="print"/>
          <a:stretch>
            <a:fillRect/>
          </a:stretch>
        </p:blipFill>
        <p:spPr>
          <a:xfrm>
            <a:off x="0" y="-1394710"/>
            <a:ext cx="12192000" cy="9227547"/>
          </a:xfrm>
          <a:prstGeom prst="rect">
            <a:avLst/>
          </a:prstGeom>
        </p:spPr>
      </p:pic>
      <p:sp>
        <p:nvSpPr>
          <p:cNvPr id="3" name="Espaço Reservado para Data 2"/>
          <p:cNvSpPr>
            <a:spLocks noGrp="1"/>
          </p:cNvSpPr>
          <p:nvPr>
            <p:ph type="dt" sz="half" idx="10"/>
          </p:nvPr>
        </p:nvSpPr>
        <p:spPr/>
        <p:txBody>
          <a:bodyPr/>
          <a:lstStyle/>
          <a:p>
            <a:fld id="{298C3B06-9C45-4119-984A-75BF8EBFA1BF}" type="datetimeFigureOut">
              <a:rPr lang="pt-BR" smtClean="0"/>
              <a:pPr/>
              <a:t>16/05/2018</a:t>
            </a:fld>
            <a:endParaRPr lang="pt-BR" dirty="0"/>
          </a:p>
        </p:txBody>
      </p:sp>
      <p:sp>
        <p:nvSpPr>
          <p:cNvPr id="4" name="Espaço Reservado para Rodapé 3"/>
          <p:cNvSpPr>
            <a:spLocks noGrp="1"/>
          </p:cNvSpPr>
          <p:nvPr>
            <p:ph type="ftr" sz="quarter" idx="11"/>
          </p:nvPr>
        </p:nvSpPr>
        <p:spPr/>
        <p:txBody>
          <a:bodyPr/>
          <a:lstStyle/>
          <a:p>
            <a:endParaRPr lang="pt-BR" dirty="0"/>
          </a:p>
        </p:txBody>
      </p:sp>
      <p:sp>
        <p:nvSpPr>
          <p:cNvPr id="5" name="Espaço Reservado para Número de Slide 4"/>
          <p:cNvSpPr>
            <a:spLocks noGrp="1"/>
          </p:cNvSpPr>
          <p:nvPr>
            <p:ph type="sldNum" sz="quarter" idx="12"/>
          </p:nvPr>
        </p:nvSpPr>
        <p:spPr/>
        <p:txBody>
          <a:bodyPr/>
          <a:lstStyle/>
          <a:p>
            <a:fld id="{A9167E67-DA9F-44F5-86E2-671893778DD1}" type="slidenum">
              <a:rPr lang="pt-BR" smtClean="0"/>
              <a:pPr/>
              <a:t>‹nº›</a:t>
            </a:fld>
            <a:endParaRPr lang="pt-BR" dirty="0"/>
          </a:p>
        </p:txBody>
      </p:sp>
    </p:spTree>
    <p:extLst>
      <p:ext uri="{BB962C8B-B14F-4D97-AF65-F5344CB8AC3E}">
        <p14:creationId xmlns:p14="http://schemas.microsoft.com/office/powerpoint/2010/main" val="47245291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pt-BR"/>
              <a:t>Clique para editar o título mestre</a:t>
            </a:r>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t-BR"/>
              <a:t>Clique para editar o estilo do subtítulo mestre</a:t>
            </a:r>
          </a:p>
        </p:txBody>
      </p:sp>
      <p:sp>
        <p:nvSpPr>
          <p:cNvPr id="4" name="Espaço Reservado para Data 3"/>
          <p:cNvSpPr>
            <a:spLocks noGrp="1"/>
          </p:cNvSpPr>
          <p:nvPr>
            <p:ph type="dt" sz="half" idx="10"/>
          </p:nvPr>
        </p:nvSpPr>
        <p:spPr/>
        <p:txBody>
          <a:bodyPr/>
          <a:lstStyle/>
          <a:p>
            <a:fld id="{7B427F4F-13BB-4404-B949-9DE187BD229B}" type="datetimeFigureOut">
              <a:rPr lang="pt-BR" smtClean="0"/>
              <a:t>16/05/2018</a:t>
            </a:fld>
            <a:endParaRPr lang="pt-BR" dirty="0"/>
          </a:p>
        </p:txBody>
      </p:sp>
      <p:sp>
        <p:nvSpPr>
          <p:cNvPr id="5" name="Espaço Reservado para Rodapé 4"/>
          <p:cNvSpPr>
            <a:spLocks noGrp="1"/>
          </p:cNvSpPr>
          <p:nvPr>
            <p:ph type="ftr" sz="quarter" idx="11"/>
          </p:nvPr>
        </p:nvSpPr>
        <p:spPr/>
        <p:txBody>
          <a:bodyPr/>
          <a:lstStyle/>
          <a:p>
            <a:endParaRPr lang="pt-BR" dirty="0"/>
          </a:p>
        </p:txBody>
      </p:sp>
      <p:sp>
        <p:nvSpPr>
          <p:cNvPr id="6" name="Espaço Reservado para Número de Slide 5"/>
          <p:cNvSpPr>
            <a:spLocks noGrp="1"/>
          </p:cNvSpPr>
          <p:nvPr>
            <p:ph type="sldNum" sz="quarter" idx="12"/>
          </p:nvPr>
        </p:nvSpPr>
        <p:spPr/>
        <p:txBody>
          <a:bodyPr/>
          <a:lstStyle/>
          <a:p>
            <a:fld id="{C0350C4C-1338-4995-8E86-473BA974E89F}" type="slidenum">
              <a:rPr lang="pt-BR" smtClean="0"/>
              <a:t>‹nº›</a:t>
            </a:fld>
            <a:endParaRPr lang="pt-BR" dirty="0"/>
          </a:p>
        </p:txBody>
      </p:sp>
    </p:spTree>
    <p:extLst>
      <p:ext uri="{BB962C8B-B14F-4D97-AF65-F5344CB8AC3E}">
        <p14:creationId xmlns:p14="http://schemas.microsoft.com/office/powerpoint/2010/main" val="238900131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a:t>Clique para editar o título mestre</a:t>
            </a:r>
          </a:p>
        </p:txBody>
      </p:sp>
      <p:sp>
        <p:nvSpPr>
          <p:cNvPr id="3" name="Espaço Reservado para Conteúdo 2"/>
          <p:cNvSpPr>
            <a:spLocks noGrp="1"/>
          </p:cNvSpPr>
          <p:nvPr>
            <p:ph idx="1"/>
          </p:nvPr>
        </p:nvSpPr>
        <p:spPr/>
        <p:txBody>
          <a:body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p:cNvSpPr>
            <a:spLocks noGrp="1"/>
          </p:cNvSpPr>
          <p:nvPr>
            <p:ph type="dt" sz="half" idx="10"/>
          </p:nvPr>
        </p:nvSpPr>
        <p:spPr/>
        <p:txBody>
          <a:bodyPr/>
          <a:lstStyle/>
          <a:p>
            <a:fld id="{7B427F4F-13BB-4404-B949-9DE187BD229B}" type="datetimeFigureOut">
              <a:rPr lang="pt-BR" smtClean="0"/>
              <a:t>16/05/2018</a:t>
            </a:fld>
            <a:endParaRPr lang="pt-BR" dirty="0"/>
          </a:p>
        </p:txBody>
      </p:sp>
      <p:sp>
        <p:nvSpPr>
          <p:cNvPr id="5" name="Espaço Reservado para Rodapé 4"/>
          <p:cNvSpPr>
            <a:spLocks noGrp="1"/>
          </p:cNvSpPr>
          <p:nvPr>
            <p:ph type="ftr" sz="quarter" idx="11"/>
          </p:nvPr>
        </p:nvSpPr>
        <p:spPr/>
        <p:txBody>
          <a:bodyPr/>
          <a:lstStyle/>
          <a:p>
            <a:endParaRPr lang="pt-BR" dirty="0"/>
          </a:p>
        </p:txBody>
      </p:sp>
      <p:sp>
        <p:nvSpPr>
          <p:cNvPr id="6" name="Espaço Reservado para Número de Slide 5"/>
          <p:cNvSpPr>
            <a:spLocks noGrp="1"/>
          </p:cNvSpPr>
          <p:nvPr>
            <p:ph type="sldNum" sz="quarter" idx="12"/>
          </p:nvPr>
        </p:nvSpPr>
        <p:spPr/>
        <p:txBody>
          <a:bodyPr/>
          <a:lstStyle/>
          <a:p>
            <a:fld id="{C0350C4C-1338-4995-8E86-473BA974E89F}" type="slidenum">
              <a:rPr lang="pt-BR" smtClean="0"/>
              <a:t>‹nº›</a:t>
            </a:fld>
            <a:endParaRPr lang="pt-BR" dirty="0"/>
          </a:p>
        </p:txBody>
      </p:sp>
    </p:spTree>
    <p:extLst>
      <p:ext uri="{BB962C8B-B14F-4D97-AF65-F5344CB8AC3E}">
        <p14:creationId xmlns:p14="http://schemas.microsoft.com/office/powerpoint/2010/main" val="306836458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pt-BR"/>
              <a:t>Clique para editar o título mestre</a:t>
            </a:r>
          </a:p>
        </p:txBody>
      </p:sp>
      <p:sp>
        <p:nvSpPr>
          <p:cNvPr id="3" name="Espaço Reservado para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t-BR"/>
              <a:t>Clique para editar o texto mestre</a:t>
            </a:r>
          </a:p>
        </p:txBody>
      </p:sp>
      <p:sp>
        <p:nvSpPr>
          <p:cNvPr id="4" name="Espaço Reservado para Data 3"/>
          <p:cNvSpPr>
            <a:spLocks noGrp="1"/>
          </p:cNvSpPr>
          <p:nvPr>
            <p:ph type="dt" sz="half" idx="10"/>
          </p:nvPr>
        </p:nvSpPr>
        <p:spPr/>
        <p:txBody>
          <a:bodyPr/>
          <a:lstStyle/>
          <a:p>
            <a:fld id="{7B427F4F-13BB-4404-B949-9DE187BD229B}" type="datetimeFigureOut">
              <a:rPr lang="pt-BR" smtClean="0"/>
              <a:t>16/05/2018</a:t>
            </a:fld>
            <a:endParaRPr lang="pt-BR" dirty="0"/>
          </a:p>
        </p:txBody>
      </p:sp>
      <p:sp>
        <p:nvSpPr>
          <p:cNvPr id="5" name="Espaço Reservado para Rodapé 4"/>
          <p:cNvSpPr>
            <a:spLocks noGrp="1"/>
          </p:cNvSpPr>
          <p:nvPr>
            <p:ph type="ftr" sz="quarter" idx="11"/>
          </p:nvPr>
        </p:nvSpPr>
        <p:spPr/>
        <p:txBody>
          <a:bodyPr/>
          <a:lstStyle/>
          <a:p>
            <a:endParaRPr lang="pt-BR" dirty="0"/>
          </a:p>
        </p:txBody>
      </p:sp>
      <p:sp>
        <p:nvSpPr>
          <p:cNvPr id="6" name="Espaço Reservado para Número de Slide 5"/>
          <p:cNvSpPr>
            <a:spLocks noGrp="1"/>
          </p:cNvSpPr>
          <p:nvPr>
            <p:ph type="sldNum" sz="quarter" idx="12"/>
          </p:nvPr>
        </p:nvSpPr>
        <p:spPr/>
        <p:txBody>
          <a:bodyPr/>
          <a:lstStyle/>
          <a:p>
            <a:fld id="{C0350C4C-1338-4995-8E86-473BA974E89F}" type="slidenum">
              <a:rPr lang="pt-BR" smtClean="0"/>
              <a:t>‹nº›</a:t>
            </a:fld>
            <a:endParaRPr lang="pt-BR" dirty="0"/>
          </a:p>
        </p:txBody>
      </p:sp>
    </p:spTree>
    <p:extLst>
      <p:ext uri="{BB962C8B-B14F-4D97-AF65-F5344CB8AC3E}">
        <p14:creationId xmlns:p14="http://schemas.microsoft.com/office/powerpoint/2010/main" val="29215480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a:t>Clique para editar o título mestre</a:t>
            </a:r>
          </a:p>
        </p:txBody>
      </p:sp>
      <p:sp>
        <p:nvSpPr>
          <p:cNvPr id="3" name="Espaço Reservado para Conteúdo 2"/>
          <p:cNvSpPr>
            <a:spLocks noGrp="1"/>
          </p:cNvSpPr>
          <p:nvPr>
            <p:ph sz="half" idx="1"/>
          </p:nvPr>
        </p:nvSpPr>
        <p:spPr>
          <a:xfrm>
            <a:off x="838200" y="1825625"/>
            <a:ext cx="5181600" cy="4351338"/>
          </a:xfrm>
        </p:spPr>
        <p:txBody>
          <a:body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Conteúdo 3"/>
          <p:cNvSpPr>
            <a:spLocks noGrp="1"/>
          </p:cNvSpPr>
          <p:nvPr>
            <p:ph sz="half" idx="2"/>
          </p:nvPr>
        </p:nvSpPr>
        <p:spPr>
          <a:xfrm>
            <a:off x="6172200" y="1825625"/>
            <a:ext cx="5181600" cy="4351338"/>
          </a:xfrm>
        </p:spPr>
        <p:txBody>
          <a:body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p>
        </p:txBody>
      </p:sp>
      <p:sp>
        <p:nvSpPr>
          <p:cNvPr id="5" name="Espaço Reservado para Data 4"/>
          <p:cNvSpPr>
            <a:spLocks noGrp="1"/>
          </p:cNvSpPr>
          <p:nvPr>
            <p:ph type="dt" sz="half" idx="10"/>
          </p:nvPr>
        </p:nvSpPr>
        <p:spPr/>
        <p:txBody>
          <a:bodyPr/>
          <a:lstStyle/>
          <a:p>
            <a:fld id="{7B427F4F-13BB-4404-B949-9DE187BD229B}" type="datetimeFigureOut">
              <a:rPr lang="pt-BR" smtClean="0"/>
              <a:t>16/05/2018</a:t>
            </a:fld>
            <a:endParaRPr lang="pt-BR" dirty="0"/>
          </a:p>
        </p:txBody>
      </p:sp>
      <p:sp>
        <p:nvSpPr>
          <p:cNvPr id="6" name="Espaço Reservado para Rodapé 5"/>
          <p:cNvSpPr>
            <a:spLocks noGrp="1"/>
          </p:cNvSpPr>
          <p:nvPr>
            <p:ph type="ftr" sz="quarter" idx="11"/>
          </p:nvPr>
        </p:nvSpPr>
        <p:spPr/>
        <p:txBody>
          <a:bodyPr/>
          <a:lstStyle/>
          <a:p>
            <a:endParaRPr lang="pt-BR" dirty="0"/>
          </a:p>
        </p:txBody>
      </p:sp>
      <p:sp>
        <p:nvSpPr>
          <p:cNvPr id="7" name="Espaço Reservado para Número de Slide 6"/>
          <p:cNvSpPr>
            <a:spLocks noGrp="1"/>
          </p:cNvSpPr>
          <p:nvPr>
            <p:ph type="sldNum" sz="quarter" idx="12"/>
          </p:nvPr>
        </p:nvSpPr>
        <p:spPr/>
        <p:txBody>
          <a:bodyPr/>
          <a:lstStyle/>
          <a:p>
            <a:fld id="{C0350C4C-1338-4995-8E86-473BA974E89F}" type="slidenum">
              <a:rPr lang="pt-BR" smtClean="0"/>
              <a:t>‹nº›</a:t>
            </a:fld>
            <a:endParaRPr lang="pt-BR" dirty="0"/>
          </a:p>
        </p:txBody>
      </p:sp>
    </p:spTree>
    <p:extLst>
      <p:ext uri="{BB962C8B-B14F-4D97-AF65-F5344CB8AC3E}">
        <p14:creationId xmlns:p14="http://schemas.microsoft.com/office/powerpoint/2010/main" val="24709973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a:t>Clique para editar o título mestre</a:t>
            </a:r>
          </a:p>
        </p:txBody>
      </p:sp>
      <p:sp>
        <p:nvSpPr>
          <p:cNvPr id="3" name="Espaço Reservado para Conteúdo 2"/>
          <p:cNvSpPr>
            <a:spLocks noGrp="1"/>
          </p:cNvSpPr>
          <p:nvPr>
            <p:ph idx="1"/>
          </p:nvPr>
        </p:nvSpPr>
        <p:spPr/>
        <p:txBody>
          <a:body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p:cNvSpPr>
            <a:spLocks noGrp="1"/>
          </p:cNvSpPr>
          <p:nvPr>
            <p:ph type="dt" sz="half" idx="10"/>
          </p:nvPr>
        </p:nvSpPr>
        <p:spPr/>
        <p:txBody>
          <a:bodyPr/>
          <a:lstStyle/>
          <a:p>
            <a:fld id="{298C3B06-9C45-4119-984A-75BF8EBFA1BF}" type="datetimeFigureOut">
              <a:rPr lang="pt-BR" smtClean="0"/>
              <a:t>16/05/2018</a:t>
            </a:fld>
            <a:endParaRPr lang="pt-BR" dirty="0"/>
          </a:p>
        </p:txBody>
      </p:sp>
      <p:sp>
        <p:nvSpPr>
          <p:cNvPr id="5" name="Espaço Reservado para Rodapé 4"/>
          <p:cNvSpPr>
            <a:spLocks noGrp="1"/>
          </p:cNvSpPr>
          <p:nvPr>
            <p:ph type="ftr" sz="quarter" idx="11"/>
          </p:nvPr>
        </p:nvSpPr>
        <p:spPr/>
        <p:txBody>
          <a:bodyPr/>
          <a:lstStyle/>
          <a:p>
            <a:endParaRPr lang="pt-BR" dirty="0"/>
          </a:p>
        </p:txBody>
      </p:sp>
      <p:sp>
        <p:nvSpPr>
          <p:cNvPr id="6" name="Espaço Reservado para Número de Slide 5"/>
          <p:cNvSpPr>
            <a:spLocks noGrp="1"/>
          </p:cNvSpPr>
          <p:nvPr>
            <p:ph type="sldNum" sz="quarter" idx="12"/>
          </p:nvPr>
        </p:nvSpPr>
        <p:spPr/>
        <p:txBody>
          <a:bodyPr/>
          <a:lstStyle/>
          <a:p>
            <a:fld id="{A9167E67-DA9F-44F5-86E2-671893778DD1}" type="slidenum">
              <a:rPr lang="pt-BR" smtClean="0"/>
              <a:t>‹nº›</a:t>
            </a:fld>
            <a:endParaRPr lang="pt-BR" dirty="0"/>
          </a:p>
        </p:txBody>
      </p:sp>
    </p:spTree>
    <p:extLst>
      <p:ext uri="{BB962C8B-B14F-4D97-AF65-F5344CB8AC3E}">
        <p14:creationId xmlns:p14="http://schemas.microsoft.com/office/powerpoint/2010/main" val="363403594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pt-BR"/>
              <a:t>Clique para editar o título mestre</a:t>
            </a:r>
          </a:p>
        </p:txBody>
      </p:sp>
      <p:sp>
        <p:nvSpPr>
          <p:cNvPr id="3" name="Espaço Reservado para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 texto mestre</a:t>
            </a:r>
          </a:p>
        </p:txBody>
      </p:sp>
      <p:sp>
        <p:nvSpPr>
          <p:cNvPr id="4" name="Espaço Reservado para Conteúdo 3"/>
          <p:cNvSpPr>
            <a:spLocks noGrp="1"/>
          </p:cNvSpPr>
          <p:nvPr>
            <p:ph sz="half" idx="2"/>
          </p:nvPr>
        </p:nvSpPr>
        <p:spPr>
          <a:xfrm>
            <a:off x="839788" y="2505075"/>
            <a:ext cx="5157787" cy="3684588"/>
          </a:xfrm>
        </p:spPr>
        <p:txBody>
          <a:body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p>
        </p:txBody>
      </p:sp>
      <p:sp>
        <p:nvSpPr>
          <p:cNvPr id="5" name="Espaço Reservado para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 texto mestre</a:t>
            </a:r>
          </a:p>
        </p:txBody>
      </p:sp>
      <p:sp>
        <p:nvSpPr>
          <p:cNvPr id="6" name="Espaço Reservado para Conteúdo 5"/>
          <p:cNvSpPr>
            <a:spLocks noGrp="1"/>
          </p:cNvSpPr>
          <p:nvPr>
            <p:ph sz="quarter" idx="4"/>
          </p:nvPr>
        </p:nvSpPr>
        <p:spPr>
          <a:xfrm>
            <a:off x="6172200" y="2505075"/>
            <a:ext cx="5183188" cy="3684588"/>
          </a:xfrm>
        </p:spPr>
        <p:txBody>
          <a:body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p>
        </p:txBody>
      </p:sp>
      <p:sp>
        <p:nvSpPr>
          <p:cNvPr id="7" name="Espaço Reservado para Data 6"/>
          <p:cNvSpPr>
            <a:spLocks noGrp="1"/>
          </p:cNvSpPr>
          <p:nvPr>
            <p:ph type="dt" sz="half" idx="10"/>
          </p:nvPr>
        </p:nvSpPr>
        <p:spPr/>
        <p:txBody>
          <a:bodyPr/>
          <a:lstStyle/>
          <a:p>
            <a:fld id="{7B427F4F-13BB-4404-B949-9DE187BD229B}" type="datetimeFigureOut">
              <a:rPr lang="pt-BR" smtClean="0"/>
              <a:t>16/05/2018</a:t>
            </a:fld>
            <a:endParaRPr lang="pt-BR" dirty="0"/>
          </a:p>
        </p:txBody>
      </p:sp>
      <p:sp>
        <p:nvSpPr>
          <p:cNvPr id="8" name="Espaço Reservado para Rodapé 7"/>
          <p:cNvSpPr>
            <a:spLocks noGrp="1"/>
          </p:cNvSpPr>
          <p:nvPr>
            <p:ph type="ftr" sz="quarter" idx="11"/>
          </p:nvPr>
        </p:nvSpPr>
        <p:spPr/>
        <p:txBody>
          <a:bodyPr/>
          <a:lstStyle/>
          <a:p>
            <a:endParaRPr lang="pt-BR" dirty="0"/>
          </a:p>
        </p:txBody>
      </p:sp>
      <p:sp>
        <p:nvSpPr>
          <p:cNvPr id="9" name="Espaço Reservado para Número de Slide 8"/>
          <p:cNvSpPr>
            <a:spLocks noGrp="1"/>
          </p:cNvSpPr>
          <p:nvPr>
            <p:ph type="sldNum" sz="quarter" idx="12"/>
          </p:nvPr>
        </p:nvSpPr>
        <p:spPr/>
        <p:txBody>
          <a:bodyPr/>
          <a:lstStyle/>
          <a:p>
            <a:fld id="{C0350C4C-1338-4995-8E86-473BA974E89F}" type="slidenum">
              <a:rPr lang="pt-BR" smtClean="0"/>
              <a:t>‹nº›</a:t>
            </a:fld>
            <a:endParaRPr lang="pt-BR" dirty="0"/>
          </a:p>
        </p:txBody>
      </p:sp>
    </p:spTree>
    <p:extLst>
      <p:ext uri="{BB962C8B-B14F-4D97-AF65-F5344CB8AC3E}">
        <p14:creationId xmlns:p14="http://schemas.microsoft.com/office/powerpoint/2010/main" val="346846934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a:t>Clique para editar o título mestre</a:t>
            </a:r>
          </a:p>
        </p:txBody>
      </p:sp>
      <p:sp>
        <p:nvSpPr>
          <p:cNvPr id="3" name="Espaço Reservado para Data 2"/>
          <p:cNvSpPr>
            <a:spLocks noGrp="1"/>
          </p:cNvSpPr>
          <p:nvPr>
            <p:ph type="dt" sz="half" idx="10"/>
          </p:nvPr>
        </p:nvSpPr>
        <p:spPr/>
        <p:txBody>
          <a:bodyPr/>
          <a:lstStyle/>
          <a:p>
            <a:fld id="{7B427F4F-13BB-4404-B949-9DE187BD229B}" type="datetimeFigureOut">
              <a:rPr lang="pt-BR" smtClean="0"/>
              <a:t>16/05/2018</a:t>
            </a:fld>
            <a:endParaRPr lang="pt-BR" dirty="0"/>
          </a:p>
        </p:txBody>
      </p:sp>
      <p:sp>
        <p:nvSpPr>
          <p:cNvPr id="4" name="Espaço Reservado para Rodapé 3"/>
          <p:cNvSpPr>
            <a:spLocks noGrp="1"/>
          </p:cNvSpPr>
          <p:nvPr>
            <p:ph type="ftr" sz="quarter" idx="11"/>
          </p:nvPr>
        </p:nvSpPr>
        <p:spPr/>
        <p:txBody>
          <a:bodyPr/>
          <a:lstStyle/>
          <a:p>
            <a:endParaRPr lang="pt-BR" dirty="0"/>
          </a:p>
        </p:txBody>
      </p:sp>
      <p:sp>
        <p:nvSpPr>
          <p:cNvPr id="5" name="Espaço Reservado para Número de Slide 4"/>
          <p:cNvSpPr>
            <a:spLocks noGrp="1"/>
          </p:cNvSpPr>
          <p:nvPr>
            <p:ph type="sldNum" sz="quarter" idx="12"/>
          </p:nvPr>
        </p:nvSpPr>
        <p:spPr/>
        <p:txBody>
          <a:bodyPr/>
          <a:lstStyle/>
          <a:p>
            <a:fld id="{C0350C4C-1338-4995-8E86-473BA974E89F}" type="slidenum">
              <a:rPr lang="pt-BR" smtClean="0"/>
              <a:t>‹nº›</a:t>
            </a:fld>
            <a:endParaRPr lang="pt-BR" dirty="0"/>
          </a:p>
        </p:txBody>
      </p:sp>
    </p:spTree>
    <p:extLst>
      <p:ext uri="{BB962C8B-B14F-4D97-AF65-F5344CB8AC3E}">
        <p14:creationId xmlns:p14="http://schemas.microsoft.com/office/powerpoint/2010/main" val="6159726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1"/>
          <p:cNvSpPr>
            <a:spLocks noGrp="1"/>
          </p:cNvSpPr>
          <p:nvPr>
            <p:ph type="dt" sz="half" idx="10"/>
          </p:nvPr>
        </p:nvSpPr>
        <p:spPr/>
        <p:txBody>
          <a:bodyPr/>
          <a:lstStyle/>
          <a:p>
            <a:fld id="{7B427F4F-13BB-4404-B949-9DE187BD229B}" type="datetimeFigureOut">
              <a:rPr lang="pt-BR" smtClean="0"/>
              <a:t>16/05/2018</a:t>
            </a:fld>
            <a:endParaRPr lang="pt-BR" dirty="0"/>
          </a:p>
        </p:txBody>
      </p:sp>
      <p:sp>
        <p:nvSpPr>
          <p:cNvPr id="3" name="Espaço Reservado para Rodapé 2"/>
          <p:cNvSpPr>
            <a:spLocks noGrp="1"/>
          </p:cNvSpPr>
          <p:nvPr>
            <p:ph type="ftr" sz="quarter" idx="11"/>
          </p:nvPr>
        </p:nvSpPr>
        <p:spPr/>
        <p:txBody>
          <a:bodyPr/>
          <a:lstStyle/>
          <a:p>
            <a:endParaRPr lang="pt-BR" dirty="0"/>
          </a:p>
        </p:txBody>
      </p:sp>
      <p:sp>
        <p:nvSpPr>
          <p:cNvPr id="4" name="Espaço Reservado para Número de Slide 3"/>
          <p:cNvSpPr>
            <a:spLocks noGrp="1"/>
          </p:cNvSpPr>
          <p:nvPr>
            <p:ph type="sldNum" sz="quarter" idx="12"/>
          </p:nvPr>
        </p:nvSpPr>
        <p:spPr/>
        <p:txBody>
          <a:bodyPr/>
          <a:lstStyle/>
          <a:p>
            <a:fld id="{C0350C4C-1338-4995-8E86-473BA974E89F}" type="slidenum">
              <a:rPr lang="pt-BR" smtClean="0"/>
              <a:t>‹nº›</a:t>
            </a:fld>
            <a:endParaRPr lang="pt-BR" dirty="0"/>
          </a:p>
        </p:txBody>
      </p:sp>
    </p:spTree>
    <p:extLst>
      <p:ext uri="{BB962C8B-B14F-4D97-AF65-F5344CB8AC3E}">
        <p14:creationId xmlns:p14="http://schemas.microsoft.com/office/powerpoint/2010/main" val="426018326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pt-BR"/>
              <a:t>Clique para editar o título mestre</a:t>
            </a:r>
          </a:p>
        </p:txBody>
      </p:sp>
      <p:sp>
        <p:nvSpPr>
          <p:cNvPr id="3" name="Espaço Reservado para Conteú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a:t>Clique para editar o texto mestre</a:t>
            </a:r>
          </a:p>
        </p:txBody>
      </p:sp>
      <p:sp>
        <p:nvSpPr>
          <p:cNvPr id="5" name="Espaço Reservado para Data 4"/>
          <p:cNvSpPr>
            <a:spLocks noGrp="1"/>
          </p:cNvSpPr>
          <p:nvPr>
            <p:ph type="dt" sz="half" idx="10"/>
          </p:nvPr>
        </p:nvSpPr>
        <p:spPr/>
        <p:txBody>
          <a:bodyPr/>
          <a:lstStyle/>
          <a:p>
            <a:fld id="{7B427F4F-13BB-4404-B949-9DE187BD229B}" type="datetimeFigureOut">
              <a:rPr lang="pt-BR" smtClean="0"/>
              <a:t>16/05/2018</a:t>
            </a:fld>
            <a:endParaRPr lang="pt-BR" dirty="0"/>
          </a:p>
        </p:txBody>
      </p:sp>
      <p:sp>
        <p:nvSpPr>
          <p:cNvPr id="6" name="Espaço Reservado para Rodapé 5"/>
          <p:cNvSpPr>
            <a:spLocks noGrp="1"/>
          </p:cNvSpPr>
          <p:nvPr>
            <p:ph type="ftr" sz="quarter" idx="11"/>
          </p:nvPr>
        </p:nvSpPr>
        <p:spPr/>
        <p:txBody>
          <a:bodyPr/>
          <a:lstStyle/>
          <a:p>
            <a:endParaRPr lang="pt-BR" dirty="0"/>
          </a:p>
        </p:txBody>
      </p:sp>
      <p:sp>
        <p:nvSpPr>
          <p:cNvPr id="7" name="Espaço Reservado para Número de Slide 6"/>
          <p:cNvSpPr>
            <a:spLocks noGrp="1"/>
          </p:cNvSpPr>
          <p:nvPr>
            <p:ph type="sldNum" sz="quarter" idx="12"/>
          </p:nvPr>
        </p:nvSpPr>
        <p:spPr/>
        <p:txBody>
          <a:bodyPr/>
          <a:lstStyle/>
          <a:p>
            <a:fld id="{C0350C4C-1338-4995-8E86-473BA974E89F}" type="slidenum">
              <a:rPr lang="pt-BR" smtClean="0"/>
              <a:t>‹nº›</a:t>
            </a:fld>
            <a:endParaRPr lang="pt-BR" dirty="0"/>
          </a:p>
        </p:txBody>
      </p:sp>
    </p:spTree>
    <p:extLst>
      <p:ext uri="{BB962C8B-B14F-4D97-AF65-F5344CB8AC3E}">
        <p14:creationId xmlns:p14="http://schemas.microsoft.com/office/powerpoint/2010/main" val="428361758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pt-BR"/>
              <a:t>Clique para editar o título mestre</a:t>
            </a:r>
          </a:p>
        </p:txBody>
      </p:sp>
      <p:sp>
        <p:nvSpPr>
          <p:cNvPr id="3" name="Espaço Reservado para Imagem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t-BR" dirty="0"/>
          </a:p>
        </p:txBody>
      </p:sp>
      <p:sp>
        <p:nvSpPr>
          <p:cNvPr id="4" name="Espaço Reservado para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a:t>Clique para editar o texto mestre</a:t>
            </a:r>
          </a:p>
        </p:txBody>
      </p:sp>
      <p:sp>
        <p:nvSpPr>
          <p:cNvPr id="5" name="Espaço Reservado para Data 4"/>
          <p:cNvSpPr>
            <a:spLocks noGrp="1"/>
          </p:cNvSpPr>
          <p:nvPr>
            <p:ph type="dt" sz="half" idx="10"/>
          </p:nvPr>
        </p:nvSpPr>
        <p:spPr/>
        <p:txBody>
          <a:bodyPr/>
          <a:lstStyle/>
          <a:p>
            <a:fld id="{7B427F4F-13BB-4404-B949-9DE187BD229B}" type="datetimeFigureOut">
              <a:rPr lang="pt-BR" smtClean="0"/>
              <a:t>16/05/2018</a:t>
            </a:fld>
            <a:endParaRPr lang="pt-BR" dirty="0"/>
          </a:p>
        </p:txBody>
      </p:sp>
      <p:sp>
        <p:nvSpPr>
          <p:cNvPr id="6" name="Espaço Reservado para Rodapé 5"/>
          <p:cNvSpPr>
            <a:spLocks noGrp="1"/>
          </p:cNvSpPr>
          <p:nvPr>
            <p:ph type="ftr" sz="quarter" idx="11"/>
          </p:nvPr>
        </p:nvSpPr>
        <p:spPr/>
        <p:txBody>
          <a:bodyPr/>
          <a:lstStyle/>
          <a:p>
            <a:endParaRPr lang="pt-BR" dirty="0"/>
          </a:p>
        </p:txBody>
      </p:sp>
      <p:sp>
        <p:nvSpPr>
          <p:cNvPr id="7" name="Espaço Reservado para Número de Slide 6"/>
          <p:cNvSpPr>
            <a:spLocks noGrp="1"/>
          </p:cNvSpPr>
          <p:nvPr>
            <p:ph type="sldNum" sz="quarter" idx="12"/>
          </p:nvPr>
        </p:nvSpPr>
        <p:spPr/>
        <p:txBody>
          <a:bodyPr/>
          <a:lstStyle/>
          <a:p>
            <a:fld id="{C0350C4C-1338-4995-8E86-473BA974E89F}" type="slidenum">
              <a:rPr lang="pt-BR" smtClean="0"/>
              <a:t>‹nº›</a:t>
            </a:fld>
            <a:endParaRPr lang="pt-BR" dirty="0"/>
          </a:p>
        </p:txBody>
      </p:sp>
    </p:spTree>
    <p:extLst>
      <p:ext uri="{BB962C8B-B14F-4D97-AF65-F5344CB8AC3E}">
        <p14:creationId xmlns:p14="http://schemas.microsoft.com/office/powerpoint/2010/main" val="2894045451"/>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a:t>Clique para editar o título mestre</a:t>
            </a:r>
          </a:p>
        </p:txBody>
      </p:sp>
      <p:sp>
        <p:nvSpPr>
          <p:cNvPr id="3" name="Espaço Reservado para Texto Vertical 2"/>
          <p:cNvSpPr>
            <a:spLocks noGrp="1"/>
          </p:cNvSpPr>
          <p:nvPr>
            <p:ph type="body" orient="vert" idx="1"/>
          </p:nvPr>
        </p:nvSpPr>
        <p:spPr/>
        <p:txBody>
          <a:bodyPr vert="eaVert"/>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p:cNvSpPr>
            <a:spLocks noGrp="1"/>
          </p:cNvSpPr>
          <p:nvPr>
            <p:ph type="dt" sz="half" idx="10"/>
          </p:nvPr>
        </p:nvSpPr>
        <p:spPr/>
        <p:txBody>
          <a:bodyPr/>
          <a:lstStyle/>
          <a:p>
            <a:fld id="{7B427F4F-13BB-4404-B949-9DE187BD229B}" type="datetimeFigureOut">
              <a:rPr lang="pt-BR" smtClean="0"/>
              <a:t>16/05/2018</a:t>
            </a:fld>
            <a:endParaRPr lang="pt-BR" dirty="0"/>
          </a:p>
        </p:txBody>
      </p:sp>
      <p:sp>
        <p:nvSpPr>
          <p:cNvPr id="5" name="Espaço Reservado para Rodapé 4"/>
          <p:cNvSpPr>
            <a:spLocks noGrp="1"/>
          </p:cNvSpPr>
          <p:nvPr>
            <p:ph type="ftr" sz="quarter" idx="11"/>
          </p:nvPr>
        </p:nvSpPr>
        <p:spPr/>
        <p:txBody>
          <a:bodyPr/>
          <a:lstStyle/>
          <a:p>
            <a:endParaRPr lang="pt-BR" dirty="0"/>
          </a:p>
        </p:txBody>
      </p:sp>
      <p:sp>
        <p:nvSpPr>
          <p:cNvPr id="6" name="Espaço Reservado para Número de Slide 5"/>
          <p:cNvSpPr>
            <a:spLocks noGrp="1"/>
          </p:cNvSpPr>
          <p:nvPr>
            <p:ph type="sldNum" sz="quarter" idx="12"/>
          </p:nvPr>
        </p:nvSpPr>
        <p:spPr/>
        <p:txBody>
          <a:bodyPr/>
          <a:lstStyle/>
          <a:p>
            <a:fld id="{C0350C4C-1338-4995-8E86-473BA974E89F}" type="slidenum">
              <a:rPr lang="pt-BR" smtClean="0"/>
              <a:t>‹nº›</a:t>
            </a:fld>
            <a:endParaRPr lang="pt-BR" dirty="0"/>
          </a:p>
        </p:txBody>
      </p:sp>
    </p:spTree>
    <p:extLst>
      <p:ext uri="{BB962C8B-B14F-4D97-AF65-F5344CB8AC3E}">
        <p14:creationId xmlns:p14="http://schemas.microsoft.com/office/powerpoint/2010/main" val="2247752392"/>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pt-BR"/>
              <a:t>Clique para editar o título mestre</a:t>
            </a:r>
          </a:p>
        </p:txBody>
      </p:sp>
      <p:sp>
        <p:nvSpPr>
          <p:cNvPr id="3" name="Espaço Reservado para Texto Vertical 2"/>
          <p:cNvSpPr>
            <a:spLocks noGrp="1"/>
          </p:cNvSpPr>
          <p:nvPr>
            <p:ph type="body" orient="vert" idx="1"/>
          </p:nvPr>
        </p:nvSpPr>
        <p:spPr>
          <a:xfrm>
            <a:off x="838200" y="365125"/>
            <a:ext cx="7734300" cy="5811838"/>
          </a:xfrm>
        </p:spPr>
        <p:txBody>
          <a:bodyPr vert="eaVert"/>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p:cNvSpPr>
            <a:spLocks noGrp="1"/>
          </p:cNvSpPr>
          <p:nvPr>
            <p:ph type="dt" sz="half" idx="10"/>
          </p:nvPr>
        </p:nvSpPr>
        <p:spPr/>
        <p:txBody>
          <a:bodyPr/>
          <a:lstStyle/>
          <a:p>
            <a:fld id="{7B427F4F-13BB-4404-B949-9DE187BD229B}" type="datetimeFigureOut">
              <a:rPr lang="pt-BR" smtClean="0"/>
              <a:t>16/05/2018</a:t>
            </a:fld>
            <a:endParaRPr lang="pt-BR" dirty="0"/>
          </a:p>
        </p:txBody>
      </p:sp>
      <p:sp>
        <p:nvSpPr>
          <p:cNvPr id="5" name="Espaço Reservado para Rodapé 4"/>
          <p:cNvSpPr>
            <a:spLocks noGrp="1"/>
          </p:cNvSpPr>
          <p:nvPr>
            <p:ph type="ftr" sz="quarter" idx="11"/>
          </p:nvPr>
        </p:nvSpPr>
        <p:spPr/>
        <p:txBody>
          <a:bodyPr/>
          <a:lstStyle/>
          <a:p>
            <a:endParaRPr lang="pt-BR" dirty="0"/>
          </a:p>
        </p:txBody>
      </p:sp>
      <p:sp>
        <p:nvSpPr>
          <p:cNvPr id="6" name="Espaço Reservado para Número de Slide 5"/>
          <p:cNvSpPr>
            <a:spLocks noGrp="1"/>
          </p:cNvSpPr>
          <p:nvPr>
            <p:ph type="sldNum" sz="quarter" idx="12"/>
          </p:nvPr>
        </p:nvSpPr>
        <p:spPr/>
        <p:txBody>
          <a:bodyPr/>
          <a:lstStyle/>
          <a:p>
            <a:fld id="{C0350C4C-1338-4995-8E86-473BA974E89F}" type="slidenum">
              <a:rPr lang="pt-BR" smtClean="0"/>
              <a:t>‹nº›</a:t>
            </a:fld>
            <a:endParaRPr lang="pt-BR" dirty="0"/>
          </a:p>
        </p:txBody>
      </p:sp>
    </p:spTree>
    <p:extLst>
      <p:ext uri="{BB962C8B-B14F-4D97-AF65-F5344CB8AC3E}">
        <p14:creationId xmlns:p14="http://schemas.microsoft.com/office/powerpoint/2010/main" val="30320286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pt-BR"/>
              <a:t>Clique para editar o título mestre</a:t>
            </a:r>
          </a:p>
        </p:txBody>
      </p:sp>
      <p:sp>
        <p:nvSpPr>
          <p:cNvPr id="3" name="Espaço Reservado para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t-BR"/>
              <a:t>Clique para editar o texto mestre</a:t>
            </a:r>
          </a:p>
        </p:txBody>
      </p:sp>
      <p:sp>
        <p:nvSpPr>
          <p:cNvPr id="4" name="Espaço Reservado para Data 3"/>
          <p:cNvSpPr>
            <a:spLocks noGrp="1"/>
          </p:cNvSpPr>
          <p:nvPr>
            <p:ph type="dt" sz="half" idx="10"/>
          </p:nvPr>
        </p:nvSpPr>
        <p:spPr/>
        <p:txBody>
          <a:bodyPr/>
          <a:lstStyle/>
          <a:p>
            <a:fld id="{298C3B06-9C45-4119-984A-75BF8EBFA1BF}" type="datetimeFigureOut">
              <a:rPr lang="pt-BR" smtClean="0"/>
              <a:t>16/05/2018</a:t>
            </a:fld>
            <a:endParaRPr lang="pt-BR" dirty="0"/>
          </a:p>
        </p:txBody>
      </p:sp>
      <p:sp>
        <p:nvSpPr>
          <p:cNvPr id="5" name="Espaço Reservado para Rodapé 4"/>
          <p:cNvSpPr>
            <a:spLocks noGrp="1"/>
          </p:cNvSpPr>
          <p:nvPr>
            <p:ph type="ftr" sz="quarter" idx="11"/>
          </p:nvPr>
        </p:nvSpPr>
        <p:spPr/>
        <p:txBody>
          <a:bodyPr/>
          <a:lstStyle/>
          <a:p>
            <a:endParaRPr lang="pt-BR" dirty="0"/>
          </a:p>
        </p:txBody>
      </p:sp>
      <p:sp>
        <p:nvSpPr>
          <p:cNvPr id="6" name="Espaço Reservado para Número de Slide 5"/>
          <p:cNvSpPr>
            <a:spLocks noGrp="1"/>
          </p:cNvSpPr>
          <p:nvPr>
            <p:ph type="sldNum" sz="quarter" idx="12"/>
          </p:nvPr>
        </p:nvSpPr>
        <p:spPr/>
        <p:txBody>
          <a:bodyPr/>
          <a:lstStyle/>
          <a:p>
            <a:fld id="{A9167E67-DA9F-44F5-86E2-671893778DD1}" type="slidenum">
              <a:rPr lang="pt-BR" smtClean="0"/>
              <a:t>‹nº›</a:t>
            </a:fld>
            <a:endParaRPr lang="pt-BR" dirty="0"/>
          </a:p>
        </p:txBody>
      </p:sp>
    </p:spTree>
    <p:extLst>
      <p:ext uri="{BB962C8B-B14F-4D97-AF65-F5344CB8AC3E}">
        <p14:creationId xmlns:p14="http://schemas.microsoft.com/office/powerpoint/2010/main" val="19042327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a:t>Clique para editar o título mestre</a:t>
            </a:r>
          </a:p>
        </p:txBody>
      </p:sp>
      <p:sp>
        <p:nvSpPr>
          <p:cNvPr id="3" name="Espaço Reservado para Conteúdo 2"/>
          <p:cNvSpPr>
            <a:spLocks noGrp="1"/>
          </p:cNvSpPr>
          <p:nvPr>
            <p:ph sz="half" idx="1"/>
          </p:nvPr>
        </p:nvSpPr>
        <p:spPr>
          <a:xfrm>
            <a:off x="838200" y="1825625"/>
            <a:ext cx="5181600" cy="4351338"/>
          </a:xfrm>
        </p:spPr>
        <p:txBody>
          <a:body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Conteúdo 3"/>
          <p:cNvSpPr>
            <a:spLocks noGrp="1"/>
          </p:cNvSpPr>
          <p:nvPr>
            <p:ph sz="half" idx="2"/>
          </p:nvPr>
        </p:nvSpPr>
        <p:spPr>
          <a:xfrm>
            <a:off x="6172200" y="1825625"/>
            <a:ext cx="5181600" cy="4351338"/>
          </a:xfrm>
        </p:spPr>
        <p:txBody>
          <a:body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p>
        </p:txBody>
      </p:sp>
      <p:sp>
        <p:nvSpPr>
          <p:cNvPr id="5" name="Espaço Reservado para Data 4"/>
          <p:cNvSpPr>
            <a:spLocks noGrp="1"/>
          </p:cNvSpPr>
          <p:nvPr>
            <p:ph type="dt" sz="half" idx="10"/>
          </p:nvPr>
        </p:nvSpPr>
        <p:spPr/>
        <p:txBody>
          <a:bodyPr/>
          <a:lstStyle/>
          <a:p>
            <a:fld id="{298C3B06-9C45-4119-984A-75BF8EBFA1BF}" type="datetimeFigureOut">
              <a:rPr lang="pt-BR" smtClean="0"/>
              <a:t>16/05/2018</a:t>
            </a:fld>
            <a:endParaRPr lang="pt-BR" dirty="0"/>
          </a:p>
        </p:txBody>
      </p:sp>
      <p:sp>
        <p:nvSpPr>
          <p:cNvPr id="6" name="Espaço Reservado para Rodapé 5"/>
          <p:cNvSpPr>
            <a:spLocks noGrp="1"/>
          </p:cNvSpPr>
          <p:nvPr>
            <p:ph type="ftr" sz="quarter" idx="11"/>
          </p:nvPr>
        </p:nvSpPr>
        <p:spPr/>
        <p:txBody>
          <a:bodyPr/>
          <a:lstStyle/>
          <a:p>
            <a:endParaRPr lang="pt-BR" dirty="0"/>
          </a:p>
        </p:txBody>
      </p:sp>
      <p:sp>
        <p:nvSpPr>
          <p:cNvPr id="7" name="Espaço Reservado para Número de Slide 6"/>
          <p:cNvSpPr>
            <a:spLocks noGrp="1"/>
          </p:cNvSpPr>
          <p:nvPr>
            <p:ph type="sldNum" sz="quarter" idx="12"/>
          </p:nvPr>
        </p:nvSpPr>
        <p:spPr/>
        <p:txBody>
          <a:bodyPr/>
          <a:lstStyle/>
          <a:p>
            <a:fld id="{A9167E67-DA9F-44F5-86E2-671893778DD1}" type="slidenum">
              <a:rPr lang="pt-BR" smtClean="0"/>
              <a:t>‹nº›</a:t>
            </a:fld>
            <a:endParaRPr lang="pt-BR" dirty="0"/>
          </a:p>
        </p:txBody>
      </p:sp>
    </p:spTree>
    <p:extLst>
      <p:ext uri="{BB962C8B-B14F-4D97-AF65-F5344CB8AC3E}">
        <p14:creationId xmlns:p14="http://schemas.microsoft.com/office/powerpoint/2010/main" val="27071243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pt-BR"/>
              <a:t>Clique para editar o título mestre</a:t>
            </a:r>
          </a:p>
        </p:txBody>
      </p:sp>
      <p:sp>
        <p:nvSpPr>
          <p:cNvPr id="3" name="Espaço Reservado para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 texto mestre</a:t>
            </a:r>
          </a:p>
        </p:txBody>
      </p:sp>
      <p:sp>
        <p:nvSpPr>
          <p:cNvPr id="4" name="Espaço Reservado para Conteúdo 3"/>
          <p:cNvSpPr>
            <a:spLocks noGrp="1"/>
          </p:cNvSpPr>
          <p:nvPr>
            <p:ph sz="half" idx="2"/>
          </p:nvPr>
        </p:nvSpPr>
        <p:spPr>
          <a:xfrm>
            <a:off x="839788" y="2505075"/>
            <a:ext cx="5157787" cy="3684588"/>
          </a:xfrm>
        </p:spPr>
        <p:txBody>
          <a:body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p>
        </p:txBody>
      </p:sp>
      <p:sp>
        <p:nvSpPr>
          <p:cNvPr id="5" name="Espaço Reservado para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 texto mestre</a:t>
            </a:r>
          </a:p>
        </p:txBody>
      </p:sp>
      <p:sp>
        <p:nvSpPr>
          <p:cNvPr id="6" name="Espaço Reservado para Conteúdo 5"/>
          <p:cNvSpPr>
            <a:spLocks noGrp="1"/>
          </p:cNvSpPr>
          <p:nvPr>
            <p:ph sz="quarter" idx="4"/>
          </p:nvPr>
        </p:nvSpPr>
        <p:spPr>
          <a:xfrm>
            <a:off x="6172200" y="2505075"/>
            <a:ext cx="5183188" cy="3684588"/>
          </a:xfrm>
        </p:spPr>
        <p:txBody>
          <a:body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p>
        </p:txBody>
      </p:sp>
      <p:sp>
        <p:nvSpPr>
          <p:cNvPr id="7" name="Espaço Reservado para Data 6"/>
          <p:cNvSpPr>
            <a:spLocks noGrp="1"/>
          </p:cNvSpPr>
          <p:nvPr>
            <p:ph type="dt" sz="half" idx="10"/>
          </p:nvPr>
        </p:nvSpPr>
        <p:spPr/>
        <p:txBody>
          <a:bodyPr/>
          <a:lstStyle/>
          <a:p>
            <a:fld id="{298C3B06-9C45-4119-984A-75BF8EBFA1BF}" type="datetimeFigureOut">
              <a:rPr lang="pt-BR" smtClean="0"/>
              <a:t>16/05/2018</a:t>
            </a:fld>
            <a:endParaRPr lang="pt-BR" dirty="0"/>
          </a:p>
        </p:txBody>
      </p:sp>
      <p:sp>
        <p:nvSpPr>
          <p:cNvPr id="8" name="Espaço Reservado para Rodapé 7"/>
          <p:cNvSpPr>
            <a:spLocks noGrp="1"/>
          </p:cNvSpPr>
          <p:nvPr>
            <p:ph type="ftr" sz="quarter" idx="11"/>
          </p:nvPr>
        </p:nvSpPr>
        <p:spPr/>
        <p:txBody>
          <a:bodyPr/>
          <a:lstStyle/>
          <a:p>
            <a:endParaRPr lang="pt-BR" dirty="0"/>
          </a:p>
        </p:txBody>
      </p:sp>
      <p:sp>
        <p:nvSpPr>
          <p:cNvPr id="9" name="Espaço Reservado para Número de Slide 8"/>
          <p:cNvSpPr>
            <a:spLocks noGrp="1"/>
          </p:cNvSpPr>
          <p:nvPr>
            <p:ph type="sldNum" sz="quarter" idx="12"/>
          </p:nvPr>
        </p:nvSpPr>
        <p:spPr/>
        <p:txBody>
          <a:bodyPr/>
          <a:lstStyle/>
          <a:p>
            <a:fld id="{A9167E67-DA9F-44F5-86E2-671893778DD1}" type="slidenum">
              <a:rPr lang="pt-BR" smtClean="0"/>
              <a:t>‹nº›</a:t>
            </a:fld>
            <a:endParaRPr lang="pt-BR" dirty="0"/>
          </a:p>
        </p:txBody>
      </p:sp>
    </p:spTree>
    <p:extLst>
      <p:ext uri="{BB962C8B-B14F-4D97-AF65-F5344CB8AC3E}">
        <p14:creationId xmlns:p14="http://schemas.microsoft.com/office/powerpoint/2010/main" val="32972590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a:t>Clique para editar o título mestre</a:t>
            </a:r>
          </a:p>
        </p:txBody>
      </p:sp>
      <p:sp>
        <p:nvSpPr>
          <p:cNvPr id="3" name="Espaço Reservado para Data 2"/>
          <p:cNvSpPr>
            <a:spLocks noGrp="1"/>
          </p:cNvSpPr>
          <p:nvPr>
            <p:ph type="dt" sz="half" idx="10"/>
          </p:nvPr>
        </p:nvSpPr>
        <p:spPr/>
        <p:txBody>
          <a:bodyPr/>
          <a:lstStyle/>
          <a:p>
            <a:fld id="{298C3B06-9C45-4119-984A-75BF8EBFA1BF}" type="datetimeFigureOut">
              <a:rPr lang="pt-BR" smtClean="0"/>
              <a:t>16/05/2018</a:t>
            </a:fld>
            <a:endParaRPr lang="pt-BR" dirty="0"/>
          </a:p>
        </p:txBody>
      </p:sp>
      <p:sp>
        <p:nvSpPr>
          <p:cNvPr id="4" name="Espaço Reservado para Rodapé 3"/>
          <p:cNvSpPr>
            <a:spLocks noGrp="1"/>
          </p:cNvSpPr>
          <p:nvPr>
            <p:ph type="ftr" sz="quarter" idx="11"/>
          </p:nvPr>
        </p:nvSpPr>
        <p:spPr/>
        <p:txBody>
          <a:bodyPr/>
          <a:lstStyle/>
          <a:p>
            <a:endParaRPr lang="pt-BR" dirty="0"/>
          </a:p>
        </p:txBody>
      </p:sp>
      <p:sp>
        <p:nvSpPr>
          <p:cNvPr id="5" name="Espaço Reservado para Número de Slide 4"/>
          <p:cNvSpPr>
            <a:spLocks noGrp="1"/>
          </p:cNvSpPr>
          <p:nvPr>
            <p:ph type="sldNum" sz="quarter" idx="12"/>
          </p:nvPr>
        </p:nvSpPr>
        <p:spPr/>
        <p:txBody>
          <a:bodyPr/>
          <a:lstStyle/>
          <a:p>
            <a:fld id="{A9167E67-DA9F-44F5-86E2-671893778DD1}" type="slidenum">
              <a:rPr lang="pt-BR" smtClean="0"/>
              <a:t>‹nº›</a:t>
            </a:fld>
            <a:endParaRPr lang="pt-BR" dirty="0"/>
          </a:p>
        </p:txBody>
      </p:sp>
    </p:spTree>
    <p:extLst>
      <p:ext uri="{BB962C8B-B14F-4D97-AF65-F5344CB8AC3E}">
        <p14:creationId xmlns:p14="http://schemas.microsoft.com/office/powerpoint/2010/main" val="33782156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1"/>
          <p:cNvSpPr>
            <a:spLocks noGrp="1"/>
          </p:cNvSpPr>
          <p:nvPr>
            <p:ph type="dt" sz="half" idx="10"/>
          </p:nvPr>
        </p:nvSpPr>
        <p:spPr/>
        <p:txBody>
          <a:bodyPr/>
          <a:lstStyle/>
          <a:p>
            <a:fld id="{298C3B06-9C45-4119-984A-75BF8EBFA1BF}" type="datetimeFigureOut">
              <a:rPr lang="pt-BR" smtClean="0"/>
              <a:t>16/05/2018</a:t>
            </a:fld>
            <a:endParaRPr lang="pt-BR" dirty="0"/>
          </a:p>
        </p:txBody>
      </p:sp>
      <p:sp>
        <p:nvSpPr>
          <p:cNvPr id="3" name="Espaço Reservado para Rodapé 2"/>
          <p:cNvSpPr>
            <a:spLocks noGrp="1"/>
          </p:cNvSpPr>
          <p:nvPr>
            <p:ph type="ftr" sz="quarter" idx="11"/>
          </p:nvPr>
        </p:nvSpPr>
        <p:spPr/>
        <p:txBody>
          <a:bodyPr/>
          <a:lstStyle/>
          <a:p>
            <a:endParaRPr lang="pt-BR" dirty="0"/>
          </a:p>
        </p:txBody>
      </p:sp>
      <p:sp>
        <p:nvSpPr>
          <p:cNvPr id="4" name="Espaço Reservado para Número de Slide 3"/>
          <p:cNvSpPr>
            <a:spLocks noGrp="1"/>
          </p:cNvSpPr>
          <p:nvPr>
            <p:ph type="sldNum" sz="quarter" idx="12"/>
          </p:nvPr>
        </p:nvSpPr>
        <p:spPr/>
        <p:txBody>
          <a:bodyPr/>
          <a:lstStyle/>
          <a:p>
            <a:fld id="{A9167E67-DA9F-44F5-86E2-671893778DD1}" type="slidenum">
              <a:rPr lang="pt-BR" smtClean="0"/>
              <a:t>‹nº›</a:t>
            </a:fld>
            <a:endParaRPr lang="pt-BR" dirty="0"/>
          </a:p>
        </p:txBody>
      </p:sp>
      <p:pic>
        <p:nvPicPr>
          <p:cNvPr id="5" name="Imagem 4"/>
          <p:cNvPicPr>
            <a:picLocks noChangeAspect="1"/>
          </p:cNvPicPr>
          <p:nvPr userDrawn="1"/>
        </p:nvPicPr>
        <p:blipFill>
          <a:blip r:embed="rId2"/>
          <a:stretch>
            <a:fillRect/>
          </a:stretch>
        </p:blipFill>
        <p:spPr>
          <a:xfrm>
            <a:off x="1451459" y="503399"/>
            <a:ext cx="9289082" cy="5851201"/>
          </a:xfrm>
          <a:prstGeom prst="rect">
            <a:avLst/>
          </a:prstGeom>
        </p:spPr>
      </p:pic>
    </p:spTree>
    <p:extLst>
      <p:ext uri="{BB962C8B-B14F-4D97-AF65-F5344CB8AC3E}">
        <p14:creationId xmlns:p14="http://schemas.microsoft.com/office/powerpoint/2010/main" val="21611975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3_Layout Personalizado">
    <p:spTree>
      <p:nvGrpSpPr>
        <p:cNvPr id="1" name=""/>
        <p:cNvGrpSpPr/>
        <p:nvPr/>
      </p:nvGrpSpPr>
      <p:grpSpPr>
        <a:xfrm>
          <a:off x="0" y="0"/>
          <a:ext cx="0" cy="0"/>
          <a:chOff x="0" y="0"/>
          <a:chExt cx="0" cy="0"/>
        </a:xfrm>
      </p:grpSpPr>
      <p:pic>
        <p:nvPicPr>
          <p:cNvPr id="2" name="Imagem 1"/>
          <p:cNvPicPr>
            <a:picLocks noChangeAspect="1"/>
          </p:cNvPicPr>
          <p:nvPr userDrawn="1"/>
        </p:nvPicPr>
        <p:blipFill>
          <a:blip r:embed="rId2" cstate="print"/>
          <a:stretch>
            <a:fillRect/>
          </a:stretch>
        </p:blipFill>
        <p:spPr>
          <a:xfrm>
            <a:off x="0" y="-1394710"/>
            <a:ext cx="12192000" cy="9227547"/>
          </a:xfrm>
          <a:prstGeom prst="rect">
            <a:avLst/>
          </a:prstGeom>
        </p:spPr>
      </p:pic>
      <p:sp>
        <p:nvSpPr>
          <p:cNvPr id="3" name="Espaço Reservado para Data 2"/>
          <p:cNvSpPr>
            <a:spLocks noGrp="1"/>
          </p:cNvSpPr>
          <p:nvPr>
            <p:ph type="dt" sz="half" idx="10"/>
          </p:nvPr>
        </p:nvSpPr>
        <p:spPr/>
        <p:txBody>
          <a:bodyPr/>
          <a:lstStyle/>
          <a:p>
            <a:fld id="{298C3B06-9C45-4119-984A-75BF8EBFA1BF}" type="datetimeFigureOut">
              <a:rPr lang="pt-BR" smtClean="0"/>
              <a:pPr/>
              <a:t>16/05/2018</a:t>
            </a:fld>
            <a:endParaRPr lang="pt-BR" dirty="0"/>
          </a:p>
        </p:txBody>
      </p:sp>
      <p:sp>
        <p:nvSpPr>
          <p:cNvPr id="4" name="Espaço Reservado para Rodapé 3"/>
          <p:cNvSpPr>
            <a:spLocks noGrp="1"/>
          </p:cNvSpPr>
          <p:nvPr>
            <p:ph type="ftr" sz="quarter" idx="11"/>
          </p:nvPr>
        </p:nvSpPr>
        <p:spPr/>
        <p:txBody>
          <a:bodyPr/>
          <a:lstStyle/>
          <a:p>
            <a:endParaRPr lang="pt-BR" dirty="0"/>
          </a:p>
        </p:txBody>
      </p:sp>
      <p:sp>
        <p:nvSpPr>
          <p:cNvPr id="5" name="Espaço Reservado para Número de Slide 4"/>
          <p:cNvSpPr>
            <a:spLocks noGrp="1"/>
          </p:cNvSpPr>
          <p:nvPr>
            <p:ph type="sldNum" sz="quarter" idx="12"/>
          </p:nvPr>
        </p:nvSpPr>
        <p:spPr/>
        <p:txBody>
          <a:bodyPr/>
          <a:lstStyle/>
          <a:p>
            <a:fld id="{A9167E67-DA9F-44F5-86E2-671893778DD1}" type="slidenum">
              <a:rPr lang="pt-BR" smtClean="0"/>
              <a:pPr/>
              <a:t>‹nº›</a:t>
            </a:fld>
            <a:endParaRPr lang="pt-BR" dirty="0"/>
          </a:p>
        </p:txBody>
      </p:sp>
    </p:spTree>
    <p:extLst>
      <p:ext uri="{BB962C8B-B14F-4D97-AF65-F5344CB8AC3E}">
        <p14:creationId xmlns:p14="http://schemas.microsoft.com/office/powerpoint/2010/main" val="2712053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Layout Personalizado">
    <p:spTree>
      <p:nvGrpSpPr>
        <p:cNvPr id="1" name=""/>
        <p:cNvGrpSpPr/>
        <p:nvPr/>
      </p:nvGrpSpPr>
      <p:grpSpPr>
        <a:xfrm>
          <a:off x="0" y="0"/>
          <a:ext cx="0" cy="0"/>
          <a:chOff x="0" y="0"/>
          <a:chExt cx="0" cy="0"/>
        </a:xfrm>
      </p:grpSpPr>
      <p:pic>
        <p:nvPicPr>
          <p:cNvPr id="2" name="Imagem 1"/>
          <p:cNvPicPr>
            <a:picLocks noChangeAspect="1"/>
          </p:cNvPicPr>
          <p:nvPr userDrawn="1"/>
        </p:nvPicPr>
        <p:blipFill>
          <a:blip r:embed="rId2"/>
          <a:stretch>
            <a:fillRect/>
          </a:stretch>
        </p:blipFill>
        <p:spPr>
          <a:xfrm>
            <a:off x="0" y="-1394710"/>
            <a:ext cx="12192000" cy="9227547"/>
          </a:xfrm>
          <a:prstGeom prst="rect">
            <a:avLst/>
          </a:prstGeom>
        </p:spPr>
      </p:pic>
      <p:sp>
        <p:nvSpPr>
          <p:cNvPr id="3" name="Espaço Reservado para Data 2"/>
          <p:cNvSpPr>
            <a:spLocks noGrp="1"/>
          </p:cNvSpPr>
          <p:nvPr>
            <p:ph type="dt" sz="half" idx="10"/>
          </p:nvPr>
        </p:nvSpPr>
        <p:spPr/>
        <p:txBody>
          <a:bodyPr/>
          <a:lstStyle/>
          <a:p>
            <a:fld id="{298C3B06-9C45-4119-984A-75BF8EBFA1BF}" type="datetimeFigureOut">
              <a:rPr lang="pt-BR" smtClean="0"/>
              <a:t>16/05/2018</a:t>
            </a:fld>
            <a:endParaRPr lang="pt-BR" dirty="0"/>
          </a:p>
        </p:txBody>
      </p:sp>
      <p:sp>
        <p:nvSpPr>
          <p:cNvPr id="4" name="Espaço Reservado para Rodapé 3"/>
          <p:cNvSpPr>
            <a:spLocks noGrp="1"/>
          </p:cNvSpPr>
          <p:nvPr>
            <p:ph type="ftr" sz="quarter" idx="11"/>
          </p:nvPr>
        </p:nvSpPr>
        <p:spPr/>
        <p:txBody>
          <a:bodyPr/>
          <a:lstStyle/>
          <a:p>
            <a:endParaRPr lang="pt-BR" dirty="0"/>
          </a:p>
        </p:txBody>
      </p:sp>
      <p:sp>
        <p:nvSpPr>
          <p:cNvPr id="5" name="Espaço Reservado para Número de Slide 4"/>
          <p:cNvSpPr>
            <a:spLocks noGrp="1"/>
          </p:cNvSpPr>
          <p:nvPr>
            <p:ph type="sldNum" sz="quarter" idx="12"/>
          </p:nvPr>
        </p:nvSpPr>
        <p:spPr/>
        <p:txBody>
          <a:bodyPr/>
          <a:lstStyle/>
          <a:p>
            <a:fld id="{A9167E67-DA9F-44F5-86E2-671893778DD1}" type="slidenum">
              <a:rPr lang="pt-BR" smtClean="0"/>
              <a:t>‹nº›</a:t>
            </a:fld>
            <a:endParaRPr lang="pt-BR" dirty="0"/>
          </a:p>
        </p:txBody>
      </p:sp>
      <p:pic>
        <p:nvPicPr>
          <p:cNvPr id="6" name="Imagem 5"/>
          <p:cNvPicPr>
            <a:picLocks noChangeAspect="1"/>
          </p:cNvPicPr>
          <p:nvPr userDrawn="1"/>
        </p:nvPicPr>
        <p:blipFill>
          <a:blip r:embed="rId3"/>
          <a:stretch>
            <a:fillRect/>
          </a:stretch>
        </p:blipFill>
        <p:spPr>
          <a:xfrm>
            <a:off x="302249" y="225210"/>
            <a:ext cx="3197881" cy="1081200"/>
          </a:xfrm>
          <a:prstGeom prst="rect">
            <a:avLst/>
          </a:prstGeom>
        </p:spPr>
      </p:pic>
    </p:spTree>
    <p:extLst>
      <p:ext uri="{BB962C8B-B14F-4D97-AF65-F5344CB8AC3E}">
        <p14:creationId xmlns:p14="http://schemas.microsoft.com/office/powerpoint/2010/main" val="32320540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3.xml"/><Relationship Id="rId3" Type="http://schemas.openxmlformats.org/officeDocument/2006/relationships/slideLayout" Target="../slideLayouts/slideLayout18.xml"/><Relationship Id="rId7" Type="http://schemas.openxmlformats.org/officeDocument/2006/relationships/slideLayout" Target="../slideLayouts/slideLayout22.xml"/><Relationship Id="rId12" Type="http://schemas.openxmlformats.org/officeDocument/2006/relationships/theme" Target="../theme/theme2.xml"/><Relationship Id="rId2" Type="http://schemas.openxmlformats.org/officeDocument/2006/relationships/slideLayout" Target="../slideLayouts/slideLayout17.xml"/><Relationship Id="rId1" Type="http://schemas.openxmlformats.org/officeDocument/2006/relationships/slideLayout" Target="../slideLayouts/slideLayout16.xml"/><Relationship Id="rId6" Type="http://schemas.openxmlformats.org/officeDocument/2006/relationships/slideLayout" Target="../slideLayouts/slideLayout21.xml"/><Relationship Id="rId11" Type="http://schemas.openxmlformats.org/officeDocument/2006/relationships/slideLayout" Target="../slideLayouts/slideLayout26.xml"/><Relationship Id="rId5" Type="http://schemas.openxmlformats.org/officeDocument/2006/relationships/slideLayout" Target="../slideLayouts/slideLayout20.xml"/><Relationship Id="rId10" Type="http://schemas.openxmlformats.org/officeDocument/2006/relationships/slideLayout" Target="../slideLayouts/slideLayout25.xml"/><Relationship Id="rId4" Type="http://schemas.openxmlformats.org/officeDocument/2006/relationships/slideLayout" Target="../slideLayouts/slideLayout19.xml"/><Relationship Id="rId9" Type="http://schemas.openxmlformats.org/officeDocument/2006/relationships/slideLayout" Target="../slideLayouts/slideLayout2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pt-BR"/>
              <a:t>Clique para editar o título mestre</a:t>
            </a:r>
          </a:p>
        </p:txBody>
      </p:sp>
      <p:sp>
        <p:nvSpPr>
          <p:cNvPr id="3" name="Espaço Reservado para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98C3B06-9C45-4119-984A-75BF8EBFA1BF}" type="datetimeFigureOut">
              <a:rPr lang="pt-BR" smtClean="0"/>
              <a:t>16/05/2018</a:t>
            </a:fld>
            <a:endParaRPr lang="pt-BR" dirty="0"/>
          </a:p>
        </p:txBody>
      </p:sp>
      <p:sp>
        <p:nvSpPr>
          <p:cNvPr id="5" name="Espaço Reservado para Rodapé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t-BR" dirty="0"/>
          </a:p>
        </p:txBody>
      </p:sp>
      <p:sp>
        <p:nvSpPr>
          <p:cNvPr id="6" name="Espaço Reservado para Número de Slide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9167E67-DA9F-44F5-86E2-671893778DD1}" type="slidenum">
              <a:rPr lang="pt-BR" smtClean="0"/>
              <a:t>‹nº›</a:t>
            </a:fld>
            <a:endParaRPr lang="pt-BR" dirty="0"/>
          </a:p>
        </p:txBody>
      </p:sp>
    </p:spTree>
    <p:extLst>
      <p:ext uri="{BB962C8B-B14F-4D97-AF65-F5344CB8AC3E}">
        <p14:creationId xmlns:p14="http://schemas.microsoft.com/office/powerpoint/2010/main" val="15051653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74" r:id="rId8"/>
    <p:sldLayoutId id="2147483672" r:id="rId9"/>
    <p:sldLayoutId id="2147483656" r:id="rId10"/>
    <p:sldLayoutId id="2147483657" r:id="rId11"/>
    <p:sldLayoutId id="2147483658" r:id="rId12"/>
    <p:sldLayoutId id="2147483659" r:id="rId13"/>
    <p:sldLayoutId id="2147483673" r:id="rId14"/>
    <p:sldLayoutId id="2147483675" r:id="rId15"/>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Espaço Reservado para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pt-BR"/>
              <a:t>Clique para editar o título mestre</a:t>
            </a:r>
          </a:p>
        </p:txBody>
      </p:sp>
      <p:sp>
        <p:nvSpPr>
          <p:cNvPr id="3" name="Espaço Reservado para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B427F4F-13BB-4404-B949-9DE187BD229B}" type="datetimeFigureOut">
              <a:rPr lang="pt-BR" smtClean="0"/>
              <a:t>16/05/2018</a:t>
            </a:fld>
            <a:endParaRPr lang="pt-BR" dirty="0"/>
          </a:p>
        </p:txBody>
      </p:sp>
      <p:sp>
        <p:nvSpPr>
          <p:cNvPr id="5" name="Espaço Reservado para Rodapé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t-BR" dirty="0"/>
          </a:p>
        </p:txBody>
      </p:sp>
      <p:sp>
        <p:nvSpPr>
          <p:cNvPr id="6" name="Espaço Reservado para Número de Slide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0350C4C-1338-4995-8E86-473BA974E89F}" type="slidenum">
              <a:rPr lang="pt-BR" smtClean="0"/>
              <a:t>‹nº›</a:t>
            </a:fld>
            <a:endParaRPr lang="pt-BR" dirty="0"/>
          </a:p>
        </p:txBody>
      </p:sp>
    </p:spTree>
    <p:extLst>
      <p:ext uri="{BB962C8B-B14F-4D97-AF65-F5344CB8AC3E}">
        <p14:creationId xmlns:p14="http://schemas.microsoft.com/office/powerpoint/2010/main" val="352797176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5.xml"/></Relationships>
</file>

<file path=ppt/slides/_rels/slide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xml"/><Relationship Id="rId1" Type="http://schemas.openxmlformats.org/officeDocument/2006/relationships/slideLayout" Target="../slideLayouts/slideLayout15.xml"/><Relationship Id="rId5" Type="http://schemas.openxmlformats.org/officeDocument/2006/relationships/image" Target="../media/image8.png"/><Relationship Id="rId4" Type="http://schemas.openxmlformats.org/officeDocument/2006/relationships/image" Target="../media/image7.png"/></Relationships>
</file>

<file path=ppt/slides/_rels/slide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3.xml"/><Relationship Id="rId1" Type="http://schemas.openxmlformats.org/officeDocument/2006/relationships/slideLayout" Target="../slideLayouts/slideLayout1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5.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5.xml"/></Relationships>
</file>

<file path=ppt/slides/_rels/slide8.xml.rels><?xml version="1.0" encoding="UTF-8" standalone="yes"?>
<Relationships xmlns="http://schemas.openxmlformats.org/package/2006/relationships"><Relationship Id="rId8" Type="http://schemas.openxmlformats.org/officeDocument/2006/relationships/package" Target="../embeddings/Microsoft_Excel_Worksheet2.xlsx"/><Relationship Id="rId3" Type="http://schemas.openxmlformats.org/officeDocument/2006/relationships/notesSlide" Target="../notesSlides/notesSlide8.xml"/><Relationship Id="rId7" Type="http://schemas.openxmlformats.org/officeDocument/2006/relationships/oleObject" Target="../embeddings/oleObject2.bin"/><Relationship Id="rId2" Type="http://schemas.openxmlformats.org/officeDocument/2006/relationships/slideLayout" Target="../slideLayouts/slideLayout15.xml"/><Relationship Id="rId1" Type="http://schemas.openxmlformats.org/officeDocument/2006/relationships/vmlDrawing" Target="../drawings/vmlDrawing1.vml"/><Relationship Id="rId6" Type="http://schemas.openxmlformats.org/officeDocument/2006/relationships/image" Target="../media/image10.emf"/><Relationship Id="rId5" Type="http://schemas.openxmlformats.org/officeDocument/2006/relationships/package" Target="../embeddings/Microsoft_Excel_Worksheet1.xlsx"/><Relationship Id="rId4" Type="http://schemas.openxmlformats.org/officeDocument/2006/relationships/oleObject" Target="../embeddings/oleObject1.bin"/><Relationship Id="rId9" Type="http://schemas.openxmlformats.org/officeDocument/2006/relationships/image" Target="../media/image11.emf"/></Relationships>
</file>

<file path=ppt/slides/_rels/slide9.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9.xml"/><Relationship Id="rId1" Type="http://schemas.openxmlformats.org/officeDocument/2006/relationships/slideLayout" Target="../slideLayouts/slideLayout1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1"/>
          <p:cNvSpPr txBox="1">
            <a:spLocks/>
          </p:cNvSpPr>
          <p:nvPr/>
        </p:nvSpPr>
        <p:spPr>
          <a:xfrm>
            <a:off x="548863" y="1063571"/>
            <a:ext cx="11075671" cy="727364"/>
          </a:xfrm>
          <a:prstGeom prst="rect">
            <a:avLst/>
          </a:prstGeom>
        </p:spPr>
        <p:txBody>
          <a:bodyP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pt-BR" sz="4000" b="1" i="1" dirty="0">
                <a:latin typeface="+mn-lt"/>
              </a:rPr>
              <a:t>Melhoria do Ambiente de Negócios Brasil </a:t>
            </a:r>
          </a:p>
          <a:p>
            <a:pPr algn="ctr"/>
            <a:endParaRPr lang="pt-BR" sz="4000" b="1" i="1" dirty="0">
              <a:latin typeface="+mn-lt"/>
            </a:endParaRPr>
          </a:p>
          <a:p>
            <a:pPr algn="ctr"/>
            <a:r>
              <a:rPr lang="pt-BR" sz="4000" b="1" i="1" dirty="0">
                <a:latin typeface="+mn-lt"/>
              </a:rPr>
              <a:t>Doing Business - 2019</a:t>
            </a:r>
            <a:endParaRPr lang="pt-BR" sz="4000" b="1" dirty="0">
              <a:latin typeface="+mn-lt"/>
            </a:endParaRPr>
          </a:p>
        </p:txBody>
      </p:sp>
      <p:sp>
        <p:nvSpPr>
          <p:cNvPr id="6" name="Subtítulo 2"/>
          <p:cNvSpPr txBox="1">
            <a:spLocks/>
          </p:cNvSpPr>
          <p:nvPr/>
        </p:nvSpPr>
        <p:spPr>
          <a:xfrm>
            <a:off x="6357879" y="5802501"/>
            <a:ext cx="4846638" cy="1655762"/>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r">
              <a:buFont typeface="Arial" panose="020B0604020202020204" pitchFamily="34" charset="0"/>
              <a:buNone/>
            </a:pPr>
            <a:r>
              <a:rPr lang="pt-BR" sz="2000" dirty="0"/>
              <a:t>Rio de Janeiro, 14 maio 2018</a:t>
            </a:r>
          </a:p>
        </p:txBody>
      </p:sp>
      <p:sp>
        <p:nvSpPr>
          <p:cNvPr id="2" name="CaixaDeTexto 1"/>
          <p:cNvSpPr txBox="1"/>
          <p:nvPr/>
        </p:nvSpPr>
        <p:spPr>
          <a:xfrm>
            <a:off x="3048000" y="3442775"/>
            <a:ext cx="6384394" cy="707886"/>
          </a:xfrm>
          <a:prstGeom prst="rect">
            <a:avLst/>
          </a:prstGeom>
          <a:noFill/>
        </p:spPr>
        <p:txBody>
          <a:bodyPr wrap="square" rtlCol="0">
            <a:spAutoFit/>
          </a:bodyPr>
          <a:lstStyle/>
          <a:p>
            <a:r>
              <a:rPr lang="pt-BR" sz="4000" b="1" i="1" dirty="0">
                <a:ea typeface="+mj-ea"/>
                <a:cs typeface="+mj-cs"/>
              </a:rPr>
              <a:t>Pagamento de Impostos</a:t>
            </a:r>
            <a:endParaRPr lang="pt-BR" sz="4000" b="1" i="1" dirty="0">
              <a:ea typeface="+mj-ea"/>
              <a:cs typeface="+mj-cs"/>
            </a:endParaRPr>
          </a:p>
        </p:txBody>
      </p:sp>
    </p:spTree>
    <p:extLst>
      <p:ext uri="{BB962C8B-B14F-4D97-AF65-F5344CB8AC3E}">
        <p14:creationId xmlns:p14="http://schemas.microsoft.com/office/powerpoint/2010/main" val="17283483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tângulo de cantos arredondados 5"/>
          <p:cNvSpPr/>
          <p:nvPr/>
        </p:nvSpPr>
        <p:spPr>
          <a:xfrm>
            <a:off x="207160" y="260570"/>
            <a:ext cx="11771480" cy="511961"/>
          </a:xfrm>
          <a:prstGeom prst="round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3000" b="1" dirty="0"/>
              <a:t>O QUE O INDICADOR “PAGAMENTO DE IMPOSTOS” MEDE</a:t>
            </a:r>
          </a:p>
        </p:txBody>
      </p:sp>
      <p:pic>
        <p:nvPicPr>
          <p:cNvPr id="4" name="Gráfico 3" descr="Ampulheta">
            <a:extLst>
              <a:ext uri="{FF2B5EF4-FFF2-40B4-BE49-F238E27FC236}">
                <a16:creationId xmlns:a16="http://schemas.microsoft.com/office/drawing/2014/main" xmlns="" id="{0697C725-C4B3-48B7-93C5-BF4303E06287}"/>
              </a:ext>
            </a:extLst>
          </p:cNvPr>
          <p:cNvPicPr>
            <a:picLocks noChangeAspect="1"/>
          </p:cNvPicPr>
          <p:nvPr/>
        </p:nvPicPr>
        <p:blipFill>
          <a:blip cstate="print">
            <a:extLst>
              <a:ext uri="{28A0092B-C50C-407E-A947-70E740481C1C}">
                <a14:useLocalDpi xmlns:a14="http://schemas.microsoft.com/office/drawing/2010/main" val="0"/>
              </a:ext>
            </a:extLst>
          </a:blip>
          <a:stretch>
            <a:fillRect/>
          </a:stretch>
        </p:blipFill>
        <p:spPr>
          <a:xfrm>
            <a:off x="5908545" y="1130794"/>
            <a:ext cx="855918" cy="984804"/>
          </a:xfrm>
          <a:prstGeom prst="rect">
            <a:avLst/>
          </a:prstGeom>
        </p:spPr>
      </p:pic>
      <p:sp>
        <p:nvSpPr>
          <p:cNvPr id="11" name="CaixaDeTexto 10">
            <a:extLst>
              <a:ext uri="{FF2B5EF4-FFF2-40B4-BE49-F238E27FC236}">
                <a16:creationId xmlns:a16="http://schemas.microsoft.com/office/drawing/2014/main" xmlns="" id="{6E0D40B6-C824-46DD-8C1D-EA81DC751EDF}"/>
              </a:ext>
            </a:extLst>
          </p:cNvPr>
          <p:cNvSpPr txBox="1"/>
          <p:nvPr/>
        </p:nvSpPr>
        <p:spPr>
          <a:xfrm>
            <a:off x="1913847" y="1164972"/>
            <a:ext cx="3133489" cy="1200329"/>
          </a:xfrm>
          <a:prstGeom prst="rect">
            <a:avLst/>
          </a:prstGeom>
          <a:noFill/>
        </p:spPr>
        <p:txBody>
          <a:bodyPr wrap="square" rtlCol="0">
            <a:spAutoFit/>
          </a:bodyPr>
          <a:lstStyle/>
          <a:p>
            <a:r>
              <a:rPr lang="pt-BR" b="1" dirty="0"/>
              <a:t>Carga tributária total –(%) </a:t>
            </a:r>
            <a:r>
              <a:rPr lang="pt-BR" dirty="0"/>
              <a:t>Calculado pelo  montante dos impostos pagos sob o  lucro Comercial (antes dos impostos) </a:t>
            </a:r>
          </a:p>
        </p:txBody>
      </p:sp>
      <p:sp>
        <p:nvSpPr>
          <p:cNvPr id="12" name="CaixaDeTexto 11">
            <a:extLst>
              <a:ext uri="{FF2B5EF4-FFF2-40B4-BE49-F238E27FC236}">
                <a16:creationId xmlns:a16="http://schemas.microsoft.com/office/drawing/2014/main" xmlns="" id="{E14CDF8E-06F0-45FE-9641-0371485F2AAA}"/>
              </a:ext>
            </a:extLst>
          </p:cNvPr>
          <p:cNvSpPr txBox="1"/>
          <p:nvPr/>
        </p:nvSpPr>
        <p:spPr>
          <a:xfrm>
            <a:off x="1850811" y="3346592"/>
            <a:ext cx="3234625" cy="2031325"/>
          </a:xfrm>
          <a:prstGeom prst="rect">
            <a:avLst/>
          </a:prstGeom>
          <a:noFill/>
        </p:spPr>
        <p:txBody>
          <a:bodyPr wrap="square" rtlCol="0">
            <a:spAutoFit/>
          </a:bodyPr>
          <a:lstStyle/>
          <a:p>
            <a:r>
              <a:rPr lang="pt-BR" b="1" dirty="0"/>
              <a:t>Número de pagamentos (</a:t>
            </a:r>
            <a:r>
              <a:rPr lang="pt-BR" dirty="0"/>
              <a:t>por ano) reflete o número total de impostos e contribuições pagos, o método de pagamento, as frequências de pagamento e de envio de declarações e o número de órgãos envolvidos</a:t>
            </a:r>
          </a:p>
        </p:txBody>
      </p:sp>
      <p:sp>
        <p:nvSpPr>
          <p:cNvPr id="13" name="CaixaDeTexto 12">
            <a:extLst>
              <a:ext uri="{FF2B5EF4-FFF2-40B4-BE49-F238E27FC236}">
                <a16:creationId xmlns:a16="http://schemas.microsoft.com/office/drawing/2014/main" xmlns="" id="{A98D2916-C146-44F1-BC81-8526F841DD8A}"/>
              </a:ext>
            </a:extLst>
          </p:cNvPr>
          <p:cNvSpPr txBox="1"/>
          <p:nvPr/>
        </p:nvSpPr>
        <p:spPr>
          <a:xfrm>
            <a:off x="7064397" y="1147892"/>
            <a:ext cx="4802839" cy="923330"/>
          </a:xfrm>
          <a:prstGeom prst="rect">
            <a:avLst/>
          </a:prstGeom>
          <a:noFill/>
        </p:spPr>
        <p:txBody>
          <a:bodyPr wrap="square" rtlCol="0">
            <a:spAutoFit/>
          </a:bodyPr>
          <a:lstStyle/>
          <a:p>
            <a:r>
              <a:rPr lang="pt-BR" b="1" dirty="0"/>
              <a:t>Tempo </a:t>
            </a:r>
            <a:r>
              <a:rPr lang="pt-BR" dirty="0"/>
              <a:t>(horas) </a:t>
            </a:r>
            <a:r>
              <a:rPr lang="pt-BR" b="1" dirty="0"/>
              <a:t> </a:t>
            </a:r>
            <a:r>
              <a:rPr lang="pt-BR" dirty="0"/>
              <a:t>para </a:t>
            </a:r>
            <a:r>
              <a:rPr lang="pt-BR" b="1" dirty="0"/>
              <a:t>preparar, arquivar e pagar </a:t>
            </a:r>
            <a:r>
              <a:rPr lang="pt-BR" dirty="0"/>
              <a:t>os três principais tipos de impostos e contribuições:  INSS, ICMS e IRPJ</a:t>
            </a:r>
          </a:p>
        </p:txBody>
      </p:sp>
      <p:pic>
        <p:nvPicPr>
          <p:cNvPr id="2" name="Imagem 1"/>
          <p:cNvPicPr>
            <a:picLocks noChangeAspect="1"/>
          </p:cNvPicPr>
          <p:nvPr/>
        </p:nvPicPr>
        <p:blipFill>
          <a:blip r:embed="rId3" cstate="print"/>
          <a:stretch>
            <a:fillRect/>
          </a:stretch>
        </p:blipFill>
        <p:spPr>
          <a:xfrm>
            <a:off x="411836" y="1278291"/>
            <a:ext cx="1393040" cy="837307"/>
          </a:xfrm>
          <a:prstGeom prst="rect">
            <a:avLst/>
          </a:prstGeom>
        </p:spPr>
      </p:pic>
      <p:sp>
        <p:nvSpPr>
          <p:cNvPr id="14" name="CaixaDeTexto 13">
            <a:extLst>
              <a:ext uri="{FF2B5EF4-FFF2-40B4-BE49-F238E27FC236}">
                <a16:creationId xmlns:a16="http://schemas.microsoft.com/office/drawing/2014/main" xmlns="" id="{A98D2916-C146-44F1-BC81-8526F841DD8A}"/>
              </a:ext>
            </a:extLst>
          </p:cNvPr>
          <p:cNvSpPr txBox="1"/>
          <p:nvPr/>
        </p:nvSpPr>
        <p:spPr>
          <a:xfrm>
            <a:off x="7064397" y="3377538"/>
            <a:ext cx="4802839" cy="3139321"/>
          </a:xfrm>
          <a:prstGeom prst="rect">
            <a:avLst/>
          </a:prstGeom>
          <a:noFill/>
        </p:spPr>
        <p:txBody>
          <a:bodyPr wrap="square" rtlCol="0">
            <a:spAutoFit/>
          </a:bodyPr>
          <a:lstStyle/>
          <a:p>
            <a:r>
              <a:rPr lang="pt-BR" b="1" dirty="0"/>
              <a:t>Índice de processos pós-declaração </a:t>
            </a:r>
            <a:r>
              <a:rPr lang="pt-BR" dirty="0"/>
              <a:t>– Mede o tempo para:</a:t>
            </a:r>
          </a:p>
          <a:p>
            <a:pPr marL="285750" indent="-285750">
              <a:buFontTx/>
              <a:buChar char="-"/>
            </a:pPr>
            <a:r>
              <a:rPr lang="pt-BR" dirty="0"/>
              <a:t>cumprir com obrigações para uma restituição de IVA; </a:t>
            </a:r>
          </a:p>
          <a:p>
            <a:pPr marL="285750" indent="-285750">
              <a:buFontTx/>
              <a:buChar char="-"/>
            </a:pPr>
            <a:r>
              <a:rPr lang="pt-BR" dirty="0"/>
              <a:t>obter uma restituição de IVA;</a:t>
            </a:r>
          </a:p>
          <a:p>
            <a:pPr marL="285750" indent="-285750">
              <a:buFontTx/>
              <a:buChar char="-"/>
            </a:pPr>
            <a:r>
              <a:rPr lang="pt-BR" dirty="0"/>
              <a:t>cumprir com obrigações de uma inspeção relativa ao imposto sobre o rendimento corporativo;</a:t>
            </a:r>
          </a:p>
          <a:p>
            <a:pPr marL="285750" indent="-285750">
              <a:buFontTx/>
              <a:buChar char="-"/>
            </a:pPr>
            <a:r>
              <a:rPr lang="pt-BR" dirty="0"/>
              <a:t>concluir uma inspeção relativa ao imposto sobre o rendimento corporativo .</a:t>
            </a:r>
          </a:p>
          <a:p>
            <a:endParaRPr lang="pt-BR" b="1" dirty="0"/>
          </a:p>
        </p:txBody>
      </p:sp>
      <p:pic>
        <p:nvPicPr>
          <p:cNvPr id="8" name="Imagem 7"/>
          <p:cNvPicPr>
            <a:picLocks noChangeAspect="1"/>
          </p:cNvPicPr>
          <p:nvPr/>
        </p:nvPicPr>
        <p:blipFill>
          <a:blip r:embed="rId4" cstate="print"/>
          <a:stretch>
            <a:fillRect/>
          </a:stretch>
        </p:blipFill>
        <p:spPr>
          <a:xfrm>
            <a:off x="6041111" y="4041050"/>
            <a:ext cx="657225" cy="630278"/>
          </a:xfrm>
          <a:prstGeom prst="rect">
            <a:avLst/>
          </a:prstGeom>
        </p:spPr>
      </p:pic>
      <p:pic>
        <p:nvPicPr>
          <p:cNvPr id="9" name="Imagem 8"/>
          <p:cNvPicPr>
            <a:picLocks noChangeAspect="1"/>
          </p:cNvPicPr>
          <p:nvPr/>
        </p:nvPicPr>
        <p:blipFill>
          <a:blip r:embed="rId5" cstate="print"/>
          <a:stretch>
            <a:fillRect/>
          </a:stretch>
        </p:blipFill>
        <p:spPr>
          <a:xfrm>
            <a:off x="737505" y="3933914"/>
            <a:ext cx="734545" cy="651246"/>
          </a:xfrm>
          <a:prstGeom prst="rect">
            <a:avLst/>
          </a:prstGeom>
        </p:spPr>
      </p:pic>
      <p:sp>
        <p:nvSpPr>
          <p:cNvPr id="3" name="CaixaDeTexto 2"/>
          <p:cNvSpPr txBox="1"/>
          <p:nvPr/>
        </p:nvSpPr>
        <p:spPr>
          <a:xfrm>
            <a:off x="2852057" y="2547257"/>
            <a:ext cx="1045029" cy="369332"/>
          </a:xfrm>
          <a:prstGeom prst="rect">
            <a:avLst/>
          </a:prstGeom>
          <a:solidFill>
            <a:schemeClr val="accent4">
              <a:lumMod val="40000"/>
              <a:lumOff val="60000"/>
            </a:schemeClr>
          </a:solidFill>
        </p:spPr>
        <p:txBody>
          <a:bodyPr wrap="square" rtlCol="0">
            <a:spAutoFit/>
          </a:bodyPr>
          <a:lstStyle/>
          <a:p>
            <a:r>
              <a:rPr lang="pt-BR" b="1" dirty="0">
                <a:solidFill>
                  <a:srgbClr val="FF0000"/>
                </a:solidFill>
              </a:rPr>
              <a:t>68,0%</a:t>
            </a:r>
          </a:p>
        </p:txBody>
      </p:sp>
      <p:sp>
        <p:nvSpPr>
          <p:cNvPr id="15" name="CaixaDeTexto 14"/>
          <p:cNvSpPr txBox="1"/>
          <p:nvPr/>
        </p:nvSpPr>
        <p:spPr>
          <a:xfrm>
            <a:off x="3124196" y="5747653"/>
            <a:ext cx="933453" cy="646331"/>
          </a:xfrm>
          <a:prstGeom prst="rect">
            <a:avLst/>
          </a:prstGeom>
          <a:solidFill>
            <a:schemeClr val="accent4">
              <a:lumMod val="60000"/>
              <a:lumOff val="40000"/>
            </a:schemeClr>
          </a:solidFill>
        </p:spPr>
        <p:txBody>
          <a:bodyPr wrap="square" rtlCol="0">
            <a:spAutoFit/>
          </a:bodyPr>
          <a:lstStyle/>
          <a:p>
            <a:r>
              <a:rPr lang="pt-BR" b="1" dirty="0">
                <a:solidFill>
                  <a:srgbClr val="FF0000"/>
                </a:solidFill>
              </a:rPr>
              <a:t>RJ - 09</a:t>
            </a:r>
          </a:p>
          <a:p>
            <a:r>
              <a:rPr lang="pt-BR" b="1" dirty="0">
                <a:solidFill>
                  <a:srgbClr val="FF0000"/>
                </a:solidFill>
              </a:rPr>
              <a:t>SP - 10</a:t>
            </a:r>
          </a:p>
        </p:txBody>
      </p:sp>
      <p:sp>
        <p:nvSpPr>
          <p:cNvPr id="5" name="CaixaDeTexto 4"/>
          <p:cNvSpPr txBox="1"/>
          <p:nvPr/>
        </p:nvSpPr>
        <p:spPr>
          <a:xfrm>
            <a:off x="7903029" y="2115598"/>
            <a:ext cx="1763485" cy="1200329"/>
          </a:xfrm>
          <a:prstGeom prst="rect">
            <a:avLst/>
          </a:prstGeom>
          <a:solidFill>
            <a:schemeClr val="accent4">
              <a:lumMod val="40000"/>
              <a:lumOff val="60000"/>
            </a:schemeClr>
          </a:solidFill>
        </p:spPr>
        <p:txBody>
          <a:bodyPr wrap="square" rtlCol="0">
            <a:spAutoFit/>
          </a:bodyPr>
          <a:lstStyle/>
          <a:p>
            <a:r>
              <a:rPr lang="pt-BR" b="1" dirty="0">
                <a:solidFill>
                  <a:srgbClr val="FF0000"/>
                </a:solidFill>
              </a:rPr>
              <a:t>INSS:     335</a:t>
            </a:r>
          </a:p>
          <a:p>
            <a:r>
              <a:rPr lang="pt-BR" b="1" dirty="0">
                <a:solidFill>
                  <a:srgbClr val="FF0000"/>
                </a:solidFill>
              </a:rPr>
              <a:t>ICMS: 1.161</a:t>
            </a:r>
          </a:p>
          <a:p>
            <a:r>
              <a:rPr lang="pt-BR" b="1" dirty="0">
                <a:solidFill>
                  <a:srgbClr val="FF0000"/>
                </a:solidFill>
              </a:rPr>
              <a:t>IRPJ:       462</a:t>
            </a:r>
          </a:p>
          <a:p>
            <a:r>
              <a:rPr lang="pt-BR" b="1" dirty="0">
                <a:solidFill>
                  <a:srgbClr val="FF0000"/>
                </a:solidFill>
              </a:rPr>
              <a:t>TOTAL: 1.958</a:t>
            </a:r>
          </a:p>
        </p:txBody>
      </p:sp>
      <p:sp>
        <p:nvSpPr>
          <p:cNvPr id="17" name="CaixaDeTexto 16"/>
          <p:cNvSpPr txBox="1"/>
          <p:nvPr/>
        </p:nvSpPr>
        <p:spPr>
          <a:xfrm>
            <a:off x="9350827" y="4215828"/>
            <a:ext cx="1164773" cy="307777"/>
          </a:xfrm>
          <a:prstGeom prst="rect">
            <a:avLst/>
          </a:prstGeom>
          <a:solidFill>
            <a:schemeClr val="accent4">
              <a:lumMod val="40000"/>
              <a:lumOff val="60000"/>
            </a:schemeClr>
          </a:solidFill>
        </p:spPr>
        <p:txBody>
          <a:bodyPr wrap="square" rtlCol="0">
            <a:spAutoFit/>
          </a:bodyPr>
          <a:lstStyle/>
          <a:p>
            <a:r>
              <a:rPr lang="pt-BR" sz="1400" b="1" dirty="0">
                <a:solidFill>
                  <a:srgbClr val="FF0000"/>
                </a:solidFill>
              </a:rPr>
              <a:t>Não avaliado</a:t>
            </a:r>
          </a:p>
        </p:txBody>
      </p:sp>
      <p:sp>
        <p:nvSpPr>
          <p:cNvPr id="18" name="CaixaDeTexto 17"/>
          <p:cNvSpPr txBox="1"/>
          <p:nvPr/>
        </p:nvSpPr>
        <p:spPr>
          <a:xfrm>
            <a:off x="10243452" y="4509746"/>
            <a:ext cx="1164773" cy="307777"/>
          </a:xfrm>
          <a:prstGeom prst="rect">
            <a:avLst/>
          </a:prstGeom>
          <a:solidFill>
            <a:schemeClr val="accent4">
              <a:lumMod val="40000"/>
              <a:lumOff val="60000"/>
            </a:schemeClr>
          </a:solidFill>
        </p:spPr>
        <p:txBody>
          <a:bodyPr wrap="square" rtlCol="0">
            <a:spAutoFit/>
          </a:bodyPr>
          <a:lstStyle/>
          <a:p>
            <a:r>
              <a:rPr lang="pt-BR" sz="1400" b="1" dirty="0">
                <a:solidFill>
                  <a:srgbClr val="FF0000"/>
                </a:solidFill>
              </a:rPr>
              <a:t>Não avaliado</a:t>
            </a:r>
          </a:p>
        </p:txBody>
      </p:sp>
      <p:sp>
        <p:nvSpPr>
          <p:cNvPr id="19" name="CaixaDeTexto 18"/>
          <p:cNvSpPr txBox="1"/>
          <p:nvPr/>
        </p:nvSpPr>
        <p:spPr>
          <a:xfrm>
            <a:off x="8768441" y="5377917"/>
            <a:ext cx="898074" cy="307777"/>
          </a:xfrm>
          <a:prstGeom prst="rect">
            <a:avLst/>
          </a:prstGeom>
          <a:solidFill>
            <a:schemeClr val="accent4">
              <a:lumMod val="40000"/>
              <a:lumOff val="60000"/>
            </a:schemeClr>
          </a:solidFill>
        </p:spPr>
        <p:txBody>
          <a:bodyPr wrap="square" rtlCol="0">
            <a:spAutoFit/>
          </a:bodyPr>
          <a:lstStyle/>
          <a:p>
            <a:r>
              <a:rPr lang="pt-BR" sz="1400" b="1" dirty="0">
                <a:solidFill>
                  <a:srgbClr val="FF0000"/>
                </a:solidFill>
              </a:rPr>
              <a:t>39 horas</a:t>
            </a:r>
          </a:p>
        </p:txBody>
      </p:sp>
      <p:sp>
        <p:nvSpPr>
          <p:cNvPr id="20" name="CaixaDeTexto 19"/>
          <p:cNvSpPr txBox="1"/>
          <p:nvPr/>
        </p:nvSpPr>
        <p:spPr>
          <a:xfrm>
            <a:off x="10702463" y="5905699"/>
            <a:ext cx="1276177" cy="307777"/>
          </a:xfrm>
          <a:prstGeom prst="rect">
            <a:avLst/>
          </a:prstGeom>
          <a:solidFill>
            <a:schemeClr val="accent4">
              <a:lumMod val="40000"/>
              <a:lumOff val="60000"/>
            </a:schemeClr>
          </a:solidFill>
        </p:spPr>
        <p:txBody>
          <a:bodyPr wrap="square" rtlCol="0">
            <a:spAutoFit/>
          </a:bodyPr>
          <a:lstStyle/>
          <a:p>
            <a:r>
              <a:rPr lang="pt-BR" sz="1400" b="1" dirty="0">
                <a:solidFill>
                  <a:srgbClr val="FF0000"/>
                </a:solidFill>
              </a:rPr>
              <a:t>86,6 semanas</a:t>
            </a:r>
          </a:p>
        </p:txBody>
      </p:sp>
    </p:spTree>
    <p:extLst>
      <p:ext uri="{BB962C8B-B14F-4D97-AF65-F5344CB8AC3E}">
        <p14:creationId xmlns:p14="http://schemas.microsoft.com/office/powerpoint/2010/main" val="34360500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ângulo de cantos arredondados 4"/>
          <p:cNvSpPr/>
          <p:nvPr/>
        </p:nvSpPr>
        <p:spPr>
          <a:xfrm>
            <a:off x="207160" y="260570"/>
            <a:ext cx="11771480" cy="511961"/>
          </a:xfrm>
          <a:prstGeom prst="round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3000" b="1" dirty="0"/>
              <a:t>TEMPO PARA PAGAMENTO DE IMPOSTOS</a:t>
            </a:r>
          </a:p>
        </p:txBody>
      </p:sp>
      <p:sp>
        <p:nvSpPr>
          <p:cNvPr id="6" name="Retângulo 5"/>
          <p:cNvSpPr/>
          <p:nvPr/>
        </p:nvSpPr>
        <p:spPr>
          <a:xfrm>
            <a:off x="207160" y="772531"/>
            <a:ext cx="11584790" cy="1400383"/>
          </a:xfrm>
          <a:prstGeom prst="rect">
            <a:avLst/>
          </a:prstGeom>
        </p:spPr>
        <p:txBody>
          <a:bodyPr wrap="square">
            <a:spAutoFit/>
          </a:bodyPr>
          <a:lstStyle/>
          <a:p>
            <a:pPr lvl="0"/>
            <a:endParaRPr lang="pt-BR" sz="1700" b="1" dirty="0"/>
          </a:p>
          <a:p>
            <a:endParaRPr lang="pt-BR" sz="1700" dirty="0"/>
          </a:p>
          <a:p>
            <a:endParaRPr lang="pt-BR" sz="1700" dirty="0"/>
          </a:p>
          <a:p>
            <a:endParaRPr lang="pt-BR" sz="1700" dirty="0"/>
          </a:p>
          <a:p>
            <a:pPr lvl="1"/>
            <a:endParaRPr lang="pt-BR" sz="1700" dirty="0"/>
          </a:p>
        </p:txBody>
      </p:sp>
      <p:pic>
        <p:nvPicPr>
          <p:cNvPr id="2" name="Imagem 1"/>
          <p:cNvPicPr>
            <a:picLocks noChangeAspect="1"/>
          </p:cNvPicPr>
          <p:nvPr/>
        </p:nvPicPr>
        <p:blipFill>
          <a:blip r:embed="rId3"/>
          <a:stretch>
            <a:fillRect/>
          </a:stretch>
        </p:blipFill>
        <p:spPr>
          <a:xfrm>
            <a:off x="872879" y="942975"/>
            <a:ext cx="10692349" cy="5213126"/>
          </a:xfrm>
          <a:prstGeom prst="rect">
            <a:avLst/>
          </a:prstGeom>
        </p:spPr>
      </p:pic>
    </p:spTree>
    <p:extLst>
      <p:ext uri="{BB962C8B-B14F-4D97-AF65-F5344CB8AC3E}">
        <p14:creationId xmlns:p14="http://schemas.microsoft.com/office/powerpoint/2010/main" val="8270666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tângulo de cantos arredondados 5"/>
          <p:cNvSpPr/>
          <p:nvPr/>
        </p:nvSpPr>
        <p:spPr>
          <a:xfrm>
            <a:off x="207160" y="260570"/>
            <a:ext cx="11771480" cy="511961"/>
          </a:xfrm>
          <a:prstGeom prst="round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3000" b="1" dirty="0"/>
              <a:t>ÍNDICE PÓS-ARQUIVAMENTO</a:t>
            </a:r>
          </a:p>
        </p:txBody>
      </p:sp>
      <p:graphicFrame>
        <p:nvGraphicFramePr>
          <p:cNvPr id="2" name="Tabela 1"/>
          <p:cNvGraphicFramePr>
            <a:graphicFrameLocks noGrp="1"/>
          </p:cNvGraphicFramePr>
          <p:nvPr>
            <p:extLst>
              <p:ext uri="{D42A27DB-BD31-4B8C-83A1-F6EECF244321}">
                <p14:modId xmlns:p14="http://schemas.microsoft.com/office/powerpoint/2010/main" val="1434660517"/>
              </p:ext>
            </p:extLst>
          </p:nvPr>
        </p:nvGraphicFramePr>
        <p:xfrm>
          <a:off x="491318" y="963771"/>
          <a:ext cx="11319682" cy="1967865"/>
        </p:xfrm>
        <a:graphic>
          <a:graphicData uri="http://schemas.openxmlformats.org/drawingml/2006/table">
            <a:tbl>
              <a:tblPr/>
              <a:tblGrid>
                <a:gridCol w="8013206">
                  <a:extLst>
                    <a:ext uri="{9D8B030D-6E8A-4147-A177-3AD203B41FA5}">
                      <a16:colId xmlns:a16="http://schemas.microsoft.com/office/drawing/2014/main" xmlns="" val="20000"/>
                    </a:ext>
                  </a:extLst>
                </a:gridCol>
                <a:gridCol w="3306476">
                  <a:extLst>
                    <a:ext uri="{9D8B030D-6E8A-4147-A177-3AD203B41FA5}">
                      <a16:colId xmlns:a16="http://schemas.microsoft.com/office/drawing/2014/main" xmlns="" val="20001"/>
                    </a:ext>
                  </a:extLst>
                </a:gridCol>
              </a:tblGrid>
              <a:tr h="237274">
                <a:tc>
                  <a:txBody>
                    <a:bodyPr/>
                    <a:lstStyle/>
                    <a:p>
                      <a:pPr algn="ctr" rtl="0" fontAlgn="ctr"/>
                      <a:r>
                        <a:rPr lang="pt-BR" sz="1800" b="1" i="0" u="none" strike="noStrike" dirty="0">
                          <a:solidFill>
                            <a:srgbClr val="FFFFFF"/>
                          </a:solidFill>
                          <a:effectLst/>
                          <a:latin typeface="Calibri" panose="020F0502020204030204" pitchFamily="34" charset="0"/>
                        </a:rPr>
                        <a:t>PROCEDIMENTOS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2E75B6"/>
                    </a:solidFill>
                  </a:tcPr>
                </a:tc>
                <a:tc>
                  <a:txBody>
                    <a:bodyPr/>
                    <a:lstStyle/>
                    <a:p>
                      <a:pPr algn="ctr" rtl="0" fontAlgn="ctr"/>
                      <a:r>
                        <a:rPr lang="pt-BR" sz="1800" b="1" i="0" u="none" strike="noStrike" dirty="0">
                          <a:solidFill>
                            <a:srgbClr val="FFFFFF"/>
                          </a:solidFill>
                          <a:effectLst/>
                          <a:latin typeface="Calibri" panose="020F0502020204030204" pitchFamily="34" charset="0"/>
                        </a:rPr>
                        <a:t>PRAZOS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2E75B6"/>
                    </a:solidFill>
                  </a:tcPr>
                </a:tc>
                <a:extLst>
                  <a:ext uri="{0D108BD9-81ED-4DB2-BD59-A6C34878D82A}">
                    <a16:rowId xmlns:a16="http://schemas.microsoft.com/office/drawing/2014/main" xmlns="" val="10000"/>
                  </a:ext>
                </a:extLst>
              </a:tr>
              <a:tr h="263684">
                <a:tc>
                  <a:txBody>
                    <a:bodyPr/>
                    <a:lstStyle/>
                    <a:p>
                      <a:pPr algn="l" rtl="0" fontAlgn="ctr"/>
                      <a:r>
                        <a:rPr lang="pt-BR" sz="1800" b="0" i="0" u="none" strike="noStrike" dirty="0">
                          <a:solidFill>
                            <a:srgbClr val="000000"/>
                          </a:solidFill>
                          <a:effectLst/>
                          <a:latin typeface="Calibri" panose="020F0502020204030204" pitchFamily="34" charset="0"/>
                        </a:rPr>
                        <a:t>a)</a:t>
                      </a:r>
                      <a:r>
                        <a:rPr lang="en-US" sz="1800" b="0" i="0" kern="1200" dirty="0">
                          <a:solidFill>
                            <a:schemeClr val="tx1"/>
                          </a:solidFill>
                          <a:effectLst/>
                          <a:latin typeface="+mn-lt"/>
                          <a:ea typeface="+mn-ea"/>
                          <a:cs typeface="+mn-cs"/>
                        </a:rPr>
                        <a:t> </a:t>
                      </a:r>
                      <a:r>
                        <a:rPr lang="pt-BR" sz="1800" b="0" i="0" kern="1200" dirty="0">
                          <a:solidFill>
                            <a:schemeClr val="tx1"/>
                          </a:solidFill>
                          <a:effectLst/>
                          <a:latin typeface="+mn-lt"/>
                          <a:ea typeface="+mn-ea"/>
                          <a:cs typeface="+mn-cs"/>
                        </a:rPr>
                        <a:t>Processo de reivindicação de um reembolso do IVA</a:t>
                      </a:r>
                      <a:endParaRPr lang="pt-BR" sz="1800" b="0" i="0" u="none" strike="noStrike" dirty="0">
                        <a:solidFill>
                          <a:srgbClr val="00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ctr" rtl="0" fontAlgn="ctr"/>
                      <a:r>
                        <a:rPr lang="pt-BR" sz="1800" b="0" i="0" u="none" strike="noStrike" dirty="0">
                          <a:solidFill>
                            <a:srgbClr val="000000"/>
                          </a:solidFill>
                          <a:effectLst/>
                          <a:latin typeface="Calibri" panose="020F0502020204030204" pitchFamily="34" charset="0"/>
                        </a:rPr>
                        <a:t>Não avaliado</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extLst>
                  <a:ext uri="{0D108BD9-81ED-4DB2-BD59-A6C34878D82A}">
                    <a16:rowId xmlns:a16="http://schemas.microsoft.com/office/drawing/2014/main" xmlns="" val="10001"/>
                  </a:ext>
                </a:extLst>
              </a:tr>
              <a:tr h="246539">
                <a:tc>
                  <a:txBody>
                    <a:bodyPr/>
                    <a:lstStyle/>
                    <a:p>
                      <a:pPr algn="l" rtl="0" fontAlgn="ctr"/>
                      <a:r>
                        <a:rPr lang="pt-BR" sz="1800" b="0" i="0" u="none" strike="noStrike" dirty="0">
                          <a:solidFill>
                            <a:srgbClr val="000000"/>
                          </a:solidFill>
                          <a:effectLst/>
                          <a:latin typeface="Calibri" panose="020F0502020204030204" pitchFamily="34" charset="0"/>
                        </a:rPr>
                        <a:t>b) Processo de auditoria do IVA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ctr" rtl="0" fontAlgn="ctr"/>
                      <a:r>
                        <a:rPr lang="pt-BR" sz="1800" b="0" i="0" u="none" strike="noStrike">
                          <a:solidFill>
                            <a:srgbClr val="000000"/>
                          </a:solidFill>
                          <a:effectLst/>
                          <a:latin typeface="Calibri" panose="020F0502020204030204" pitchFamily="34" charset="0"/>
                        </a:rPr>
                        <a:t>Não avaliado</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extLst>
                  <a:ext uri="{0D108BD9-81ED-4DB2-BD59-A6C34878D82A}">
                    <a16:rowId xmlns:a16="http://schemas.microsoft.com/office/drawing/2014/main" xmlns="" val="10002"/>
                  </a:ext>
                </a:extLst>
              </a:tr>
              <a:tr h="466586">
                <a:tc>
                  <a:txBody>
                    <a:bodyPr/>
                    <a:lstStyle/>
                    <a:p>
                      <a:pPr algn="l" rtl="0" fontAlgn="ctr"/>
                      <a:r>
                        <a:rPr lang="pt-BR" sz="1800" b="0" i="0" u="none" strike="noStrike" dirty="0">
                          <a:solidFill>
                            <a:srgbClr val="000000"/>
                          </a:solidFill>
                          <a:effectLst/>
                          <a:latin typeface="Calibri" panose="020F0502020204030204" pitchFamily="34" charset="0"/>
                        </a:rPr>
                        <a:t>c) Tempo para </a:t>
                      </a:r>
                      <a:r>
                        <a:rPr lang="pt-BR" sz="1800" b="1" i="0" u="none" strike="noStrike" dirty="0">
                          <a:solidFill>
                            <a:srgbClr val="000000"/>
                          </a:solidFill>
                          <a:effectLst/>
                          <a:latin typeface="Calibri" panose="020F0502020204030204" pitchFamily="34" charset="0"/>
                        </a:rPr>
                        <a:t>cumprir com obrigações</a:t>
                      </a:r>
                      <a:r>
                        <a:rPr lang="pt-BR" sz="1800" b="0" i="0" u="none" strike="noStrike" dirty="0">
                          <a:solidFill>
                            <a:srgbClr val="000000"/>
                          </a:solidFill>
                          <a:effectLst/>
                          <a:latin typeface="Calibri" panose="020F0502020204030204" pitchFamily="34" charset="0"/>
                        </a:rPr>
                        <a:t> de uma inspeção relativa ao imposto sobre o rendimento corporativo (horas)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ctr" rtl="0" fontAlgn="ctr"/>
                      <a:r>
                        <a:rPr lang="pt-BR" sz="1800" b="0" i="0" u="none" strike="noStrike" dirty="0" smtClean="0">
                          <a:solidFill>
                            <a:srgbClr val="000000"/>
                          </a:solidFill>
                          <a:effectLst/>
                          <a:latin typeface="Calibri" panose="020F0502020204030204" pitchFamily="34" charset="0"/>
                        </a:rPr>
                        <a:t>39,0</a:t>
                      </a:r>
                      <a:endParaRPr lang="pt-BR" sz="1800" b="0" i="0" u="none" strike="noStrike" dirty="0">
                        <a:solidFill>
                          <a:srgbClr val="00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extLst>
                  <a:ext uri="{0D108BD9-81ED-4DB2-BD59-A6C34878D82A}">
                    <a16:rowId xmlns:a16="http://schemas.microsoft.com/office/drawing/2014/main" xmlns="" val="10003"/>
                  </a:ext>
                </a:extLst>
              </a:tr>
              <a:tr h="466586">
                <a:tc>
                  <a:txBody>
                    <a:bodyPr/>
                    <a:lstStyle/>
                    <a:p>
                      <a:pPr algn="l" rtl="0" fontAlgn="ctr"/>
                      <a:r>
                        <a:rPr lang="pt-BR" sz="1800" b="0" i="0" u="none" strike="noStrike" dirty="0">
                          <a:solidFill>
                            <a:srgbClr val="000000"/>
                          </a:solidFill>
                          <a:effectLst/>
                          <a:latin typeface="Calibri" panose="020F0502020204030204" pitchFamily="34" charset="0"/>
                        </a:rPr>
                        <a:t>d) Tempo para </a:t>
                      </a:r>
                      <a:r>
                        <a:rPr lang="pt-BR" sz="1800" b="1" i="0" u="none" strike="noStrike" dirty="0">
                          <a:solidFill>
                            <a:srgbClr val="000000"/>
                          </a:solidFill>
                          <a:effectLst/>
                          <a:latin typeface="Calibri" panose="020F0502020204030204" pitchFamily="34" charset="0"/>
                        </a:rPr>
                        <a:t>concluir uma inspeção</a:t>
                      </a:r>
                      <a:r>
                        <a:rPr lang="pt-BR" sz="1800" b="0" i="0" u="none" strike="noStrike" dirty="0">
                          <a:solidFill>
                            <a:srgbClr val="000000"/>
                          </a:solidFill>
                          <a:effectLst/>
                          <a:latin typeface="Calibri" panose="020F0502020204030204" pitchFamily="34" charset="0"/>
                        </a:rPr>
                        <a:t> relativa ao imposto sobre o rendimento corporativo (semanas)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ctr" rtl="0" fontAlgn="ctr"/>
                      <a:r>
                        <a:rPr lang="pt-BR" sz="1800" b="0" i="0" u="none" strike="noStrike" dirty="0" smtClean="0">
                          <a:solidFill>
                            <a:schemeClr val="tx1"/>
                          </a:solidFill>
                          <a:effectLst/>
                          <a:latin typeface="Calibri" panose="020F0502020204030204" pitchFamily="34" charset="0"/>
                        </a:rPr>
                        <a:t>86,6</a:t>
                      </a:r>
                      <a:endParaRPr lang="pt-BR" sz="1800" b="0" i="0" u="none" strike="noStrike" dirty="0">
                        <a:solidFill>
                          <a:schemeClr val="tx1"/>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extLst>
                  <a:ext uri="{0D108BD9-81ED-4DB2-BD59-A6C34878D82A}">
                    <a16:rowId xmlns:a16="http://schemas.microsoft.com/office/drawing/2014/main" xmlns="" val="10004"/>
                  </a:ext>
                </a:extLst>
              </a:tr>
            </a:tbl>
          </a:graphicData>
        </a:graphic>
      </p:graphicFrame>
      <p:sp>
        <p:nvSpPr>
          <p:cNvPr id="8" name="CaixaDeTexto 7"/>
          <p:cNvSpPr txBox="1"/>
          <p:nvPr/>
        </p:nvSpPr>
        <p:spPr>
          <a:xfrm>
            <a:off x="338919" y="3225800"/>
            <a:ext cx="11472081" cy="3354765"/>
          </a:xfrm>
          <a:prstGeom prst="rect">
            <a:avLst/>
          </a:prstGeom>
          <a:noFill/>
        </p:spPr>
        <p:txBody>
          <a:bodyPr wrap="square" rtlCol="0">
            <a:spAutoFit/>
          </a:bodyPr>
          <a:lstStyle/>
          <a:p>
            <a:pPr marL="457200" indent="-457200">
              <a:buAutoNum type="alphaLcParenR"/>
            </a:pPr>
            <a:r>
              <a:rPr lang="pt-BR" sz="2000" dirty="0"/>
              <a:t>NCM: 8417.80.10 - fornos industriais para cerâmica</a:t>
            </a:r>
          </a:p>
          <a:p>
            <a:endParaRPr lang="pt-BR" sz="2000" dirty="0"/>
          </a:p>
          <a:p>
            <a:r>
              <a:rPr lang="pt-BR" sz="2000" dirty="0"/>
              <a:t>	- PIS          (Alíquota 1,68%) é feito automaticamente dentro do retorno PIS padrão sem a necessidade de completar qualquer seção adicional ou parte do retorno, nenhum documento adicional - zero horas       </a:t>
            </a:r>
          </a:p>
          <a:p>
            <a:r>
              <a:rPr lang="pt-BR" sz="2000" dirty="0"/>
              <a:t>	- COFINS  (Alíquota 7,6%) é feito automaticamente dentro do retorno padrão do COFINS sem a necessidade de completar qualquer seção adicional ou parte do retorno, nenhum documento adicional - zero horas</a:t>
            </a:r>
          </a:p>
          <a:p>
            <a:r>
              <a:rPr lang="pt-BR" sz="2000" dirty="0"/>
              <a:t>      	  IPI           ( </a:t>
            </a:r>
            <a:r>
              <a:rPr lang="pt-BR" sz="2000" dirty="0" err="1"/>
              <a:t>Aliquot</a:t>
            </a:r>
            <a:r>
              <a:rPr lang="pt-BR" sz="2000" dirty="0"/>
              <a:t> 0% )</a:t>
            </a:r>
          </a:p>
          <a:p>
            <a:r>
              <a:rPr lang="pt-BR" sz="2000" dirty="0"/>
              <a:t>     	  ICMS      (</a:t>
            </a:r>
            <a:r>
              <a:rPr lang="pt-BR" sz="2000" dirty="0" err="1"/>
              <a:t>Aliquot</a:t>
            </a:r>
            <a:r>
              <a:rPr lang="pt-BR" sz="2000" dirty="0"/>
              <a:t> 8,8%)   - pedido eletrônico na declaração do estado - zero horas</a:t>
            </a:r>
          </a:p>
          <a:p>
            <a:endParaRPr lang="pt-BR" sz="1200" dirty="0"/>
          </a:p>
        </p:txBody>
      </p:sp>
    </p:spTree>
    <p:extLst>
      <p:ext uri="{BB962C8B-B14F-4D97-AF65-F5344CB8AC3E}">
        <p14:creationId xmlns:p14="http://schemas.microsoft.com/office/powerpoint/2010/main" val="33152795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tângulo de cantos arredondados 5"/>
          <p:cNvSpPr/>
          <p:nvPr/>
        </p:nvSpPr>
        <p:spPr>
          <a:xfrm>
            <a:off x="207160" y="260570"/>
            <a:ext cx="11771480" cy="511961"/>
          </a:xfrm>
          <a:prstGeom prst="round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3000" b="1" dirty="0"/>
              <a:t>ÍNDICE PÓS-ARQUIVAMENTO</a:t>
            </a:r>
          </a:p>
        </p:txBody>
      </p:sp>
      <p:graphicFrame>
        <p:nvGraphicFramePr>
          <p:cNvPr id="2" name="Tabela 1"/>
          <p:cNvGraphicFramePr>
            <a:graphicFrameLocks noGrp="1"/>
          </p:cNvGraphicFramePr>
          <p:nvPr>
            <p:extLst>
              <p:ext uri="{D42A27DB-BD31-4B8C-83A1-F6EECF244321}">
                <p14:modId xmlns:p14="http://schemas.microsoft.com/office/powerpoint/2010/main" val="3740048837"/>
              </p:ext>
            </p:extLst>
          </p:nvPr>
        </p:nvGraphicFramePr>
        <p:xfrm>
          <a:off x="491318" y="963771"/>
          <a:ext cx="11319682" cy="1967865"/>
        </p:xfrm>
        <a:graphic>
          <a:graphicData uri="http://schemas.openxmlformats.org/drawingml/2006/table">
            <a:tbl>
              <a:tblPr/>
              <a:tblGrid>
                <a:gridCol w="8013206">
                  <a:extLst>
                    <a:ext uri="{9D8B030D-6E8A-4147-A177-3AD203B41FA5}">
                      <a16:colId xmlns:a16="http://schemas.microsoft.com/office/drawing/2014/main" xmlns="" val="20000"/>
                    </a:ext>
                  </a:extLst>
                </a:gridCol>
                <a:gridCol w="3306476">
                  <a:extLst>
                    <a:ext uri="{9D8B030D-6E8A-4147-A177-3AD203B41FA5}">
                      <a16:colId xmlns:a16="http://schemas.microsoft.com/office/drawing/2014/main" xmlns="" val="20001"/>
                    </a:ext>
                  </a:extLst>
                </a:gridCol>
              </a:tblGrid>
              <a:tr h="237274">
                <a:tc>
                  <a:txBody>
                    <a:bodyPr/>
                    <a:lstStyle/>
                    <a:p>
                      <a:pPr algn="ctr" rtl="0" fontAlgn="ctr"/>
                      <a:r>
                        <a:rPr lang="pt-BR" sz="1800" b="1" i="0" u="none" strike="noStrike" dirty="0">
                          <a:solidFill>
                            <a:srgbClr val="FFFFFF"/>
                          </a:solidFill>
                          <a:effectLst/>
                          <a:latin typeface="Calibri" panose="020F0502020204030204" pitchFamily="34" charset="0"/>
                        </a:rPr>
                        <a:t>PROCEDIMENTOS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2E75B6"/>
                    </a:solidFill>
                  </a:tcPr>
                </a:tc>
                <a:tc>
                  <a:txBody>
                    <a:bodyPr/>
                    <a:lstStyle/>
                    <a:p>
                      <a:pPr algn="ctr" rtl="0" fontAlgn="ctr"/>
                      <a:r>
                        <a:rPr lang="pt-BR" sz="1800" b="1" i="0" u="none" strike="noStrike" dirty="0">
                          <a:solidFill>
                            <a:srgbClr val="FFFFFF"/>
                          </a:solidFill>
                          <a:effectLst/>
                          <a:latin typeface="Calibri" panose="020F0502020204030204" pitchFamily="34" charset="0"/>
                        </a:rPr>
                        <a:t>PRAZOS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2E75B6"/>
                    </a:solidFill>
                  </a:tcPr>
                </a:tc>
                <a:extLst>
                  <a:ext uri="{0D108BD9-81ED-4DB2-BD59-A6C34878D82A}">
                    <a16:rowId xmlns:a16="http://schemas.microsoft.com/office/drawing/2014/main" xmlns="" val="10000"/>
                  </a:ext>
                </a:extLst>
              </a:tr>
              <a:tr h="263684">
                <a:tc>
                  <a:txBody>
                    <a:bodyPr/>
                    <a:lstStyle/>
                    <a:p>
                      <a:pPr algn="l" rtl="0" fontAlgn="ctr"/>
                      <a:r>
                        <a:rPr lang="pt-BR" sz="1800" b="0" i="0" u="none" strike="noStrike" dirty="0">
                          <a:solidFill>
                            <a:srgbClr val="000000"/>
                          </a:solidFill>
                          <a:effectLst/>
                          <a:latin typeface="Calibri" panose="020F0502020204030204" pitchFamily="34" charset="0"/>
                        </a:rPr>
                        <a:t>a)</a:t>
                      </a:r>
                      <a:r>
                        <a:rPr lang="en-US" sz="1800" b="0" i="0" kern="1200" dirty="0">
                          <a:solidFill>
                            <a:schemeClr val="tx1"/>
                          </a:solidFill>
                          <a:effectLst/>
                          <a:latin typeface="+mn-lt"/>
                          <a:ea typeface="+mn-ea"/>
                          <a:cs typeface="+mn-cs"/>
                        </a:rPr>
                        <a:t> </a:t>
                      </a:r>
                      <a:r>
                        <a:rPr lang="pt-BR" sz="1800" b="0" i="0" kern="1200" dirty="0">
                          <a:solidFill>
                            <a:schemeClr val="tx1"/>
                          </a:solidFill>
                          <a:effectLst/>
                          <a:latin typeface="+mn-lt"/>
                          <a:ea typeface="+mn-ea"/>
                          <a:cs typeface="+mn-cs"/>
                        </a:rPr>
                        <a:t>Processo de reivindicação de um reembolso do IVA</a:t>
                      </a:r>
                      <a:endParaRPr lang="pt-BR" sz="1800" b="0" i="0" u="none" strike="noStrike" dirty="0">
                        <a:solidFill>
                          <a:srgbClr val="00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ctr" rtl="0" fontAlgn="ctr"/>
                      <a:r>
                        <a:rPr lang="pt-BR" sz="1800" b="0" i="0" u="none" strike="noStrike" dirty="0">
                          <a:solidFill>
                            <a:srgbClr val="000000"/>
                          </a:solidFill>
                          <a:effectLst/>
                          <a:latin typeface="Calibri" panose="020F0502020204030204" pitchFamily="34" charset="0"/>
                        </a:rPr>
                        <a:t>Não avaliado</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extLst>
                  <a:ext uri="{0D108BD9-81ED-4DB2-BD59-A6C34878D82A}">
                    <a16:rowId xmlns:a16="http://schemas.microsoft.com/office/drawing/2014/main" xmlns="" val="10001"/>
                  </a:ext>
                </a:extLst>
              </a:tr>
              <a:tr h="246539">
                <a:tc>
                  <a:txBody>
                    <a:bodyPr/>
                    <a:lstStyle/>
                    <a:p>
                      <a:pPr algn="l" rtl="0" fontAlgn="ctr"/>
                      <a:r>
                        <a:rPr lang="pt-BR" sz="1800" b="0" i="0" u="none" strike="noStrike" dirty="0">
                          <a:solidFill>
                            <a:srgbClr val="000000"/>
                          </a:solidFill>
                          <a:effectLst/>
                          <a:latin typeface="Calibri" panose="020F0502020204030204" pitchFamily="34" charset="0"/>
                        </a:rPr>
                        <a:t>b)</a:t>
                      </a:r>
                      <a:r>
                        <a:rPr lang="en-US" sz="1800" b="0" i="0" kern="1200" dirty="0">
                          <a:solidFill>
                            <a:schemeClr val="tx1"/>
                          </a:solidFill>
                          <a:effectLst/>
                          <a:latin typeface="+mn-lt"/>
                          <a:ea typeface="+mn-ea"/>
                          <a:cs typeface="+mn-cs"/>
                        </a:rPr>
                        <a:t> </a:t>
                      </a:r>
                      <a:r>
                        <a:rPr lang="pt-BR" sz="1800" b="0" i="0" u="none" strike="noStrike" dirty="0">
                          <a:solidFill>
                            <a:srgbClr val="000000"/>
                          </a:solidFill>
                          <a:effectLst/>
                          <a:latin typeface="Calibri" panose="020F0502020204030204" pitchFamily="34" charset="0"/>
                        </a:rPr>
                        <a:t>Processo de auditoria do IVA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ctr" rtl="0" fontAlgn="ctr"/>
                      <a:r>
                        <a:rPr lang="pt-BR" sz="1800" b="0" i="0" u="none" strike="noStrike">
                          <a:solidFill>
                            <a:srgbClr val="000000"/>
                          </a:solidFill>
                          <a:effectLst/>
                          <a:latin typeface="Calibri" panose="020F0502020204030204" pitchFamily="34" charset="0"/>
                        </a:rPr>
                        <a:t>Não avaliado</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extLst>
                  <a:ext uri="{0D108BD9-81ED-4DB2-BD59-A6C34878D82A}">
                    <a16:rowId xmlns:a16="http://schemas.microsoft.com/office/drawing/2014/main" xmlns="" val="10002"/>
                  </a:ext>
                </a:extLst>
              </a:tr>
              <a:tr h="466586">
                <a:tc>
                  <a:txBody>
                    <a:bodyPr/>
                    <a:lstStyle/>
                    <a:p>
                      <a:pPr algn="l" rtl="0" fontAlgn="ctr"/>
                      <a:r>
                        <a:rPr lang="pt-BR" sz="1800" b="0" i="0" u="none" strike="noStrike" dirty="0">
                          <a:solidFill>
                            <a:srgbClr val="000000"/>
                          </a:solidFill>
                          <a:effectLst/>
                          <a:latin typeface="Calibri" panose="020F0502020204030204" pitchFamily="34" charset="0"/>
                        </a:rPr>
                        <a:t>c) Tempo para </a:t>
                      </a:r>
                      <a:r>
                        <a:rPr lang="pt-BR" sz="1800" b="1" i="0" u="none" strike="noStrike" dirty="0">
                          <a:solidFill>
                            <a:srgbClr val="000000"/>
                          </a:solidFill>
                          <a:effectLst/>
                          <a:latin typeface="Calibri" panose="020F0502020204030204" pitchFamily="34" charset="0"/>
                        </a:rPr>
                        <a:t>cumprir com obrigações</a:t>
                      </a:r>
                      <a:r>
                        <a:rPr lang="pt-BR" sz="1800" b="0" i="0" u="none" strike="noStrike" dirty="0">
                          <a:solidFill>
                            <a:srgbClr val="000000"/>
                          </a:solidFill>
                          <a:effectLst/>
                          <a:latin typeface="Calibri" panose="020F0502020204030204" pitchFamily="34" charset="0"/>
                        </a:rPr>
                        <a:t> de uma inspeção relativa ao imposto sobre o rendimento corporativo (horas)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ctr" rtl="0" fontAlgn="ctr"/>
                      <a:r>
                        <a:rPr lang="pt-BR" sz="1800" b="0" i="0" u="none" strike="noStrike" dirty="0" smtClean="0">
                          <a:solidFill>
                            <a:srgbClr val="000000"/>
                          </a:solidFill>
                          <a:effectLst/>
                          <a:latin typeface="Calibri" panose="020F0502020204030204" pitchFamily="34" charset="0"/>
                        </a:rPr>
                        <a:t>39,0</a:t>
                      </a:r>
                      <a:endParaRPr lang="pt-BR" sz="1800" b="0" i="0" u="none" strike="noStrike" dirty="0">
                        <a:solidFill>
                          <a:srgbClr val="00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extLst>
                  <a:ext uri="{0D108BD9-81ED-4DB2-BD59-A6C34878D82A}">
                    <a16:rowId xmlns:a16="http://schemas.microsoft.com/office/drawing/2014/main" xmlns="" val="10003"/>
                  </a:ext>
                </a:extLst>
              </a:tr>
              <a:tr h="466586">
                <a:tc>
                  <a:txBody>
                    <a:bodyPr/>
                    <a:lstStyle/>
                    <a:p>
                      <a:pPr algn="l" rtl="0" fontAlgn="ctr"/>
                      <a:r>
                        <a:rPr lang="pt-BR" sz="1800" b="0" i="0" u="none" strike="noStrike" dirty="0">
                          <a:solidFill>
                            <a:srgbClr val="000000"/>
                          </a:solidFill>
                          <a:effectLst/>
                          <a:latin typeface="Calibri" panose="020F0502020204030204" pitchFamily="34" charset="0"/>
                        </a:rPr>
                        <a:t>d) Tempo para </a:t>
                      </a:r>
                      <a:r>
                        <a:rPr lang="pt-BR" sz="1800" b="1" i="0" u="none" strike="noStrike" dirty="0">
                          <a:solidFill>
                            <a:srgbClr val="000000"/>
                          </a:solidFill>
                          <a:effectLst/>
                          <a:latin typeface="Calibri" panose="020F0502020204030204" pitchFamily="34" charset="0"/>
                        </a:rPr>
                        <a:t>concluir uma inspeção</a:t>
                      </a:r>
                      <a:r>
                        <a:rPr lang="pt-BR" sz="1800" b="0" i="0" u="none" strike="noStrike" dirty="0">
                          <a:solidFill>
                            <a:srgbClr val="000000"/>
                          </a:solidFill>
                          <a:effectLst/>
                          <a:latin typeface="Calibri" panose="020F0502020204030204" pitchFamily="34" charset="0"/>
                        </a:rPr>
                        <a:t> relativa ao imposto sobre o rendimento corporativo (semanas)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ctr" rtl="0" fontAlgn="ctr"/>
                      <a:r>
                        <a:rPr lang="pt-BR" sz="1800" b="0" i="0" u="none" strike="noStrike" dirty="0" smtClean="0">
                          <a:solidFill>
                            <a:schemeClr val="tx1"/>
                          </a:solidFill>
                          <a:effectLst/>
                          <a:latin typeface="Calibri" panose="020F0502020204030204" pitchFamily="34" charset="0"/>
                        </a:rPr>
                        <a:t>86,6</a:t>
                      </a:r>
                      <a:endParaRPr lang="pt-BR" sz="1800" b="0" i="0" u="none" strike="noStrike" dirty="0">
                        <a:solidFill>
                          <a:schemeClr val="tx1"/>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extLst>
                  <a:ext uri="{0D108BD9-81ED-4DB2-BD59-A6C34878D82A}">
                    <a16:rowId xmlns:a16="http://schemas.microsoft.com/office/drawing/2014/main" xmlns="" val="10004"/>
                  </a:ext>
                </a:extLst>
              </a:tr>
            </a:tbl>
          </a:graphicData>
        </a:graphic>
      </p:graphicFrame>
      <p:sp>
        <p:nvSpPr>
          <p:cNvPr id="8" name="CaixaDeTexto 7"/>
          <p:cNvSpPr txBox="1"/>
          <p:nvPr/>
        </p:nvSpPr>
        <p:spPr>
          <a:xfrm>
            <a:off x="338919" y="3225800"/>
            <a:ext cx="11472081" cy="1631216"/>
          </a:xfrm>
          <a:prstGeom prst="rect">
            <a:avLst/>
          </a:prstGeom>
          <a:noFill/>
        </p:spPr>
        <p:txBody>
          <a:bodyPr wrap="square" rtlCol="0">
            <a:spAutoFit/>
          </a:bodyPr>
          <a:lstStyle/>
          <a:p>
            <a:r>
              <a:rPr lang="pt-BR" sz="2000" dirty="0"/>
              <a:t>b)</a:t>
            </a:r>
            <a:r>
              <a:rPr lang="en-US" sz="2000" dirty="0"/>
              <a:t> </a:t>
            </a:r>
            <a:r>
              <a:rPr lang="pt-BR" sz="2000" dirty="0"/>
              <a:t>a empresa não será submetida a uma auditoria.</a:t>
            </a:r>
          </a:p>
          <a:p>
            <a:r>
              <a:rPr lang="pt-BR" sz="2000" dirty="0"/>
              <a:t>        PIS          (</a:t>
            </a:r>
            <a:r>
              <a:rPr lang="pt-BR" sz="2000" dirty="0" err="1"/>
              <a:t>Aliquot</a:t>
            </a:r>
            <a:r>
              <a:rPr lang="pt-BR" sz="2000" dirty="0"/>
              <a:t> 1,68%) –  compensação total imediata</a:t>
            </a:r>
          </a:p>
          <a:p>
            <a:r>
              <a:rPr lang="pt-BR" sz="2000" dirty="0"/>
              <a:t>        COFINS  (</a:t>
            </a:r>
            <a:r>
              <a:rPr lang="pt-BR" sz="2000" dirty="0" err="1"/>
              <a:t>Aliquot</a:t>
            </a:r>
            <a:r>
              <a:rPr lang="pt-BR" sz="2000" dirty="0"/>
              <a:t> 7,6%)  -    compensação total imediata</a:t>
            </a:r>
          </a:p>
          <a:p>
            <a:r>
              <a:rPr lang="pt-BR" sz="2000" dirty="0"/>
              <a:t>        IPI           (</a:t>
            </a:r>
            <a:r>
              <a:rPr lang="pt-BR" sz="2000" dirty="0" err="1"/>
              <a:t>Alíquot</a:t>
            </a:r>
            <a:r>
              <a:rPr lang="pt-BR" sz="2000" dirty="0"/>
              <a:t> Zero)</a:t>
            </a:r>
          </a:p>
          <a:p>
            <a:r>
              <a:rPr lang="pt-BR" sz="2000" dirty="0"/>
              <a:t>        ICMS      (</a:t>
            </a:r>
            <a:r>
              <a:rPr lang="pt-BR" sz="2000" dirty="0" err="1"/>
              <a:t>Aliquot</a:t>
            </a:r>
            <a:r>
              <a:rPr lang="pt-BR" sz="2000" dirty="0"/>
              <a:t> 8,8%)   -   compensação em 48 meses </a:t>
            </a:r>
            <a:endParaRPr lang="pt-BR" sz="1200" dirty="0"/>
          </a:p>
        </p:txBody>
      </p:sp>
    </p:spTree>
    <p:extLst>
      <p:ext uri="{BB962C8B-B14F-4D97-AF65-F5344CB8AC3E}">
        <p14:creationId xmlns:p14="http://schemas.microsoft.com/office/powerpoint/2010/main" val="40310749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tângulo de cantos arredondados 5"/>
          <p:cNvSpPr/>
          <p:nvPr/>
        </p:nvSpPr>
        <p:spPr>
          <a:xfrm>
            <a:off x="207160" y="260570"/>
            <a:ext cx="11771480" cy="511961"/>
          </a:xfrm>
          <a:prstGeom prst="round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3000" b="1" dirty="0"/>
              <a:t>ÍNDICE PÓS-ARQUIVAMENTO</a:t>
            </a:r>
          </a:p>
        </p:txBody>
      </p:sp>
      <p:graphicFrame>
        <p:nvGraphicFramePr>
          <p:cNvPr id="2" name="Tabela 1"/>
          <p:cNvGraphicFramePr>
            <a:graphicFrameLocks noGrp="1"/>
          </p:cNvGraphicFramePr>
          <p:nvPr>
            <p:extLst>
              <p:ext uri="{D42A27DB-BD31-4B8C-83A1-F6EECF244321}">
                <p14:modId xmlns:p14="http://schemas.microsoft.com/office/powerpoint/2010/main" val="96544719"/>
              </p:ext>
            </p:extLst>
          </p:nvPr>
        </p:nvGraphicFramePr>
        <p:xfrm>
          <a:off x="491318" y="963771"/>
          <a:ext cx="11319682" cy="1967865"/>
        </p:xfrm>
        <a:graphic>
          <a:graphicData uri="http://schemas.openxmlformats.org/drawingml/2006/table">
            <a:tbl>
              <a:tblPr/>
              <a:tblGrid>
                <a:gridCol w="8013206">
                  <a:extLst>
                    <a:ext uri="{9D8B030D-6E8A-4147-A177-3AD203B41FA5}">
                      <a16:colId xmlns:a16="http://schemas.microsoft.com/office/drawing/2014/main" xmlns="" val="20000"/>
                    </a:ext>
                  </a:extLst>
                </a:gridCol>
                <a:gridCol w="3306476">
                  <a:extLst>
                    <a:ext uri="{9D8B030D-6E8A-4147-A177-3AD203B41FA5}">
                      <a16:colId xmlns:a16="http://schemas.microsoft.com/office/drawing/2014/main" xmlns="" val="20001"/>
                    </a:ext>
                  </a:extLst>
                </a:gridCol>
              </a:tblGrid>
              <a:tr h="237274">
                <a:tc>
                  <a:txBody>
                    <a:bodyPr/>
                    <a:lstStyle/>
                    <a:p>
                      <a:pPr algn="ctr" rtl="0" fontAlgn="ctr"/>
                      <a:r>
                        <a:rPr lang="pt-BR" sz="1800" b="1" i="0" u="none" strike="noStrike" dirty="0">
                          <a:solidFill>
                            <a:srgbClr val="FFFFFF"/>
                          </a:solidFill>
                          <a:effectLst/>
                          <a:latin typeface="Calibri" panose="020F0502020204030204" pitchFamily="34" charset="0"/>
                        </a:rPr>
                        <a:t>PROCEDIMENTOS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2E75B6"/>
                    </a:solidFill>
                  </a:tcPr>
                </a:tc>
                <a:tc>
                  <a:txBody>
                    <a:bodyPr/>
                    <a:lstStyle/>
                    <a:p>
                      <a:pPr algn="ctr" rtl="0" fontAlgn="ctr"/>
                      <a:r>
                        <a:rPr lang="pt-BR" sz="1800" b="1" i="0" u="none" strike="noStrike" dirty="0">
                          <a:solidFill>
                            <a:srgbClr val="FFFFFF"/>
                          </a:solidFill>
                          <a:effectLst/>
                          <a:latin typeface="Calibri" panose="020F0502020204030204" pitchFamily="34" charset="0"/>
                        </a:rPr>
                        <a:t>PRAZOS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2E75B6"/>
                    </a:solidFill>
                  </a:tcPr>
                </a:tc>
                <a:extLst>
                  <a:ext uri="{0D108BD9-81ED-4DB2-BD59-A6C34878D82A}">
                    <a16:rowId xmlns:a16="http://schemas.microsoft.com/office/drawing/2014/main" xmlns="" val="10000"/>
                  </a:ext>
                </a:extLst>
              </a:tr>
              <a:tr h="263684">
                <a:tc>
                  <a:txBody>
                    <a:bodyPr/>
                    <a:lstStyle/>
                    <a:p>
                      <a:pPr algn="l" rtl="0" fontAlgn="ctr"/>
                      <a:r>
                        <a:rPr lang="pt-BR" sz="1800" b="0" i="0" u="none" strike="noStrike" dirty="0">
                          <a:solidFill>
                            <a:srgbClr val="000000"/>
                          </a:solidFill>
                          <a:effectLst/>
                          <a:latin typeface="Calibri" panose="020F0502020204030204" pitchFamily="34" charset="0"/>
                        </a:rPr>
                        <a:t>a)</a:t>
                      </a:r>
                      <a:r>
                        <a:rPr lang="en-US" sz="1800" b="0" i="0" kern="1200" dirty="0">
                          <a:solidFill>
                            <a:schemeClr val="tx1"/>
                          </a:solidFill>
                          <a:effectLst/>
                          <a:latin typeface="+mn-lt"/>
                          <a:ea typeface="+mn-ea"/>
                          <a:cs typeface="+mn-cs"/>
                        </a:rPr>
                        <a:t> </a:t>
                      </a:r>
                      <a:r>
                        <a:rPr lang="pt-BR" sz="1800" b="0" i="0" kern="1200" dirty="0">
                          <a:solidFill>
                            <a:schemeClr val="tx1"/>
                          </a:solidFill>
                          <a:effectLst/>
                          <a:latin typeface="+mn-lt"/>
                          <a:ea typeface="+mn-ea"/>
                          <a:cs typeface="+mn-cs"/>
                        </a:rPr>
                        <a:t>Processo de reivindicação de um reembolso do IVA</a:t>
                      </a:r>
                      <a:endParaRPr lang="pt-BR" sz="1800" b="0" i="0" u="none" strike="noStrike" dirty="0">
                        <a:solidFill>
                          <a:srgbClr val="00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ctr" rtl="0" fontAlgn="ctr"/>
                      <a:r>
                        <a:rPr lang="pt-BR" sz="1800" b="0" i="0" u="none" strike="noStrike" dirty="0">
                          <a:solidFill>
                            <a:srgbClr val="000000"/>
                          </a:solidFill>
                          <a:effectLst/>
                          <a:latin typeface="Calibri" panose="020F0502020204030204" pitchFamily="34" charset="0"/>
                        </a:rPr>
                        <a:t>Não avaliado</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extLst>
                  <a:ext uri="{0D108BD9-81ED-4DB2-BD59-A6C34878D82A}">
                    <a16:rowId xmlns:a16="http://schemas.microsoft.com/office/drawing/2014/main" xmlns="" val="10001"/>
                  </a:ext>
                </a:extLst>
              </a:tr>
              <a:tr h="246539">
                <a:tc>
                  <a:txBody>
                    <a:bodyPr/>
                    <a:lstStyle/>
                    <a:p>
                      <a:pPr algn="l" rtl="0" fontAlgn="ctr"/>
                      <a:r>
                        <a:rPr lang="pt-BR" sz="1800" b="0" i="0" u="none" strike="noStrike" dirty="0">
                          <a:solidFill>
                            <a:srgbClr val="000000"/>
                          </a:solidFill>
                          <a:effectLst/>
                          <a:latin typeface="Calibri" panose="020F0502020204030204" pitchFamily="34" charset="0"/>
                        </a:rPr>
                        <a:t>b)</a:t>
                      </a:r>
                      <a:r>
                        <a:rPr lang="en-US" sz="1800" b="0" i="0" kern="1200" dirty="0">
                          <a:solidFill>
                            <a:schemeClr val="tx1"/>
                          </a:solidFill>
                          <a:effectLst/>
                          <a:latin typeface="+mn-lt"/>
                          <a:ea typeface="+mn-ea"/>
                          <a:cs typeface="+mn-cs"/>
                        </a:rPr>
                        <a:t> </a:t>
                      </a:r>
                      <a:r>
                        <a:rPr lang="pt-BR" sz="1800" b="0" i="0" u="none" strike="noStrike" dirty="0">
                          <a:solidFill>
                            <a:srgbClr val="000000"/>
                          </a:solidFill>
                          <a:effectLst/>
                          <a:latin typeface="Calibri" panose="020F0502020204030204" pitchFamily="34" charset="0"/>
                        </a:rPr>
                        <a:t>Processo de auditoria do IVA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ctr" rtl="0" fontAlgn="ctr"/>
                      <a:r>
                        <a:rPr lang="pt-BR" sz="1800" b="0" i="0" u="none" strike="noStrike">
                          <a:solidFill>
                            <a:srgbClr val="000000"/>
                          </a:solidFill>
                          <a:effectLst/>
                          <a:latin typeface="Calibri" panose="020F0502020204030204" pitchFamily="34" charset="0"/>
                        </a:rPr>
                        <a:t>Não avaliado</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extLst>
                  <a:ext uri="{0D108BD9-81ED-4DB2-BD59-A6C34878D82A}">
                    <a16:rowId xmlns:a16="http://schemas.microsoft.com/office/drawing/2014/main" xmlns="" val="10002"/>
                  </a:ext>
                </a:extLst>
              </a:tr>
              <a:tr h="466586">
                <a:tc>
                  <a:txBody>
                    <a:bodyPr/>
                    <a:lstStyle/>
                    <a:p>
                      <a:pPr algn="l" rtl="0" fontAlgn="ctr"/>
                      <a:r>
                        <a:rPr lang="pt-BR" sz="1800" b="0" i="0" u="none" strike="noStrike" dirty="0">
                          <a:solidFill>
                            <a:srgbClr val="000000"/>
                          </a:solidFill>
                          <a:effectLst/>
                          <a:latin typeface="Calibri" panose="020F0502020204030204" pitchFamily="34" charset="0"/>
                        </a:rPr>
                        <a:t>c) Tempo para </a:t>
                      </a:r>
                      <a:r>
                        <a:rPr lang="pt-BR" sz="1800" b="1" i="0" u="none" strike="noStrike" dirty="0">
                          <a:solidFill>
                            <a:srgbClr val="000000"/>
                          </a:solidFill>
                          <a:effectLst/>
                          <a:latin typeface="Calibri" panose="020F0502020204030204" pitchFamily="34" charset="0"/>
                        </a:rPr>
                        <a:t>cumprir com obrigações</a:t>
                      </a:r>
                      <a:r>
                        <a:rPr lang="pt-BR" sz="1800" b="0" i="0" u="none" strike="noStrike" dirty="0">
                          <a:solidFill>
                            <a:srgbClr val="000000"/>
                          </a:solidFill>
                          <a:effectLst/>
                          <a:latin typeface="Calibri" panose="020F0502020204030204" pitchFamily="34" charset="0"/>
                        </a:rPr>
                        <a:t> de uma inspeção relativa ao imposto sobre o rendimento corporativo (horas)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ctr" rtl="0" fontAlgn="ctr"/>
                      <a:r>
                        <a:rPr lang="pt-BR" sz="1800" b="0" i="0" u="none" strike="noStrike" dirty="0" smtClean="0">
                          <a:solidFill>
                            <a:srgbClr val="000000"/>
                          </a:solidFill>
                          <a:effectLst/>
                          <a:latin typeface="Calibri" panose="020F0502020204030204" pitchFamily="34" charset="0"/>
                        </a:rPr>
                        <a:t>39,0</a:t>
                      </a:r>
                      <a:endParaRPr lang="pt-BR" sz="1800" b="0" i="0" u="none" strike="noStrike" dirty="0">
                        <a:solidFill>
                          <a:srgbClr val="00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extLst>
                  <a:ext uri="{0D108BD9-81ED-4DB2-BD59-A6C34878D82A}">
                    <a16:rowId xmlns:a16="http://schemas.microsoft.com/office/drawing/2014/main" xmlns="" val="10003"/>
                  </a:ext>
                </a:extLst>
              </a:tr>
              <a:tr h="466586">
                <a:tc>
                  <a:txBody>
                    <a:bodyPr/>
                    <a:lstStyle/>
                    <a:p>
                      <a:pPr algn="l" rtl="0" fontAlgn="ctr"/>
                      <a:r>
                        <a:rPr lang="pt-BR" sz="1800" b="0" i="0" u="none" strike="noStrike" dirty="0">
                          <a:solidFill>
                            <a:srgbClr val="000000"/>
                          </a:solidFill>
                          <a:effectLst/>
                          <a:latin typeface="Calibri" panose="020F0502020204030204" pitchFamily="34" charset="0"/>
                        </a:rPr>
                        <a:t>d) Tempo para </a:t>
                      </a:r>
                      <a:r>
                        <a:rPr lang="pt-BR" sz="1800" b="1" i="0" u="none" strike="noStrike" dirty="0">
                          <a:solidFill>
                            <a:srgbClr val="000000"/>
                          </a:solidFill>
                          <a:effectLst/>
                          <a:latin typeface="Calibri" panose="020F0502020204030204" pitchFamily="34" charset="0"/>
                        </a:rPr>
                        <a:t>concluir uma inspeção</a:t>
                      </a:r>
                      <a:r>
                        <a:rPr lang="pt-BR" sz="1800" b="0" i="0" u="none" strike="noStrike" dirty="0">
                          <a:solidFill>
                            <a:srgbClr val="000000"/>
                          </a:solidFill>
                          <a:effectLst/>
                          <a:latin typeface="Calibri" panose="020F0502020204030204" pitchFamily="34" charset="0"/>
                        </a:rPr>
                        <a:t> relativa ao imposto sobre o rendimento corporativo (semanas)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ctr" rtl="0" fontAlgn="ctr"/>
                      <a:r>
                        <a:rPr lang="pt-BR" sz="1800" b="0" i="0" u="none" strike="noStrike" dirty="0" smtClean="0">
                          <a:solidFill>
                            <a:schemeClr val="tx1"/>
                          </a:solidFill>
                          <a:effectLst/>
                          <a:latin typeface="Calibri" panose="020F0502020204030204" pitchFamily="34" charset="0"/>
                        </a:rPr>
                        <a:t>86,6</a:t>
                      </a:r>
                      <a:endParaRPr lang="pt-BR" sz="1800" b="0" i="0" u="none" strike="noStrike" dirty="0">
                        <a:solidFill>
                          <a:schemeClr val="tx1"/>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extLst>
                  <a:ext uri="{0D108BD9-81ED-4DB2-BD59-A6C34878D82A}">
                    <a16:rowId xmlns:a16="http://schemas.microsoft.com/office/drawing/2014/main" xmlns="" val="10004"/>
                  </a:ext>
                </a:extLst>
              </a:tr>
            </a:tbl>
          </a:graphicData>
        </a:graphic>
      </p:graphicFrame>
      <p:sp>
        <p:nvSpPr>
          <p:cNvPr id="8" name="CaixaDeTexto 7"/>
          <p:cNvSpPr txBox="1"/>
          <p:nvPr/>
        </p:nvSpPr>
        <p:spPr>
          <a:xfrm>
            <a:off x="338919" y="3225800"/>
            <a:ext cx="11472081" cy="2123658"/>
          </a:xfrm>
          <a:prstGeom prst="rect">
            <a:avLst/>
          </a:prstGeom>
          <a:noFill/>
        </p:spPr>
        <p:txBody>
          <a:bodyPr wrap="square" rtlCol="0">
            <a:spAutoFit/>
          </a:bodyPr>
          <a:lstStyle/>
          <a:p>
            <a:pPr marL="457200" indent="-457200">
              <a:buAutoNum type="alphaLcParenR" startAt="3"/>
            </a:pPr>
            <a:r>
              <a:rPr lang="pt-BR" sz="2400" dirty="0"/>
              <a:t>IN RFB nº 1.422/2013, alterada pela IN RFB nº 1770, de 08/12/2017 </a:t>
            </a:r>
          </a:p>
          <a:p>
            <a:r>
              <a:rPr lang="pt-BR" sz="2400" dirty="0"/>
              <a:t>        Somente o preenchimento de duas escriturações digitais:</a:t>
            </a:r>
          </a:p>
          <a:p>
            <a:r>
              <a:rPr lang="pt-BR" sz="2400" dirty="0"/>
              <a:t>        - EFD (Digital Fiscal </a:t>
            </a:r>
            <a:r>
              <a:rPr lang="pt-BR" sz="2400" dirty="0" err="1"/>
              <a:t>Escrituration</a:t>
            </a:r>
            <a:r>
              <a:rPr lang="pt-BR" sz="2400" dirty="0"/>
              <a:t>), que demonstra a apuração do lucro da empresa</a:t>
            </a:r>
          </a:p>
          <a:p>
            <a:r>
              <a:rPr lang="pt-BR" sz="2400" dirty="0"/>
              <a:t>        - DCTF (</a:t>
            </a:r>
            <a:r>
              <a:rPr lang="pt-BR" sz="2400" dirty="0" err="1"/>
              <a:t>Declaration</a:t>
            </a:r>
            <a:r>
              <a:rPr lang="pt-BR" sz="2400" dirty="0"/>
              <a:t> </a:t>
            </a:r>
            <a:r>
              <a:rPr lang="pt-BR" sz="2400" dirty="0" err="1"/>
              <a:t>of</a:t>
            </a:r>
            <a:r>
              <a:rPr lang="pt-BR" sz="2400" dirty="0"/>
              <a:t> </a:t>
            </a:r>
            <a:r>
              <a:rPr lang="pt-BR" sz="2400" dirty="0" err="1"/>
              <a:t>the</a:t>
            </a:r>
            <a:r>
              <a:rPr lang="pt-BR" sz="2400" dirty="0"/>
              <a:t> Contribuições </a:t>
            </a:r>
            <a:r>
              <a:rPr lang="pt-BR" sz="2400" dirty="0" err="1"/>
              <a:t>and</a:t>
            </a:r>
            <a:r>
              <a:rPr lang="pt-BR" sz="2400" dirty="0"/>
              <a:t> Taxes Federais) para apurado dos tributos devidos</a:t>
            </a:r>
          </a:p>
          <a:p>
            <a:endParaRPr lang="pt-BR" sz="1200" dirty="0"/>
          </a:p>
        </p:txBody>
      </p:sp>
      <p:sp>
        <p:nvSpPr>
          <p:cNvPr id="5" name="CaixaDeTexto 4"/>
          <p:cNvSpPr txBox="1"/>
          <p:nvPr/>
        </p:nvSpPr>
        <p:spPr>
          <a:xfrm>
            <a:off x="647278" y="5643622"/>
            <a:ext cx="10891244" cy="830997"/>
          </a:xfrm>
          <a:prstGeom prst="rect">
            <a:avLst/>
          </a:prstGeom>
          <a:noFill/>
        </p:spPr>
        <p:txBody>
          <a:bodyPr wrap="square" rtlCol="0">
            <a:spAutoFit/>
          </a:bodyPr>
          <a:lstStyle/>
          <a:p>
            <a:r>
              <a:rPr lang="pt-BR" sz="2400" dirty="0"/>
              <a:t>O Brasil possui um dos mais modernos sistemas de obrigações tributárias acessórias do mundo – 100% digital.</a:t>
            </a:r>
          </a:p>
        </p:txBody>
      </p:sp>
    </p:spTree>
    <p:extLst>
      <p:ext uri="{BB962C8B-B14F-4D97-AF65-F5344CB8AC3E}">
        <p14:creationId xmlns:p14="http://schemas.microsoft.com/office/powerpoint/2010/main" val="14034292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tângulo de cantos arredondados 5"/>
          <p:cNvSpPr/>
          <p:nvPr/>
        </p:nvSpPr>
        <p:spPr>
          <a:xfrm>
            <a:off x="207160" y="260570"/>
            <a:ext cx="11771480" cy="511961"/>
          </a:xfrm>
          <a:prstGeom prst="round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3000" b="1" dirty="0"/>
              <a:t>ÍNDICE DE PROCESSOS PRÓS DECLARAÇÃO</a:t>
            </a:r>
          </a:p>
        </p:txBody>
      </p:sp>
      <p:graphicFrame>
        <p:nvGraphicFramePr>
          <p:cNvPr id="2" name="Tabela 1"/>
          <p:cNvGraphicFramePr>
            <a:graphicFrameLocks noGrp="1"/>
          </p:cNvGraphicFramePr>
          <p:nvPr>
            <p:extLst>
              <p:ext uri="{D42A27DB-BD31-4B8C-83A1-F6EECF244321}">
                <p14:modId xmlns:p14="http://schemas.microsoft.com/office/powerpoint/2010/main" val="3172979063"/>
              </p:ext>
            </p:extLst>
          </p:nvPr>
        </p:nvGraphicFramePr>
        <p:xfrm>
          <a:off x="491318" y="963771"/>
          <a:ext cx="11319682" cy="1967865"/>
        </p:xfrm>
        <a:graphic>
          <a:graphicData uri="http://schemas.openxmlformats.org/drawingml/2006/table">
            <a:tbl>
              <a:tblPr/>
              <a:tblGrid>
                <a:gridCol w="8013206">
                  <a:extLst>
                    <a:ext uri="{9D8B030D-6E8A-4147-A177-3AD203B41FA5}">
                      <a16:colId xmlns:a16="http://schemas.microsoft.com/office/drawing/2014/main" xmlns="" val="20000"/>
                    </a:ext>
                  </a:extLst>
                </a:gridCol>
                <a:gridCol w="3306476">
                  <a:extLst>
                    <a:ext uri="{9D8B030D-6E8A-4147-A177-3AD203B41FA5}">
                      <a16:colId xmlns:a16="http://schemas.microsoft.com/office/drawing/2014/main" xmlns="" val="20001"/>
                    </a:ext>
                  </a:extLst>
                </a:gridCol>
              </a:tblGrid>
              <a:tr h="237274">
                <a:tc>
                  <a:txBody>
                    <a:bodyPr/>
                    <a:lstStyle/>
                    <a:p>
                      <a:pPr algn="ctr" rtl="0" fontAlgn="ctr"/>
                      <a:r>
                        <a:rPr lang="pt-BR" sz="1800" b="1" i="0" u="none" strike="noStrike" dirty="0">
                          <a:solidFill>
                            <a:srgbClr val="FFFFFF"/>
                          </a:solidFill>
                          <a:effectLst/>
                          <a:latin typeface="Calibri" panose="020F0502020204030204" pitchFamily="34" charset="0"/>
                        </a:rPr>
                        <a:t>PROCEDIMENTOS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2E75B6"/>
                    </a:solidFill>
                  </a:tcPr>
                </a:tc>
                <a:tc>
                  <a:txBody>
                    <a:bodyPr/>
                    <a:lstStyle/>
                    <a:p>
                      <a:pPr algn="ctr" rtl="0" fontAlgn="ctr"/>
                      <a:r>
                        <a:rPr lang="pt-BR" sz="1800" b="1" i="0" u="none" strike="noStrike" dirty="0">
                          <a:solidFill>
                            <a:srgbClr val="FFFFFF"/>
                          </a:solidFill>
                          <a:effectLst/>
                          <a:latin typeface="Calibri" panose="020F0502020204030204" pitchFamily="34" charset="0"/>
                        </a:rPr>
                        <a:t>PRAZOS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2E75B6"/>
                    </a:solidFill>
                  </a:tcPr>
                </a:tc>
                <a:extLst>
                  <a:ext uri="{0D108BD9-81ED-4DB2-BD59-A6C34878D82A}">
                    <a16:rowId xmlns:a16="http://schemas.microsoft.com/office/drawing/2014/main" xmlns="" val="10000"/>
                  </a:ext>
                </a:extLst>
              </a:tr>
              <a:tr h="263684">
                <a:tc>
                  <a:txBody>
                    <a:bodyPr/>
                    <a:lstStyle/>
                    <a:p>
                      <a:pPr algn="l" rtl="0" fontAlgn="ctr"/>
                      <a:r>
                        <a:rPr lang="pt-BR" sz="1800" b="0" i="0" u="none" strike="noStrike" dirty="0">
                          <a:solidFill>
                            <a:srgbClr val="000000"/>
                          </a:solidFill>
                          <a:effectLst/>
                          <a:latin typeface="Calibri" panose="020F0502020204030204" pitchFamily="34" charset="0"/>
                        </a:rPr>
                        <a:t>a) Tempo para </a:t>
                      </a:r>
                      <a:r>
                        <a:rPr lang="pt-BR" sz="1800" b="1" i="0" u="none" strike="noStrike" dirty="0">
                          <a:solidFill>
                            <a:srgbClr val="000000"/>
                          </a:solidFill>
                          <a:effectLst/>
                          <a:latin typeface="Calibri" panose="020F0502020204030204" pitchFamily="34" charset="0"/>
                        </a:rPr>
                        <a:t>cumprir com obrigações para restituição de IVA </a:t>
                      </a:r>
                      <a:r>
                        <a:rPr lang="pt-BR" sz="1800" b="0" i="0" u="none" strike="noStrike" dirty="0">
                          <a:solidFill>
                            <a:srgbClr val="000000"/>
                          </a:solidFill>
                          <a:effectLst/>
                          <a:latin typeface="Calibri" panose="020F0502020204030204" pitchFamily="34" charset="0"/>
                        </a:rPr>
                        <a:t>(horas)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ctr" rtl="0" fontAlgn="ctr"/>
                      <a:r>
                        <a:rPr lang="pt-BR" sz="1800" b="0" i="0" u="none" strike="noStrike" dirty="0">
                          <a:solidFill>
                            <a:srgbClr val="000000"/>
                          </a:solidFill>
                          <a:effectLst/>
                          <a:latin typeface="Calibri" panose="020F0502020204030204" pitchFamily="34" charset="0"/>
                        </a:rPr>
                        <a:t>Não avaliado</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extLst>
                  <a:ext uri="{0D108BD9-81ED-4DB2-BD59-A6C34878D82A}">
                    <a16:rowId xmlns:a16="http://schemas.microsoft.com/office/drawing/2014/main" xmlns="" val="10001"/>
                  </a:ext>
                </a:extLst>
              </a:tr>
              <a:tr h="246539">
                <a:tc>
                  <a:txBody>
                    <a:bodyPr/>
                    <a:lstStyle/>
                    <a:p>
                      <a:pPr algn="l" rtl="0" fontAlgn="ctr"/>
                      <a:r>
                        <a:rPr lang="pt-BR" sz="1800" b="0" i="0" u="none" strike="noStrike" dirty="0">
                          <a:solidFill>
                            <a:srgbClr val="000000"/>
                          </a:solidFill>
                          <a:effectLst/>
                          <a:latin typeface="Calibri" panose="020F0502020204030204" pitchFamily="34" charset="0"/>
                        </a:rPr>
                        <a:t>b) Tempo para obter uma </a:t>
                      </a:r>
                      <a:r>
                        <a:rPr lang="pt-BR" sz="1800" b="1" i="0" u="none" strike="noStrike" dirty="0">
                          <a:solidFill>
                            <a:srgbClr val="000000"/>
                          </a:solidFill>
                          <a:effectLst/>
                          <a:latin typeface="Calibri" panose="020F0502020204030204" pitchFamily="34" charset="0"/>
                        </a:rPr>
                        <a:t>restituição de IVA </a:t>
                      </a:r>
                      <a:r>
                        <a:rPr lang="pt-BR" sz="1800" b="0" i="0" u="none" strike="noStrike" dirty="0">
                          <a:solidFill>
                            <a:srgbClr val="000000"/>
                          </a:solidFill>
                          <a:effectLst/>
                          <a:latin typeface="Calibri" panose="020F0502020204030204" pitchFamily="34" charset="0"/>
                        </a:rPr>
                        <a:t>(semanas)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ctr" rtl="0" fontAlgn="ctr"/>
                      <a:r>
                        <a:rPr lang="pt-BR" sz="1800" b="0" i="0" u="none" strike="noStrike">
                          <a:solidFill>
                            <a:srgbClr val="000000"/>
                          </a:solidFill>
                          <a:effectLst/>
                          <a:latin typeface="Calibri" panose="020F0502020204030204" pitchFamily="34" charset="0"/>
                        </a:rPr>
                        <a:t>Não avaliado</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extLst>
                  <a:ext uri="{0D108BD9-81ED-4DB2-BD59-A6C34878D82A}">
                    <a16:rowId xmlns:a16="http://schemas.microsoft.com/office/drawing/2014/main" xmlns="" val="10002"/>
                  </a:ext>
                </a:extLst>
              </a:tr>
              <a:tr h="466586">
                <a:tc>
                  <a:txBody>
                    <a:bodyPr/>
                    <a:lstStyle/>
                    <a:p>
                      <a:pPr algn="l" rtl="0" fontAlgn="ctr"/>
                      <a:r>
                        <a:rPr lang="pt-BR" sz="1800" b="0" i="0" u="none" strike="noStrike" dirty="0">
                          <a:solidFill>
                            <a:srgbClr val="000000"/>
                          </a:solidFill>
                          <a:effectLst/>
                          <a:latin typeface="Calibri" panose="020F0502020204030204" pitchFamily="34" charset="0"/>
                        </a:rPr>
                        <a:t>c) Tempo para </a:t>
                      </a:r>
                      <a:r>
                        <a:rPr lang="pt-BR" sz="1800" b="1" i="0" u="none" strike="noStrike" dirty="0">
                          <a:solidFill>
                            <a:srgbClr val="000000"/>
                          </a:solidFill>
                          <a:effectLst/>
                          <a:latin typeface="Calibri" panose="020F0502020204030204" pitchFamily="34" charset="0"/>
                        </a:rPr>
                        <a:t>cumprir com obrigações</a:t>
                      </a:r>
                      <a:r>
                        <a:rPr lang="pt-BR" sz="1800" b="0" i="0" u="none" strike="noStrike" dirty="0">
                          <a:solidFill>
                            <a:srgbClr val="000000"/>
                          </a:solidFill>
                          <a:effectLst/>
                          <a:latin typeface="Calibri" panose="020F0502020204030204" pitchFamily="34" charset="0"/>
                        </a:rPr>
                        <a:t> de uma inspeção relativa ao imposto sobre o rendimento corporativo (horas)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ctr" rtl="0" fontAlgn="ctr"/>
                      <a:r>
                        <a:rPr lang="pt-BR" sz="1800" b="0" i="0" u="none" strike="noStrike" dirty="0" smtClean="0">
                          <a:solidFill>
                            <a:srgbClr val="000000"/>
                          </a:solidFill>
                          <a:effectLst/>
                          <a:latin typeface="Calibri" panose="020F0502020204030204" pitchFamily="34" charset="0"/>
                        </a:rPr>
                        <a:t>39,0</a:t>
                      </a:r>
                      <a:endParaRPr lang="pt-BR" sz="1800" b="0" i="0" u="none" strike="noStrike" dirty="0">
                        <a:solidFill>
                          <a:srgbClr val="00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extLst>
                  <a:ext uri="{0D108BD9-81ED-4DB2-BD59-A6C34878D82A}">
                    <a16:rowId xmlns:a16="http://schemas.microsoft.com/office/drawing/2014/main" xmlns="" val="10003"/>
                  </a:ext>
                </a:extLst>
              </a:tr>
              <a:tr h="466586">
                <a:tc>
                  <a:txBody>
                    <a:bodyPr/>
                    <a:lstStyle/>
                    <a:p>
                      <a:pPr algn="l" rtl="0" fontAlgn="ctr"/>
                      <a:r>
                        <a:rPr lang="pt-BR" sz="1800" b="0" i="0" u="none" strike="noStrike" dirty="0">
                          <a:solidFill>
                            <a:srgbClr val="000000"/>
                          </a:solidFill>
                          <a:effectLst/>
                          <a:latin typeface="Calibri" panose="020F0502020204030204" pitchFamily="34" charset="0"/>
                        </a:rPr>
                        <a:t>d) Tempo para </a:t>
                      </a:r>
                      <a:r>
                        <a:rPr lang="pt-BR" sz="1800" b="1" i="0" u="none" strike="noStrike" dirty="0">
                          <a:solidFill>
                            <a:srgbClr val="000000"/>
                          </a:solidFill>
                          <a:effectLst/>
                          <a:latin typeface="Calibri" panose="020F0502020204030204" pitchFamily="34" charset="0"/>
                        </a:rPr>
                        <a:t>concluir uma inspeção</a:t>
                      </a:r>
                      <a:r>
                        <a:rPr lang="pt-BR" sz="1800" b="0" i="0" u="none" strike="noStrike" dirty="0">
                          <a:solidFill>
                            <a:srgbClr val="000000"/>
                          </a:solidFill>
                          <a:effectLst/>
                          <a:latin typeface="Calibri" panose="020F0502020204030204" pitchFamily="34" charset="0"/>
                        </a:rPr>
                        <a:t> relativa ao imposto sobre o rendimento corporativo (semanas)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ctr" rtl="0" fontAlgn="ctr"/>
                      <a:r>
                        <a:rPr lang="pt-BR" sz="1800" b="0" i="0" u="none" strike="noStrike" dirty="0" smtClean="0">
                          <a:solidFill>
                            <a:schemeClr val="tx1"/>
                          </a:solidFill>
                          <a:effectLst/>
                          <a:latin typeface="Calibri" panose="020F0502020204030204" pitchFamily="34" charset="0"/>
                        </a:rPr>
                        <a:t>86,6</a:t>
                      </a:r>
                      <a:endParaRPr lang="pt-BR" sz="1800" b="0" i="0" u="none" strike="noStrike" dirty="0">
                        <a:solidFill>
                          <a:schemeClr val="tx1"/>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extLst>
                  <a:ext uri="{0D108BD9-81ED-4DB2-BD59-A6C34878D82A}">
                    <a16:rowId xmlns:a16="http://schemas.microsoft.com/office/drawing/2014/main" xmlns="" val="10004"/>
                  </a:ext>
                </a:extLst>
              </a:tr>
            </a:tbl>
          </a:graphicData>
        </a:graphic>
      </p:graphicFrame>
      <p:sp>
        <p:nvSpPr>
          <p:cNvPr id="8" name="CaixaDeTexto 7"/>
          <p:cNvSpPr txBox="1"/>
          <p:nvPr/>
        </p:nvSpPr>
        <p:spPr>
          <a:xfrm>
            <a:off x="338919" y="3225800"/>
            <a:ext cx="11472081" cy="400110"/>
          </a:xfrm>
          <a:prstGeom prst="rect">
            <a:avLst/>
          </a:prstGeom>
          <a:noFill/>
        </p:spPr>
        <p:txBody>
          <a:bodyPr wrap="square" rtlCol="0">
            <a:spAutoFit/>
          </a:bodyPr>
          <a:lstStyle/>
          <a:p>
            <a:r>
              <a:rPr lang="pt-BR" sz="2000" dirty="0">
                <a:solidFill>
                  <a:srgbClr val="002060"/>
                </a:solidFill>
              </a:rPr>
              <a:t>d)    A IN RFB 1170/2013, de 08/12/2017,  prevê a homologação automática da ECF retificadora</a:t>
            </a:r>
          </a:p>
        </p:txBody>
      </p:sp>
      <p:sp>
        <p:nvSpPr>
          <p:cNvPr id="7" name="CaixaDeTexto 6"/>
          <p:cNvSpPr txBox="1"/>
          <p:nvPr/>
        </p:nvSpPr>
        <p:spPr>
          <a:xfrm>
            <a:off x="618185" y="3628801"/>
            <a:ext cx="10496281" cy="1200329"/>
          </a:xfrm>
          <a:prstGeom prst="rect">
            <a:avLst/>
          </a:prstGeom>
          <a:noFill/>
        </p:spPr>
        <p:txBody>
          <a:bodyPr wrap="square" rtlCol="0">
            <a:spAutoFit/>
          </a:bodyPr>
          <a:lstStyle/>
          <a:p>
            <a:r>
              <a:rPr lang="pt-BR" sz="2400" dirty="0"/>
              <a:t>O que parece ruim é ainda pior, pois a medição do DB2018 mostra que o Brasil necessita de 86,6 semanas em média para homologar uma declaração retificadora. O Valor de 35,1 é utilizado por ser o menor parâmetro da pesquisa.</a:t>
            </a:r>
          </a:p>
        </p:txBody>
      </p:sp>
    </p:spTree>
    <p:extLst>
      <p:ext uri="{BB962C8B-B14F-4D97-AF65-F5344CB8AC3E}">
        <p14:creationId xmlns:p14="http://schemas.microsoft.com/office/powerpoint/2010/main" val="12283467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ângulo de cantos arredondados 4"/>
          <p:cNvSpPr/>
          <p:nvPr/>
        </p:nvSpPr>
        <p:spPr>
          <a:xfrm>
            <a:off x="207160" y="-87777"/>
            <a:ext cx="11771480" cy="511961"/>
          </a:xfrm>
          <a:prstGeom prst="round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3000" b="1" dirty="0"/>
              <a:t>DETALHAMENTO DE PRAZOS INDICADOR PÓS ARQUIVAMENTO</a:t>
            </a:r>
            <a:endParaRPr lang="pt-BR" sz="3000" dirty="0"/>
          </a:p>
        </p:txBody>
      </p:sp>
      <p:sp>
        <p:nvSpPr>
          <p:cNvPr id="6" name="Retângulo 5"/>
          <p:cNvSpPr/>
          <p:nvPr/>
        </p:nvSpPr>
        <p:spPr>
          <a:xfrm>
            <a:off x="207160" y="772531"/>
            <a:ext cx="11584790" cy="1400383"/>
          </a:xfrm>
          <a:prstGeom prst="rect">
            <a:avLst/>
          </a:prstGeom>
        </p:spPr>
        <p:txBody>
          <a:bodyPr wrap="square">
            <a:spAutoFit/>
          </a:bodyPr>
          <a:lstStyle/>
          <a:p>
            <a:pPr lvl="0"/>
            <a:endParaRPr lang="pt-BR" sz="1700" b="1" dirty="0"/>
          </a:p>
          <a:p>
            <a:endParaRPr lang="pt-BR" sz="1700" dirty="0"/>
          </a:p>
          <a:p>
            <a:endParaRPr lang="pt-BR" sz="1700" dirty="0"/>
          </a:p>
          <a:p>
            <a:endParaRPr lang="pt-BR" sz="1700" dirty="0"/>
          </a:p>
          <a:p>
            <a:pPr lvl="1"/>
            <a:endParaRPr lang="pt-BR" sz="1700" dirty="0"/>
          </a:p>
        </p:txBody>
      </p:sp>
      <p:graphicFrame>
        <p:nvGraphicFramePr>
          <p:cNvPr id="4" name="Objeto 3">
            <a:extLst>
              <a:ext uri="{FF2B5EF4-FFF2-40B4-BE49-F238E27FC236}">
                <a16:creationId xmlns:a16="http://schemas.microsoft.com/office/drawing/2014/main" xmlns="" id="{C0FD62A8-1152-4E8E-82AC-21BAB7A4C9BE}"/>
              </a:ext>
            </a:extLst>
          </p:cNvPr>
          <p:cNvGraphicFramePr>
            <a:graphicFrameLocks noChangeAspect="1"/>
          </p:cNvGraphicFramePr>
          <p:nvPr>
            <p:extLst>
              <p:ext uri="{D42A27DB-BD31-4B8C-83A1-F6EECF244321}">
                <p14:modId xmlns:p14="http://schemas.microsoft.com/office/powerpoint/2010/main" val="2984169481"/>
              </p:ext>
            </p:extLst>
          </p:nvPr>
        </p:nvGraphicFramePr>
        <p:xfrm>
          <a:off x="1111249" y="1473200"/>
          <a:ext cx="9423981" cy="2911475"/>
        </p:xfrm>
        <a:graphic>
          <a:graphicData uri="http://schemas.openxmlformats.org/presentationml/2006/ole">
            <mc:AlternateContent xmlns:mc="http://schemas.openxmlformats.org/markup-compatibility/2006">
              <mc:Choice xmlns:v="urn:schemas-microsoft-com:vml" Requires="v">
                <p:oleObj spid="_x0000_s1062" name="Planilha" r:id="rId5" imgW="6924793" imgH="2200229" progId="Excel.Sheet.12">
                  <p:embed/>
                </p:oleObj>
              </mc:Choice>
              <mc:Fallback>
                <p:oleObj name="Planilha" r:id="rId5" imgW="6924793" imgH="2200229" progId="Excel.Sheet.12">
                  <p:embed/>
                  <p:pic>
                    <p:nvPicPr>
                      <p:cNvPr id="0" name=""/>
                      <p:cNvPicPr/>
                      <p:nvPr/>
                    </p:nvPicPr>
                    <p:blipFill>
                      <a:blip r:embed="rId6"/>
                      <a:stretch>
                        <a:fillRect/>
                      </a:stretch>
                    </p:blipFill>
                    <p:spPr>
                      <a:xfrm>
                        <a:off x="1111249" y="1473200"/>
                        <a:ext cx="9423981" cy="2911475"/>
                      </a:xfrm>
                      <a:prstGeom prst="rect">
                        <a:avLst/>
                      </a:prstGeom>
                    </p:spPr>
                  </p:pic>
                </p:oleObj>
              </mc:Fallback>
            </mc:AlternateContent>
          </a:graphicData>
        </a:graphic>
      </p:graphicFrame>
      <p:sp>
        <p:nvSpPr>
          <p:cNvPr id="7" name="CaixaDeTexto 6">
            <a:extLst>
              <a:ext uri="{FF2B5EF4-FFF2-40B4-BE49-F238E27FC236}">
                <a16:creationId xmlns:a16="http://schemas.microsoft.com/office/drawing/2014/main" xmlns="" id="{8D10578A-21AA-416C-A0E1-3630EEDFC06E}"/>
              </a:ext>
            </a:extLst>
          </p:cNvPr>
          <p:cNvSpPr txBox="1"/>
          <p:nvPr/>
        </p:nvSpPr>
        <p:spPr>
          <a:xfrm>
            <a:off x="971021" y="505651"/>
            <a:ext cx="10293327" cy="830997"/>
          </a:xfrm>
          <a:prstGeom prst="rect">
            <a:avLst/>
          </a:prstGeom>
          <a:noFill/>
        </p:spPr>
        <p:txBody>
          <a:bodyPr wrap="square" rtlCol="0">
            <a:spAutoFit/>
          </a:bodyPr>
          <a:lstStyle/>
          <a:p>
            <a:pPr algn="ctr"/>
            <a:r>
              <a:rPr lang="pt-BR" sz="2400" dirty="0">
                <a:solidFill>
                  <a:srgbClr val="000000"/>
                </a:solidFill>
                <a:latin typeface="Calibri" panose="020F0502020204030204" pitchFamily="34" charset="0"/>
              </a:rPr>
              <a:t>Tempo para </a:t>
            </a:r>
            <a:r>
              <a:rPr lang="pt-BR" sz="2400" b="1" dirty="0">
                <a:solidFill>
                  <a:srgbClr val="000000"/>
                </a:solidFill>
                <a:latin typeface="Calibri" panose="020F0502020204030204" pitchFamily="34" charset="0"/>
              </a:rPr>
              <a:t>cumprir com obrigações</a:t>
            </a:r>
            <a:r>
              <a:rPr lang="pt-BR" sz="2400" dirty="0">
                <a:solidFill>
                  <a:srgbClr val="000000"/>
                </a:solidFill>
                <a:latin typeface="Calibri" panose="020F0502020204030204" pitchFamily="34" charset="0"/>
              </a:rPr>
              <a:t> de uma inspeção relativa ao imposto sobre o rendimento corporativo (horas)</a:t>
            </a:r>
            <a:endParaRPr lang="pt-BR" sz="2400" dirty="0"/>
          </a:p>
        </p:txBody>
      </p:sp>
      <p:sp>
        <p:nvSpPr>
          <p:cNvPr id="8" name="Retângulo 7">
            <a:extLst>
              <a:ext uri="{FF2B5EF4-FFF2-40B4-BE49-F238E27FC236}">
                <a16:creationId xmlns:a16="http://schemas.microsoft.com/office/drawing/2014/main" xmlns="" id="{233B0782-FF20-425B-910F-880C7FA40074}"/>
              </a:ext>
            </a:extLst>
          </p:cNvPr>
          <p:cNvSpPr/>
          <p:nvPr/>
        </p:nvSpPr>
        <p:spPr>
          <a:xfrm>
            <a:off x="1110698" y="4471738"/>
            <a:ext cx="10153650" cy="830997"/>
          </a:xfrm>
          <a:prstGeom prst="rect">
            <a:avLst/>
          </a:prstGeom>
        </p:spPr>
        <p:txBody>
          <a:bodyPr wrap="square">
            <a:spAutoFit/>
          </a:bodyPr>
          <a:lstStyle/>
          <a:p>
            <a:pPr algn="ctr"/>
            <a:r>
              <a:rPr lang="pt-BR" sz="2400" dirty="0">
                <a:solidFill>
                  <a:srgbClr val="000000"/>
                </a:solidFill>
                <a:latin typeface="Calibri" panose="020F0502020204030204" pitchFamily="34" charset="0"/>
              </a:rPr>
              <a:t>Tempo para </a:t>
            </a:r>
            <a:r>
              <a:rPr lang="pt-BR" sz="2400" b="1" dirty="0">
                <a:solidFill>
                  <a:srgbClr val="000000"/>
                </a:solidFill>
                <a:latin typeface="Calibri" panose="020F0502020204030204" pitchFamily="34" charset="0"/>
              </a:rPr>
              <a:t>concluir uma inspeção</a:t>
            </a:r>
            <a:r>
              <a:rPr lang="pt-BR" sz="2400" dirty="0">
                <a:solidFill>
                  <a:srgbClr val="000000"/>
                </a:solidFill>
                <a:latin typeface="Calibri" panose="020F0502020204030204" pitchFamily="34" charset="0"/>
              </a:rPr>
              <a:t> relativa ao imposto sobre o rendimento corporativo (semanas)</a:t>
            </a:r>
            <a:endParaRPr lang="pt-BR" sz="2400" dirty="0"/>
          </a:p>
        </p:txBody>
      </p:sp>
      <p:graphicFrame>
        <p:nvGraphicFramePr>
          <p:cNvPr id="10" name="Objeto 9">
            <a:extLst>
              <a:ext uri="{FF2B5EF4-FFF2-40B4-BE49-F238E27FC236}">
                <a16:creationId xmlns:a16="http://schemas.microsoft.com/office/drawing/2014/main" xmlns="" id="{E2224E62-6556-4E3B-BF18-D387F7E09C13}"/>
              </a:ext>
            </a:extLst>
          </p:cNvPr>
          <p:cNvGraphicFramePr>
            <a:graphicFrameLocks noChangeAspect="1"/>
          </p:cNvGraphicFramePr>
          <p:nvPr>
            <p:extLst>
              <p:ext uri="{D42A27DB-BD31-4B8C-83A1-F6EECF244321}">
                <p14:modId xmlns:p14="http://schemas.microsoft.com/office/powerpoint/2010/main" val="3485014363"/>
              </p:ext>
            </p:extLst>
          </p:nvPr>
        </p:nvGraphicFramePr>
        <p:xfrm>
          <a:off x="467306" y="5389798"/>
          <a:ext cx="10067925" cy="1058862"/>
        </p:xfrm>
        <a:graphic>
          <a:graphicData uri="http://schemas.openxmlformats.org/presentationml/2006/ole">
            <mc:AlternateContent xmlns:mc="http://schemas.openxmlformats.org/markup-compatibility/2006">
              <mc:Choice xmlns:v="urn:schemas-microsoft-com:vml" Requires="v">
                <p:oleObj spid="_x0000_s1063" name="Planilha" r:id="rId8" imgW="9401231" imgH="800083" progId="Excel.Sheet.12">
                  <p:embed/>
                </p:oleObj>
              </mc:Choice>
              <mc:Fallback>
                <p:oleObj name="Planilha" r:id="rId8" imgW="9401231" imgH="800083" progId="Excel.Sheet.12">
                  <p:embed/>
                  <p:pic>
                    <p:nvPicPr>
                      <p:cNvPr id="0" name=""/>
                      <p:cNvPicPr/>
                      <p:nvPr/>
                    </p:nvPicPr>
                    <p:blipFill>
                      <a:blip r:embed="rId9"/>
                      <a:stretch>
                        <a:fillRect/>
                      </a:stretch>
                    </p:blipFill>
                    <p:spPr>
                      <a:xfrm>
                        <a:off x="467306" y="5389798"/>
                        <a:ext cx="10067925" cy="1058862"/>
                      </a:xfrm>
                      <a:prstGeom prst="rect">
                        <a:avLst/>
                      </a:prstGeom>
                    </p:spPr>
                  </p:pic>
                </p:oleObj>
              </mc:Fallback>
            </mc:AlternateContent>
          </a:graphicData>
        </a:graphic>
      </p:graphicFrame>
    </p:spTree>
    <p:extLst>
      <p:ext uri="{BB962C8B-B14F-4D97-AF65-F5344CB8AC3E}">
        <p14:creationId xmlns:p14="http://schemas.microsoft.com/office/powerpoint/2010/main" val="16573744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m 2"/>
          <p:cNvPicPr>
            <a:picLocks noChangeAspect="1"/>
          </p:cNvPicPr>
          <p:nvPr/>
        </p:nvPicPr>
        <p:blipFill>
          <a:blip r:embed="rId3"/>
          <a:stretch>
            <a:fillRect/>
          </a:stretch>
        </p:blipFill>
        <p:spPr>
          <a:xfrm>
            <a:off x="0" y="-1365161"/>
            <a:ext cx="12192000" cy="8435662"/>
          </a:xfrm>
          <a:prstGeom prst="rect">
            <a:avLst/>
          </a:prstGeom>
        </p:spPr>
      </p:pic>
    </p:spTree>
    <p:extLst>
      <p:ext uri="{BB962C8B-B14F-4D97-AF65-F5344CB8AC3E}">
        <p14:creationId xmlns:p14="http://schemas.microsoft.com/office/powerpoint/2010/main" val="1512574526"/>
      </p:ext>
    </p:extLst>
  </p:cSld>
  <p:clrMapOvr>
    <a:masterClrMapping/>
  </p:clrMapOvr>
</p:sld>
</file>

<file path=ppt/theme/theme1.xml><?xml version="1.0" encoding="utf-8"?>
<a:theme xmlns:a="http://schemas.openxmlformats.org/drawingml/2006/main" name="Tema do Office">
  <a:themeElements>
    <a:clrScheme name="Escritório">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Escritório">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critório">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Personalizar design">
  <a:themeElements>
    <a:clrScheme name="Escritório">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Escritório">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critório">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ema do Office">
  <a:themeElements>
    <a:clrScheme name="Escritório">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Escritório">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critório">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Tema do Office">
  <a:themeElements>
    <a:clrScheme name="Escritório">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Escritório">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critório">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3763</TotalTime>
  <Words>1037</Words>
  <Application>Microsoft Office PowerPoint</Application>
  <PresentationFormat>Widescreen</PresentationFormat>
  <Paragraphs>145</Paragraphs>
  <Slides>9</Slides>
  <Notes>9</Notes>
  <HiddenSlides>0</HiddenSlides>
  <MMClips>0</MMClips>
  <ScaleCrop>false</ScaleCrop>
  <HeadingPairs>
    <vt:vector size="8" baseType="variant">
      <vt:variant>
        <vt:lpstr>Fontes usadas</vt:lpstr>
      </vt:variant>
      <vt:variant>
        <vt:i4>3</vt:i4>
      </vt:variant>
      <vt:variant>
        <vt:lpstr>Tema</vt:lpstr>
      </vt:variant>
      <vt:variant>
        <vt:i4>2</vt:i4>
      </vt:variant>
      <vt:variant>
        <vt:lpstr>Servidores OLE inseridos</vt:lpstr>
      </vt:variant>
      <vt:variant>
        <vt:i4>1</vt:i4>
      </vt:variant>
      <vt:variant>
        <vt:lpstr>Títulos de slides</vt:lpstr>
      </vt:variant>
      <vt:variant>
        <vt:i4>9</vt:i4>
      </vt:variant>
    </vt:vector>
  </HeadingPairs>
  <TitlesOfParts>
    <vt:vector size="15" baseType="lpstr">
      <vt:lpstr>Arial</vt:lpstr>
      <vt:lpstr>Calibri</vt:lpstr>
      <vt:lpstr>Calibri Light</vt:lpstr>
      <vt:lpstr>Tema do Office</vt:lpstr>
      <vt:lpstr>Personalizar design</vt:lpstr>
      <vt:lpstr>Planilha</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Apresentação do PowerPoint</dc:title>
  <dc:creator>Carlos Eduardo de Jesus</dc:creator>
  <cp:lastModifiedBy>Renes Pinto Cunha</cp:lastModifiedBy>
  <cp:revision>328</cp:revision>
  <cp:lastPrinted>2018-03-21T20:35:26Z</cp:lastPrinted>
  <dcterms:created xsi:type="dcterms:W3CDTF">2017-02-07T20:42:46Z</dcterms:created>
  <dcterms:modified xsi:type="dcterms:W3CDTF">2018-05-16T15:30:54Z</dcterms:modified>
</cp:coreProperties>
</file>