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15"/>
  </p:notesMasterIdLst>
  <p:sldIdLst>
    <p:sldId id="256" r:id="rId3"/>
    <p:sldId id="257" r:id="rId4"/>
    <p:sldId id="258" r:id="rId5"/>
    <p:sldId id="259" r:id="rId6"/>
    <p:sldId id="260" r:id="rId7"/>
    <p:sldId id="261" r:id="rId8"/>
    <p:sldId id="262" r:id="rId9"/>
    <p:sldId id="263" r:id="rId10"/>
    <p:sldId id="264" r:id="rId11"/>
    <p:sldId id="266" r:id="rId12"/>
    <p:sldId id="265" r:id="rId13"/>
    <p:sldId id="267" r:id="rId14"/>
  </p:sldIdLst>
  <p:sldSz cx="12192000" cy="6858000"/>
  <p:notesSz cx="6797675" cy="9926638"/>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2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4" name="PlaceHolder 1"/>
          <p:cNvSpPr>
            <a:spLocks noGrp="1"/>
          </p:cNvSpPr>
          <p:nvPr>
            <p:ph type="body"/>
          </p:nvPr>
        </p:nvSpPr>
        <p:spPr>
          <a:xfrm>
            <a:off x="756000" y="5078520"/>
            <a:ext cx="6047640" cy="4811040"/>
          </a:xfrm>
          <a:prstGeom prst="rect">
            <a:avLst/>
          </a:prstGeom>
        </p:spPr>
        <p:txBody>
          <a:bodyPr lIns="0" tIns="0" rIns="0" bIns="0"/>
          <a:lstStyle/>
          <a:p>
            <a:r>
              <a:rPr lang="pt-BR" sz="2000">
                <a:latin typeface="Arial"/>
              </a:rPr>
              <a:t>Clique para editar o formato de notas</a:t>
            </a:r>
            <a:endParaRPr/>
          </a:p>
        </p:txBody>
      </p:sp>
      <p:sp>
        <p:nvSpPr>
          <p:cNvPr id="75" name="PlaceHolder 2"/>
          <p:cNvSpPr>
            <a:spLocks noGrp="1"/>
          </p:cNvSpPr>
          <p:nvPr>
            <p:ph type="hdr"/>
          </p:nvPr>
        </p:nvSpPr>
        <p:spPr>
          <a:xfrm>
            <a:off x="0" y="0"/>
            <a:ext cx="3280680" cy="534240"/>
          </a:xfrm>
          <a:prstGeom prst="rect">
            <a:avLst/>
          </a:prstGeom>
        </p:spPr>
        <p:txBody>
          <a:bodyPr lIns="0" tIns="0" rIns="0" bIns="0"/>
          <a:lstStyle/>
          <a:p>
            <a:r>
              <a:rPr lang="pt-BR" sz="1400">
                <a:latin typeface="Times New Roman"/>
              </a:rPr>
              <a:t>&lt;cabeçalho&gt;</a:t>
            </a:r>
            <a:endParaRPr/>
          </a:p>
        </p:txBody>
      </p:sp>
      <p:sp>
        <p:nvSpPr>
          <p:cNvPr id="76" name="PlaceHolder 3"/>
          <p:cNvSpPr>
            <a:spLocks noGrp="1"/>
          </p:cNvSpPr>
          <p:nvPr>
            <p:ph type="dt"/>
          </p:nvPr>
        </p:nvSpPr>
        <p:spPr>
          <a:xfrm>
            <a:off x="4278960" y="0"/>
            <a:ext cx="3280680" cy="534240"/>
          </a:xfrm>
          <a:prstGeom prst="rect">
            <a:avLst/>
          </a:prstGeom>
        </p:spPr>
        <p:txBody>
          <a:bodyPr lIns="0" tIns="0" rIns="0" bIns="0"/>
          <a:lstStyle/>
          <a:p>
            <a:pPr algn="r"/>
            <a:r>
              <a:rPr lang="pt-BR" sz="1400">
                <a:latin typeface="Times New Roman"/>
              </a:rPr>
              <a:t>&lt;data/hora&gt;</a:t>
            </a:r>
            <a:endParaRPr/>
          </a:p>
        </p:txBody>
      </p:sp>
      <p:sp>
        <p:nvSpPr>
          <p:cNvPr id="77" name="PlaceHolder 4"/>
          <p:cNvSpPr>
            <a:spLocks noGrp="1"/>
          </p:cNvSpPr>
          <p:nvPr>
            <p:ph type="ftr"/>
          </p:nvPr>
        </p:nvSpPr>
        <p:spPr>
          <a:xfrm>
            <a:off x="0" y="10157400"/>
            <a:ext cx="3280680" cy="534240"/>
          </a:xfrm>
          <a:prstGeom prst="rect">
            <a:avLst/>
          </a:prstGeom>
        </p:spPr>
        <p:txBody>
          <a:bodyPr lIns="0" tIns="0" rIns="0" bIns="0" anchor="b"/>
          <a:lstStyle/>
          <a:p>
            <a:r>
              <a:rPr lang="pt-BR" sz="1400">
                <a:latin typeface="Times New Roman"/>
              </a:rPr>
              <a:t>&lt;rodapé&gt;</a:t>
            </a:r>
            <a:endParaRPr/>
          </a:p>
        </p:txBody>
      </p:sp>
      <p:sp>
        <p:nvSpPr>
          <p:cNvPr id="78" name="PlaceHolder 5"/>
          <p:cNvSpPr>
            <a:spLocks noGrp="1"/>
          </p:cNvSpPr>
          <p:nvPr>
            <p:ph type="sldNum"/>
          </p:nvPr>
        </p:nvSpPr>
        <p:spPr>
          <a:xfrm>
            <a:off x="4278960" y="10157400"/>
            <a:ext cx="3280680" cy="534240"/>
          </a:xfrm>
          <a:prstGeom prst="rect">
            <a:avLst/>
          </a:prstGeom>
        </p:spPr>
        <p:txBody>
          <a:bodyPr lIns="0" tIns="0" rIns="0" bIns="0" anchor="b"/>
          <a:lstStyle/>
          <a:p>
            <a:pPr algn="r"/>
            <a:fld id="{B7F92F60-9DBD-4D97-8DE3-367E9573D72E}" type="slidenum">
              <a:rPr lang="pt-BR" sz="1400">
                <a:latin typeface="Times New Roman"/>
              </a:rPr>
              <a:t>‹nº›</a:t>
            </a:fld>
            <a:endParaRPr/>
          </a:p>
        </p:txBody>
      </p:sp>
    </p:spTree>
    <p:extLst>
      <p:ext uri="{BB962C8B-B14F-4D97-AF65-F5344CB8AC3E}">
        <p14:creationId xmlns:p14="http://schemas.microsoft.com/office/powerpoint/2010/main" val="40621126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PlaceHolder 1"/>
          <p:cNvSpPr>
            <a:spLocks noGrp="1"/>
          </p:cNvSpPr>
          <p:nvPr>
            <p:ph type="body"/>
          </p:nvPr>
        </p:nvSpPr>
        <p:spPr>
          <a:xfrm>
            <a:off x="679680" y="4777200"/>
            <a:ext cx="5436720" cy="3907080"/>
          </a:xfrm>
          <a:prstGeom prst="rect">
            <a:avLst/>
          </a:prstGeom>
        </p:spPr>
        <p:txBody>
          <a:bodyPr lIns="0" tIns="0" rIns="0" bIns="0"/>
          <a:lstStyle/>
          <a:p>
            <a:endParaRPr/>
          </a:p>
        </p:txBody>
      </p:sp>
      <p:sp>
        <p:nvSpPr>
          <p:cNvPr id="126" name="CustomShape 2"/>
          <p:cNvSpPr/>
          <p:nvPr/>
        </p:nvSpPr>
        <p:spPr>
          <a:xfrm>
            <a:off x="3850560" y="0"/>
            <a:ext cx="2944080" cy="496440"/>
          </a:xfrm>
          <a:prstGeom prst="rect">
            <a:avLst/>
          </a:prstGeom>
          <a:noFill/>
          <a:ln>
            <a:noFill/>
          </a:ln>
        </p:spPr>
        <p:style>
          <a:lnRef idx="0">
            <a:scrgbClr r="0" g="0" b="0"/>
          </a:lnRef>
          <a:fillRef idx="0">
            <a:scrgbClr r="0" g="0" b="0"/>
          </a:fillRef>
          <a:effectRef idx="0">
            <a:scrgbClr r="0" g="0" b="0"/>
          </a:effectRef>
          <a:fontRef idx="minor"/>
        </p:style>
      </p:sp>
    </p:spTree>
    <p:extLst>
      <p:ext uri="{BB962C8B-B14F-4D97-AF65-F5344CB8AC3E}">
        <p14:creationId xmlns:p14="http://schemas.microsoft.com/office/powerpoint/2010/main" val="30661768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9"/>
          <p:cNvSpPr>
            <a:spLocks noGrp="1" noChangeArrowheads="1"/>
          </p:cNvSpPr>
          <p:nvPr>
            <p:ph type="sldNum" sz="quarter"/>
          </p:nvPr>
        </p:nvSpPr>
        <p:spPr>
          <a:noFill/>
          <a:extLst>
            <a:ext uri="{91240B29-F687-4F45-9708-019B960494DF}">
              <a14:hiddenLine xmlns:a14="http://schemas.microsoft.com/office/drawing/2010/main" w="9525">
                <a:solidFill>
                  <a:srgbClr val="3465AF"/>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20688" algn="l"/>
                <a:tab pos="842963" algn="l"/>
                <a:tab pos="1265238" algn="l"/>
                <a:tab pos="1687513" algn="l"/>
                <a:tab pos="2111375" algn="l"/>
                <a:tab pos="2533650" algn="l"/>
                <a:tab pos="2955925" algn="l"/>
                <a:tab pos="3378200" algn="l"/>
                <a:tab pos="3802063" algn="l"/>
                <a:tab pos="4224338" algn="l"/>
                <a:tab pos="4646613" algn="l"/>
                <a:tab pos="5068888" algn="l"/>
                <a:tab pos="5491163" algn="l"/>
                <a:tab pos="5915025" algn="l"/>
                <a:tab pos="6337300" algn="l"/>
                <a:tab pos="6759575" algn="l"/>
                <a:tab pos="7181850" algn="l"/>
                <a:tab pos="7604125" algn="l"/>
                <a:tab pos="8027988" algn="l"/>
                <a:tab pos="84502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20688" algn="l"/>
                <a:tab pos="842963" algn="l"/>
                <a:tab pos="1265238" algn="l"/>
                <a:tab pos="1687513" algn="l"/>
                <a:tab pos="2111375" algn="l"/>
                <a:tab pos="2533650" algn="l"/>
                <a:tab pos="2955925" algn="l"/>
                <a:tab pos="3378200" algn="l"/>
                <a:tab pos="3802063" algn="l"/>
                <a:tab pos="4224338" algn="l"/>
                <a:tab pos="4646613" algn="l"/>
                <a:tab pos="5068888" algn="l"/>
                <a:tab pos="5491163" algn="l"/>
                <a:tab pos="5915025" algn="l"/>
                <a:tab pos="6337300" algn="l"/>
                <a:tab pos="6759575" algn="l"/>
                <a:tab pos="7181850" algn="l"/>
                <a:tab pos="7604125" algn="l"/>
                <a:tab pos="8027988" algn="l"/>
                <a:tab pos="84502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20688" algn="l"/>
                <a:tab pos="842963" algn="l"/>
                <a:tab pos="1265238" algn="l"/>
                <a:tab pos="1687513" algn="l"/>
                <a:tab pos="2111375" algn="l"/>
                <a:tab pos="2533650" algn="l"/>
                <a:tab pos="2955925" algn="l"/>
                <a:tab pos="3378200" algn="l"/>
                <a:tab pos="3802063" algn="l"/>
                <a:tab pos="4224338" algn="l"/>
                <a:tab pos="4646613" algn="l"/>
                <a:tab pos="5068888" algn="l"/>
                <a:tab pos="5491163" algn="l"/>
                <a:tab pos="5915025" algn="l"/>
                <a:tab pos="6337300" algn="l"/>
                <a:tab pos="6759575" algn="l"/>
                <a:tab pos="7181850" algn="l"/>
                <a:tab pos="7604125" algn="l"/>
                <a:tab pos="8027988" algn="l"/>
                <a:tab pos="84502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20688" algn="l"/>
                <a:tab pos="842963" algn="l"/>
                <a:tab pos="1265238" algn="l"/>
                <a:tab pos="1687513" algn="l"/>
                <a:tab pos="2111375" algn="l"/>
                <a:tab pos="2533650" algn="l"/>
                <a:tab pos="2955925" algn="l"/>
                <a:tab pos="3378200" algn="l"/>
                <a:tab pos="3802063" algn="l"/>
                <a:tab pos="4224338" algn="l"/>
                <a:tab pos="4646613" algn="l"/>
                <a:tab pos="5068888" algn="l"/>
                <a:tab pos="5491163" algn="l"/>
                <a:tab pos="5915025" algn="l"/>
                <a:tab pos="6337300" algn="l"/>
                <a:tab pos="6759575" algn="l"/>
                <a:tab pos="7181850" algn="l"/>
                <a:tab pos="7604125" algn="l"/>
                <a:tab pos="8027988" algn="l"/>
                <a:tab pos="84502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20688" algn="l"/>
                <a:tab pos="842963" algn="l"/>
                <a:tab pos="1265238" algn="l"/>
                <a:tab pos="1687513" algn="l"/>
                <a:tab pos="2111375" algn="l"/>
                <a:tab pos="2533650" algn="l"/>
                <a:tab pos="2955925" algn="l"/>
                <a:tab pos="3378200" algn="l"/>
                <a:tab pos="3802063" algn="l"/>
                <a:tab pos="4224338" algn="l"/>
                <a:tab pos="4646613" algn="l"/>
                <a:tab pos="5068888" algn="l"/>
                <a:tab pos="5491163" algn="l"/>
                <a:tab pos="5915025" algn="l"/>
                <a:tab pos="6337300" algn="l"/>
                <a:tab pos="6759575" algn="l"/>
                <a:tab pos="7181850" algn="l"/>
                <a:tab pos="7604125" algn="l"/>
                <a:tab pos="8027988" algn="l"/>
                <a:tab pos="84502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20688" algn="l"/>
                <a:tab pos="842963" algn="l"/>
                <a:tab pos="1265238" algn="l"/>
                <a:tab pos="1687513" algn="l"/>
                <a:tab pos="2111375" algn="l"/>
                <a:tab pos="2533650" algn="l"/>
                <a:tab pos="2955925" algn="l"/>
                <a:tab pos="3378200" algn="l"/>
                <a:tab pos="3802063" algn="l"/>
                <a:tab pos="4224338" algn="l"/>
                <a:tab pos="4646613" algn="l"/>
                <a:tab pos="5068888" algn="l"/>
                <a:tab pos="5491163" algn="l"/>
                <a:tab pos="5915025" algn="l"/>
                <a:tab pos="6337300" algn="l"/>
                <a:tab pos="6759575" algn="l"/>
                <a:tab pos="7181850" algn="l"/>
                <a:tab pos="7604125" algn="l"/>
                <a:tab pos="8027988" algn="l"/>
                <a:tab pos="84502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20688" algn="l"/>
                <a:tab pos="842963" algn="l"/>
                <a:tab pos="1265238" algn="l"/>
                <a:tab pos="1687513" algn="l"/>
                <a:tab pos="2111375" algn="l"/>
                <a:tab pos="2533650" algn="l"/>
                <a:tab pos="2955925" algn="l"/>
                <a:tab pos="3378200" algn="l"/>
                <a:tab pos="3802063" algn="l"/>
                <a:tab pos="4224338" algn="l"/>
                <a:tab pos="4646613" algn="l"/>
                <a:tab pos="5068888" algn="l"/>
                <a:tab pos="5491163" algn="l"/>
                <a:tab pos="5915025" algn="l"/>
                <a:tab pos="6337300" algn="l"/>
                <a:tab pos="6759575" algn="l"/>
                <a:tab pos="7181850" algn="l"/>
                <a:tab pos="7604125" algn="l"/>
                <a:tab pos="8027988" algn="l"/>
                <a:tab pos="84502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20688" algn="l"/>
                <a:tab pos="842963" algn="l"/>
                <a:tab pos="1265238" algn="l"/>
                <a:tab pos="1687513" algn="l"/>
                <a:tab pos="2111375" algn="l"/>
                <a:tab pos="2533650" algn="l"/>
                <a:tab pos="2955925" algn="l"/>
                <a:tab pos="3378200" algn="l"/>
                <a:tab pos="3802063" algn="l"/>
                <a:tab pos="4224338" algn="l"/>
                <a:tab pos="4646613" algn="l"/>
                <a:tab pos="5068888" algn="l"/>
                <a:tab pos="5491163" algn="l"/>
                <a:tab pos="5915025" algn="l"/>
                <a:tab pos="6337300" algn="l"/>
                <a:tab pos="6759575" algn="l"/>
                <a:tab pos="7181850" algn="l"/>
                <a:tab pos="7604125" algn="l"/>
                <a:tab pos="8027988" algn="l"/>
                <a:tab pos="84502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20688" algn="l"/>
                <a:tab pos="842963" algn="l"/>
                <a:tab pos="1265238" algn="l"/>
                <a:tab pos="1687513" algn="l"/>
                <a:tab pos="2111375" algn="l"/>
                <a:tab pos="2533650" algn="l"/>
                <a:tab pos="2955925" algn="l"/>
                <a:tab pos="3378200" algn="l"/>
                <a:tab pos="3802063" algn="l"/>
                <a:tab pos="4224338" algn="l"/>
                <a:tab pos="4646613" algn="l"/>
                <a:tab pos="5068888" algn="l"/>
                <a:tab pos="5491163" algn="l"/>
                <a:tab pos="5915025" algn="l"/>
                <a:tab pos="6337300" algn="l"/>
                <a:tab pos="6759575" algn="l"/>
                <a:tab pos="7181850" algn="l"/>
                <a:tab pos="7604125" algn="l"/>
                <a:tab pos="8027988" algn="l"/>
                <a:tab pos="8450263" algn="l"/>
              </a:tabLst>
              <a:defRPr sz="1200">
                <a:solidFill>
                  <a:srgbClr val="000000"/>
                </a:solidFill>
                <a:latin typeface="Times New Roman" panose="02020603050405020304" pitchFamily="18" charset="0"/>
              </a:defRPr>
            </a:lvl9pPr>
          </a:lstStyle>
          <a:p>
            <a:pPr>
              <a:spcBef>
                <a:spcPct val="0"/>
              </a:spcBef>
              <a:buClrTx/>
              <a:buFontTx/>
              <a:buNone/>
            </a:pPr>
            <a:fld id="{564E1B58-ED3A-4090-9200-8AB7B93DC81F}" type="slidenum">
              <a:rPr lang="pt-BR" altLang="pt-BR" smtClean="0">
                <a:solidFill>
                  <a:srgbClr val="262626"/>
                </a:solidFill>
                <a:latin typeface="Calibri" panose="020F0502020204030204" pitchFamily="34" charset="0"/>
              </a:rPr>
              <a:pPr>
                <a:spcBef>
                  <a:spcPct val="0"/>
                </a:spcBef>
                <a:buClrTx/>
                <a:buFontTx/>
                <a:buNone/>
              </a:pPr>
              <a:t>10</a:t>
            </a:fld>
            <a:endParaRPr lang="pt-BR" altLang="pt-BR" smtClean="0">
              <a:solidFill>
                <a:srgbClr val="262626"/>
              </a:solidFill>
              <a:latin typeface="Calibri" panose="020F0502020204030204" pitchFamily="34" charset="0"/>
            </a:endParaRPr>
          </a:p>
        </p:txBody>
      </p:sp>
      <p:sp>
        <p:nvSpPr>
          <p:cNvPr id="5123" name="Text Box 1"/>
          <p:cNvSpPr txBox="1">
            <a:spLocks noChangeArrowheads="1"/>
          </p:cNvSpPr>
          <p:nvPr/>
        </p:nvSpPr>
        <p:spPr bwMode="auto">
          <a:xfrm>
            <a:off x="3970338" y="8831263"/>
            <a:ext cx="3036887" cy="46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1775" tIns="47750" rIns="91775" bIns="47750" anchor="b"/>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algn="r" eaLnBrk="1" hangingPunct="1">
              <a:spcBef>
                <a:spcPct val="0"/>
              </a:spcBef>
              <a:buClrTx/>
              <a:buFontTx/>
              <a:buNone/>
            </a:pPr>
            <a:fld id="{B151F25C-967F-4F5A-B8D3-4C843CBB7DB3}" type="slidenum">
              <a:rPr lang="pt-BR" altLang="pt-BR">
                <a:solidFill>
                  <a:srgbClr val="262626"/>
                </a:solidFill>
                <a:latin typeface="Calibri" panose="020F0502020204030204" pitchFamily="34" charset="0"/>
              </a:rPr>
              <a:pPr algn="r" eaLnBrk="1" hangingPunct="1">
                <a:spcBef>
                  <a:spcPct val="0"/>
                </a:spcBef>
                <a:buClrTx/>
                <a:buFontTx/>
                <a:buNone/>
              </a:pPr>
              <a:t>10</a:t>
            </a:fld>
            <a:endParaRPr lang="pt-BR" altLang="pt-BR">
              <a:solidFill>
                <a:srgbClr val="262626"/>
              </a:solidFill>
              <a:latin typeface="Calibri" panose="020F0502020204030204" pitchFamily="34" charset="0"/>
            </a:endParaRPr>
          </a:p>
        </p:txBody>
      </p:sp>
      <p:sp>
        <p:nvSpPr>
          <p:cNvPr id="5124" name="Rectangle 2"/>
          <p:cNvSpPr>
            <a:spLocks noGrp="1" noRot="1" noChangeAspect="1" noChangeArrowheads="1" noTextEdit="1"/>
          </p:cNvSpPr>
          <p:nvPr>
            <p:ph type="sldImg"/>
          </p:nvPr>
        </p:nvSpPr>
        <p:spPr>
          <a:xfrm>
            <a:off x="715963" y="1162050"/>
            <a:ext cx="5578475" cy="31384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5" name="Rectangle 3"/>
          <p:cNvSpPr>
            <a:spLocks noGrp="1" noChangeArrowheads="1"/>
          </p:cNvSpPr>
          <p:nvPr>
            <p:ph type="body" idx="1"/>
          </p:nvPr>
        </p:nvSpPr>
        <p:spPr>
          <a:xfrm>
            <a:off x="700088" y="4475163"/>
            <a:ext cx="5610225" cy="3659187"/>
          </a:xfrm>
          <a:noFill/>
          <a:extLst>
            <a:ext uri="{91240B29-F687-4F45-9708-019B960494DF}">
              <a14:hiddenLine xmlns:a14="http://schemas.microsoft.com/office/drawing/2010/main" w="9525">
                <a:solidFill>
                  <a:srgbClr val="3465AF"/>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pt-BR" altLang="pt-BR" smtClean="0"/>
          </a:p>
        </p:txBody>
      </p:sp>
    </p:spTree>
    <p:extLst>
      <p:ext uri="{BB962C8B-B14F-4D97-AF65-F5344CB8AC3E}">
        <p14:creationId xmlns:p14="http://schemas.microsoft.com/office/powerpoint/2010/main" val="37250399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PlaceHolder 1"/>
          <p:cNvSpPr>
            <a:spLocks noGrp="1"/>
          </p:cNvSpPr>
          <p:nvPr>
            <p:ph type="body"/>
          </p:nvPr>
        </p:nvSpPr>
        <p:spPr>
          <a:xfrm>
            <a:off x="679680" y="4777200"/>
            <a:ext cx="5436720" cy="3907080"/>
          </a:xfrm>
          <a:prstGeom prst="rect">
            <a:avLst/>
          </a:prstGeom>
        </p:spPr>
        <p:txBody>
          <a:bodyPr lIns="0" tIns="0" rIns="0" bIns="0"/>
          <a:lstStyle/>
          <a:p>
            <a:pPr algn="just">
              <a:lnSpc>
                <a:spcPct val="100000"/>
              </a:lnSpc>
            </a:pPr>
            <a:r>
              <a:rPr lang="pt-BR" sz="2000" b="1" strike="noStrike">
                <a:latin typeface="Arial"/>
              </a:rPr>
              <a:t>Carga tributária total</a:t>
            </a:r>
            <a:endParaRPr/>
          </a:p>
          <a:p>
            <a:pPr algn="just">
              <a:lnSpc>
                <a:spcPct val="100000"/>
              </a:lnSpc>
            </a:pPr>
            <a:endParaRPr/>
          </a:p>
          <a:p>
            <a:pPr algn="just">
              <a:lnSpc>
                <a:spcPct val="100000"/>
              </a:lnSpc>
            </a:pPr>
            <a:r>
              <a:rPr lang="pt-BR" sz="2000" strike="noStrike">
                <a:latin typeface="Arial"/>
              </a:rPr>
              <a:t>O sub-indicador da carga tributária total calcula o </a:t>
            </a:r>
            <a:r>
              <a:rPr lang="pt-BR" sz="2000" b="1" strike="noStrike">
                <a:latin typeface="Arial"/>
              </a:rPr>
              <a:t>montante</a:t>
            </a:r>
            <a:r>
              <a:rPr lang="pt-BR" sz="2000" strike="noStrike">
                <a:latin typeface="Arial"/>
              </a:rPr>
              <a:t> total de </a:t>
            </a:r>
            <a:r>
              <a:rPr lang="pt-BR" sz="2000" b="1" strike="noStrike">
                <a:latin typeface="Arial"/>
              </a:rPr>
              <a:t>impostos e contribuições </a:t>
            </a:r>
            <a:r>
              <a:rPr lang="pt-BR" sz="2000" strike="noStrike">
                <a:latin typeface="Arial"/>
              </a:rPr>
              <a:t>devidos pela empresa no seu segundo ano de atividade, apresentado como um </a:t>
            </a:r>
            <a:r>
              <a:rPr lang="pt-BR" sz="2000" b="1" strike="noStrike">
                <a:latin typeface="Arial"/>
              </a:rPr>
              <a:t>percentual do lucro </a:t>
            </a:r>
            <a:r>
              <a:rPr lang="pt-BR" sz="2000" strike="noStrike">
                <a:latin typeface="Arial"/>
              </a:rPr>
              <a:t>comercial da empresa;</a:t>
            </a:r>
            <a:endParaRPr/>
          </a:p>
          <a:p>
            <a:pPr algn="just">
              <a:lnSpc>
                <a:spcPct val="100000"/>
              </a:lnSpc>
            </a:pPr>
            <a:endParaRPr/>
          </a:p>
          <a:p>
            <a:pPr algn="just">
              <a:lnSpc>
                <a:spcPct val="100000"/>
              </a:lnSpc>
            </a:pPr>
            <a:r>
              <a:rPr lang="pt-BR" sz="2000" strike="noStrike">
                <a:latin typeface="Arial"/>
              </a:rPr>
              <a:t>2017 apresenta informações sobre a carga tributária total do ano civil de 2015;</a:t>
            </a:r>
            <a:endParaRPr/>
          </a:p>
          <a:p>
            <a:pPr algn="just">
              <a:lnSpc>
                <a:spcPct val="100000"/>
              </a:lnSpc>
            </a:pPr>
            <a:endParaRPr/>
          </a:p>
          <a:p>
            <a:pPr algn="just">
              <a:lnSpc>
                <a:spcPct val="100000"/>
              </a:lnSpc>
            </a:pPr>
            <a:r>
              <a:rPr lang="pt-BR" sz="2000" strike="noStrike">
                <a:latin typeface="Arial"/>
              </a:rPr>
              <a:t>O montante total de impostos devidos é a soma de todos os diversos impostos e contribuições a pagar </a:t>
            </a:r>
            <a:r>
              <a:rPr lang="pt-BR" sz="2000" b="1" strike="noStrike">
                <a:latin typeface="Arial"/>
              </a:rPr>
              <a:t>após a contabilização das deduções </a:t>
            </a:r>
            <a:r>
              <a:rPr lang="pt-BR" sz="2000" strike="noStrike">
                <a:latin typeface="Arial"/>
              </a:rPr>
              <a:t>e isenções fiscais</a:t>
            </a:r>
            <a:endParaRPr/>
          </a:p>
          <a:p>
            <a:pPr algn="just">
              <a:lnSpc>
                <a:spcPct val="100000"/>
              </a:lnSpc>
            </a:pPr>
            <a:endParaRPr/>
          </a:p>
          <a:p>
            <a:pPr algn="just">
              <a:lnSpc>
                <a:spcPct val="100000"/>
              </a:lnSpc>
            </a:pPr>
            <a:r>
              <a:rPr lang="pt-BR" sz="2000" strike="noStrike">
                <a:latin typeface="Arial"/>
              </a:rPr>
              <a:t>No cálculo da carga tributária total, o montante do imposto efetivo é dividido pelo lucro comercial da empresa.</a:t>
            </a:r>
            <a:endParaRPr/>
          </a:p>
          <a:p>
            <a:pPr algn="just">
              <a:lnSpc>
                <a:spcPct val="100000"/>
              </a:lnSpc>
            </a:pPr>
            <a:endParaRPr/>
          </a:p>
          <a:p>
            <a:pPr algn="just">
              <a:lnSpc>
                <a:spcPct val="100000"/>
              </a:lnSpc>
            </a:pPr>
            <a:r>
              <a:rPr lang="pt-BR" sz="2000" strike="noStrike">
                <a:latin typeface="Arial"/>
              </a:rPr>
              <a:t>O lucro comercial equivale essencialmente ao lucro líquido antes de todos os impostos devidos</a:t>
            </a:r>
            <a:endParaRPr/>
          </a:p>
          <a:p>
            <a:pPr algn="just">
              <a:lnSpc>
                <a:spcPct val="100000"/>
              </a:lnSpc>
            </a:pPr>
            <a:endParaRPr/>
          </a:p>
          <a:p>
            <a:pPr algn="just">
              <a:lnSpc>
                <a:spcPct val="100000"/>
              </a:lnSpc>
            </a:pPr>
            <a:r>
              <a:rPr lang="pt-BR" sz="2000" b="1" strike="noStrike">
                <a:latin typeface="Arial"/>
              </a:rPr>
              <a:t>Número de pagamentos</a:t>
            </a:r>
            <a:endParaRPr/>
          </a:p>
          <a:p>
            <a:pPr algn="just">
              <a:lnSpc>
                <a:spcPct val="100000"/>
              </a:lnSpc>
            </a:pPr>
            <a:endParaRPr/>
          </a:p>
          <a:p>
            <a:pPr algn="just">
              <a:lnSpc>
                <a:spcPct val="100000"/>
              </a:lnSpc>
            </a:pPr>
            <a:r>
              <a:rPr lang="pt-BR" sz="1200" strike="noStrike">
                <a:solidFill>
                  <a:srgbClr val="000000"/>
                </a:solidFill>
                <a:latin typeface="Arial"/>
              </a:rPr>
              <a:t>O número de vezes que a empresa paga impostos e contribuições </a:t>
            </a:r>
            <a:r>
              <a:rPr lang="pt-BR" sz="1200" strike="noStrike">
                <a:solidFill>
                  <a:srgbClr val="FF0000"/>
                </a:solidFill>
                <a:latin typeface="Arial"/>
              </a:rPr>
              <a:t>num ano</a:t>
            </a:r>
            <a:r>
              <a:rPr lang="pt-BR" sz="1200" strike="noStrike">
                <a:solidFill>
                  <a:srgbClr val="000000"/>
                </a:solidFill>
                <a:latin typeface="Arial"/>
              </a:rPr>
              <a:t> é o número dos diferentes impostos ou contribuições multiplicado pela </a:t>
            </a:r>
            <a:r>
              <a:rPr lang="pt-BR" sz="1200" strike="noStrike">
                <a:solidFill>
                  <a:srgbClr val="FF0000"/>
                </a:solidFill>
                <a:latin typeface="Arial"/>
              </a:rPr>
              <a:t>frequência de pagamento (ou retenção) </a:t>
            </a:r>
            <a:r>
              <a:rPr lang="pt-BR" sz="1200" strike="noStrike">
                <a:solidFill>
                  <a:srgbClr val="000000"/>
                </a:solidFill>
                <a:latin typeface="Arial"/>
              </a:rPr>
              <a:t>para cada imposto. A frequência de pagamento inclui pagamentos (ou retenções) antecipados, bem como pagamentos (ou retenções) regulares. </a:t>
            </a:r>
            <a:endParaRPr/>
          </a:p>
          <a:p>
            <a:pPr algn="just">
              <a:lnSpc>
                <a:spcPct val="100000"/>
              </a:lnSpc>
            </a:pPr>
            <a:endParaRPr/>
          </a:p>
          <a:p>
            <a:pPr algn="just">
              <a:lnSpc>
                <a:spcPct val="100000"/>
              </a:lnSpc>
            </a:pPr>
            <a:r>
              <a:rPr lang="pt-BR" sz="1200" strike="noStrike">
                <a:solidFill>
                  <a:srgbClr val="000000"/>
                </a:solidFill>
                <a:latin typeface="Arial"/>
              </a:rPr>
              <a:t>Quando a </a:t>
            </a:r>
            <a:r>
              <a:rPr lang="pt-BR" sz="1200" b="1" strike="noStrike">
                <a:solidFill>
                  <a:srgbClr val="000000"/>
                </a:solidFill>
                <a:latin typeface="Arial"/>
              </a:rPr>
              <a:t>declaração e o pagamento eletrônicos </a:t>
            </a:r>
            <a:r>
              <a:rPr lang="pt-BR" sz="1200" strike="noStrike">
                <a:solidFill>
                  <a:srgbClr val="000000"/>
                </a:solidFill>
                <a:latin typeface="Arial"/>
              </a:rPr>
              <a:t>são permitidos e utilizados pela maioria das empresas de porte médio, o imposto é </a:t>
            </a:r>
            <a:r>
              <a:rPr lang="pt-BR" sz="1200" b="1" strike="noStrike">
                <a:solidFill>
                  <a:srgbClr val="000000"/>
                </a:solidFill>
                <a:latin typeface="Arial"/>
              </a:rPr>
              <a:t>considerado como pago uma vez por ano</a:t>
            </a:r>
            <a:r>
              <a:rPr lang="pt-BR" sz="1200" strike="noStrike">
                <a:solidFill>
                  <a:srgbClr val="000000"/>
                </a:solidFill>
                <a:latin typeface="Arial"/>
              </a:rPr>
              <a:t>, ainda que as declarações e pagamentos ocorram com uma </a:t>
            </a:r>
            <a:r>
              <a:rPr lang="pt-BR" sz="1200" b="1" strike="noStrike">
                <a:solidFill>
                  <a:srgbClr val="000000"/>
                </a:solidFill>
                <a:latin typeface="Arial"/>
              </a:rPr>
              <a:t>maior frequência</a:t>
            </a:r>
            <a:r>
              <a:rPr lang="pt-BR" sz="1200" strike="noStrike">
                <a:solidFill>
                  <a:srgbClr val="000000"/>
                </a:solidFill>
                <a:latin typeface="Arial"/>
              </a:rPr>
              <a:t>. No caso de pagamentos efetuados por terceiros, como o imposto sobre juros pago por </a:t>
            </a:r>
            <a:r>
              <a:rPr lang="pt-BR" sz="1200" b="1" strike="noStrike">
                <a:solidFill>
                  <a:srgbClr val="000000"/>
                </a:solidFill>
                <a:latin typeface="Arial"/>
              </a:rPr>
              <a:t>uma instituição financeira </a:t>
            </a:r>
            <a:r>
              <a:rPr lang="pt-BR" sz="1200" strike="noStrike">
                <a:solidFill>
                  <a:srgbClr val="000000"/>
                </a:solidFill>
                <a:latin typeface="Arial"/>
              </a:rPr>
              <a:t>ou o imposto sobre o combustível pago por um </a:t>
            </a:r>
            <a:r>
              <a:rPr lang="pt-BR" sz="1200" b="1" strike="noStrike">
                <a:solidFill>
                  <a:srgbClr val="000000"/>
                </a:solidFill>
                <a:latin typeface="Arial"/>
              </a:rPr>
              <a:t>distribuidor de combustíveis</a:t>
            </a:r>
            <a:r>
              <a:rPr lang="pt-BR" sz="1200" strike="noStrike">
                <a:solidFill>
                  <a:srgbClr val="000000"/>
                </a:solidFill>
                <a:latin typeface="Arial"/>
              </a:rPr>
              <a:t>, somente é incluído </a:t>
            </a:r>
            <a:r>
              <a:rPr lang="pt-BR" sz="1200" b="1" strike="noStrike">
                <a:solidFill>
                  <a:srgbClr val="000000"/>
                </a:solidFill>
                <a:latin typeface="Arial"/>
              </a:rPr>
              <a:t>um pagamento por ano</a:t>
            </a:r>
            <a:r>
              <a:rPr lang="pt-BR" sz="1200" strike="noStrike">
                <a:solidFill>
                  <a:srgbClr val="000000"/>
                </a:solidFill>
                <a:latin typeface="Arial"/>
              </a:rPr>
              <a:t>, mesmo que os pagamentos sejam mais frequentes.</a:t>
            </a:r>
            <a:endParaRPr/>
          </a:p>
          <a:p>
            <a:pPr algn="just">
              <a:lnSpc>
                <a:spcPct val="100000"/>
              </a:lnSpc>
            </a:pPr>
            <a:endParaRPr/>
          </a:p>
          <a:p>
            <a:pPr algn="just">
              <a:lnSpc>
                <a:spcPct val="100000"/>
              </a:lnSpc>
            </a:pPr>
            <a:r>
              <a:rPr lang="pt-BR" sz="2000" b="1" strike="noStrike">
                <a:solidFill>
                  <a:srgbClr val="000000"/>
                </a:solidFill>
                <a:latin typeface="Arial"/>
              </a:rPr>
              <a:t>Tempo</a:t>
            </a:r>
            <a:endParaRPr/>
          </a:p>
          <a:p>
            <a:pPr algn="just">
              <a:lnSpc>
                <a:spcPct val="100000"/>
              </a:lnSpc>
            </a:pPr>
            <a:endParaRPr/>
          </a:p>
          <a:p>
            <a:pPr algn="just">
              <a:lnSpc>
                <a:spcPct val="100000"/>
              </a:lnSpc>
            </a:pPr>
            <a:r>
              <a:rPr lang="pt-BR" sz="2000" strike="noStrike">
                <a:solidFill>
                  <a:srgbClr val="000000"/>
                </a:solidFill>
                <a:latin typeface="Arial"/>
              </a:rPr>
              <a:t>É registrado em horas por ano;</a:t>
            </a:r>
            <a:endParaRPr/>
          </a:p>
          <a:p>
            <a:pPr algn="just">
              <a:lnSpc>
                <a:spcPct val="100000"/>
              </a:lnSpc>
            </a:pPr>
            <a:endParaRPr/>
          </a:p>
          <a:p>
            <a:pPr algn="just">
              <a:lnSpc>
                <a:spcPct val="100000"/>
              </a:lnSpc>
            </a:pPr>
            <a:r>
              <a:rPr lang="pt-BR" sz="2000" strike="noStrike">
                <a:solidFill>
                  <a:srgbClr val="000000"/>
                </a:solidFill>
                <a:latin typeface="Arial"/>
              </a:rPr>
              <a:t>Este sub-indicador mede o tempo necessário para </a:t>
            </a:r>
            <a:r>
              <a:rPr lang="pt-BR" sz="2000" b="1" strike="noStrike">
                <a:solidFill>
                  <a:srgbClr val="000000"/>
                </a:solidFill>
                <a:latin typeface="Arial"/>
              </a:rPr>
              <a:t>preparar</a:t>
            </a:r>
            <a:r>
              <a:rPr lang="pt-BR" sz="2000" strike="noStrike">
                <a:solidFill>
                  <a:srgbClr val="000000"/>
                </a:solidFill>
                <a:latin typeface="Arial"/>
              </a:rPr>
              <a:t>, </a:t>
            </a:r>
            <a:r>
              <a:rPr lang="pt-BR" sz="2000" b="1" strike="noStrike">
                <a:solidFill>
                  <a:srgbClr val="000000"/>
                </a:solidFill>
                <a:latin typeface="Arial"/>
              </a:rPr>
              <a:t>declarar</a:t>
            </a:r>
            <a:r>
              <a:rPr lang="pt-BR" sz="2000" strike="noStrike">
                <a:solidFill>
                  <a:srgbClr val="000000"/>
                </a:solidFill>
                <a:latin typeface="Arial"/>
              </a:rPr>
              <a:t> e </a:t>
            </a:r>
            <a:r>
              <a:rPr lang="pt-BR" sz="2000" b="1" strike="noStrike">
                <a:solidFill>
                  <a:srgbClr val="000000"/>
                </a:solidFill>
                <a:latin typeface="Arial"/>
              </a:rPr>
              <a:t>pagar</a:t>
            </a:r>
            <a:r>
              <a:rPr lang="pt-BR" sz="2000" strike="noStrike">
                <a:solidFill>
                  <a:srgbClr val="000000"/>
                </a:solidFill>
                <a:latin typeface="Arial"/>
              </a:rPr>
              <a:t> os três principais tipos de imposto e contribuição: </a:t>
            </a:r>
            <a:endParaRPr/>
          </a:p>
          <a:p>
            <a:pPr algn="just">
              <a:lnSpc>
                <a:spcPct val="100000"/>
              </a:lnSpc>
            </a:pPr>
            <a:endParaRPr/>
          </a:p>
          <a:p>
            <a:pPr algn="just">
              <a:lnSpc>
                <a:spcPct val="100000"/>
              </a:lnSpc>
              <a:buFont typeface="Arial"/>
              <a:buChar char="•"/>
            </a:pPr>
            <a:r>
              <a:rPr lang="pt-BR" sz="2000" strike="noStrike">
                <a:solidFill>
                  <a:srgbClr val="000000"/>
                </a:solidFill>
                <a:latin typeface="Arial"/>
              </a:rPr>
              <a:t>O imposto sobre o rendimento corporativo;</a:t>
            </a:r>
            <a:endParaRPr/>
          </a:p>
          <a:p>
            <a:pPr algn="just">
              <a:lnSpc>
                <a:spcPct val="100000"/>
              </a:lnSpc>
            </a:pPr>
            <a:endParaRPr/>
          </a:p>
          <a:p>
            <a:pPr algn="just">
              <a:lnSpc>
                <a:spcPct val="100000"/>
              </a:lnSpc>
              <a:buFont typeface="Arial"/>
              <a:buChar char="•"/>
            </a:pPr>
            <a:r>
              <a:rPr lang="pt-BR" sz="2000" strike="noStrike">
                <a:solidFill>
                  <a:srgbClr val="000000"/>
                </a:solidFill>
                <a:latin typeface="Arial"/>
              </a:rPr>
              <a:t>O IVA ou impostos sobre as vendas ; e</a:t>
            </a:r>
            <a:endParaRPr/>
          </a:p>
          <a:p>
            <a:pPr algn="just">
              <a:lnSpc>
                <a:spcPct val="100000"/>
              </a:lnSpc>
            </a:pPr>
            <a:endParaRPr/>
          </a:p>
          <a:p>
            <a:pPr algn="just">
              <a:lnSpc>
                <a:spcPct val="100000"/>
              </a:lnSpc>
              <a:buFont typeface="Arial"/>
              <a:buChar char="•"/>
            </a:pPr>
            <a:r>
              <a:rPr lang="pt-BR" sz="2000" strike="noStrike">
                <a:solidFill>
                  <a:srgbClr val="000000"/>
                </a:solidFill>
                <a:latin typeface="Arial"/>
              </a:rPr>
              <a:t>Os impostos sobre o trabalho, incluindo impostos sobre os salários e contribuições sociais</a:t>
            </a:r>
            <a:endParaRPr/>
          </a:p>
          <a:p>
            <a:pPr algn="just">
              <a:lnSpc>
                <a:spcPct val="100000"/>
              </a:lnSpc>
            </a:pPr>
            <a:endParaRPr/>
          </a:p>
          <a:p>
            <a:pPr algn="just">
              <a:lnSpc>
                <a:spcPct val="100000"/>
              </a:lnSpc>
            </a:pPr>
            <a:endParaRPr/>
          </a:p>
          <a:p>
            <a:pPr algn="just">
              <a:lnSpc>
                <a:spcPct val="100000"/>
              </a:lnSpc>
            </a:pPr>
            <a:endParaRPr/>
          </a:p>
          <a:p>
            <a:pPr algn="just">
              <a:lnSpc>
                <a:spcPct val="100000"/>
              </a:lnSpc>
            </a:pPr>
            <a:endParaRPr/>
          </a:p>
          <a:p>
            <a:pPr algn="just">
              <a:lnSpc>
                <a:spcPct val="100000"/>
              </a:lnSpc>
            </a:pPr>
            <a:endParaRPr/>
          </a:p>
        </p:txBody>
      </p:sp>
      <p:sp>
        <p:nvSpPr>
          <p:cNvPr id="128" name="CustomShape 2"/>
          <p:cNvSpPr/>
          <p:nvPr/>
        </p:nvSpPr>
        <p:spPr>
          <a:xfrm>
            <a:off x="3850560" y="0"/>
            <a:ext cx="2944080" cy="496440"/>
          </a:xfrm>
          <a:prstGeom prst="rect">
            <a:avLst/>
          </a:prstGeom>
          <a:noFill/>
          <a:ln>
            <a:noFill/>
          </a:ln>
        </p:spPr>
        <p:style>
          <a:lnRef idx="0">
            <a:scrgbClr r="0" g="0" b="0"/>
          </a:lnRef>
          <a:fillRef idx="0">
            <a:scrgbClr r="0" g="0" b="0"/>
          </a:fillRef>
          <a:effectRef idx="0">
            <a:scrgbClr r="0" g="0" b="0"/>
          </a:effectRef>
          <a:fontRef idx="minor"/>
        </p:style>
      </p:sp>
    </p:spTree>
    <p:extLst>
      <p:ext uri="{BB962C8B-B14F-4D97-AF65-F5344CB8AC3E}">
        <p14:creationId xmlns:p14="http://schemas.microsoft.com/office/powerpoint/2010/main" val="1547607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PlaceHolder 1"/>
          <p:cNvSpPr>
            <a:spLocks noGrp="1"/>
          </p:cNvSpPr>
          <p:nvPr>
            <p:ph type="body"/>
          </p:nvPr>
        </p:nvSpPr>
        <p:spPr>
          <a:xfrm>
            <a:off x="679680" y="4777200"/>
            <a:ext cx="5436720" cy="3907080"/>
          </a:xfrm>
          <a:prstGeom prst="rect">
            <a:avLst/>
          </a:prstGeom>
        </p:spPr>
        <p:txBody>
          <a:bodyPr lIns="0" tIns="0" rIns="0" bIns="0"/>
          <a:lstStyle/>
          <a:p>
            <a:pPr>
              <a:lnSpc>
                <a:spcPct val="100000"/>
              </a:lnSpc>
            </a:pPr>
            <a:r>
              <a:rPr lang="pt-BR" sz="1200" b="1" strike="noStrike">
                <a:solidFill>
                  <a:srgbClr val="000000"/>
                </a:solidFill>
                <a:latin typeface="Arial"/>
              </a:rPr>
              <a:t>1- NOTA FISCAL ELETRÔNICA – NF-e </a:t>
            </a:r>
            <a:endParaRPr/>
          </a:p>
          <a:p>
            <a:pPr>
              <a:lnSpc>
                <a:spcPct val="100000"/>
              </a:lnSpc>
            </a:pPr>
            <a:r>
              <a:rPr lang="pt-BR" sz="1200" strike="noStrike">
                <a:solidFill>
                  <a:srgbClr val="000000"/>
                </a:solidFill>
                <a:latin typeface="Arial"/>
              </a:rPr>
              <a:t>Implantar até dezembro de 2018 o ambiente nacional da Nota Fiscal de serviços eletrônica </a:t>
            </a:r>
            <a:endParaRPr/>
          </a:p>
          <a:p>
            <a:pPr>
              <a:lnSpc>
                <a:spcPct val="100000"/>
              </a:lnSpc>
            </a:pPr>
            <a:r>
              <a:rPr lang="pt-BR" sz="1200" b="1" strike="noStrike">
                <a:solidFill>
                  <a:srgbClr val="000000"/>
                </a:solidFill>
                <a:latin typeface="Arial"/>
              </a:rPr>
              <a:t>2 – eSOCIAL - </a:t>
            </a:r>
            <a:r>
              <a:rPr lang="pt-BR" sz="1200" strike="noStrike">
                <a:solidFill>
                  <a:srgbClr val="000000"/>
                </a:solidFill>
                <a:latin typeface="Arial"/>
              </a:rPr>
              <a:t>Implantar até dezembro de 2018 o módulo empresa do eSocial, contendo a versão simplificada para a micro e pequena empresa e MEI, em substituição à GFIP, unificando os recolhimentos previdenciários – cota retida dos empregados, do FGTS e do SIMPLES Nacional, na forma determinada pelo art. 3º da Lei Complementar n.º 123, de 14 de dezembro de 2006, com redação dada pela Lei Complementar n.º 155, de 27 de outubro de 2016. </a:t>
            </a:r>
            <a:endParaRPr/>
          </a:p>
          <a:p>
            <a:pPr>
              <a:lnSpc>
                <a:spcPct val="100000"/>
              </a:lnSpc>
            </a:pPr>
            <a:r>
              <a:rPr lang="pt-BR" sz="1200" b="1" strike="noStrike">
                <a:solidFill>
                  <a:srgbClr val="000000"/>
                </a:solidFill>
                <a:latin typeface="Arial"/>
              </a:rPr>
              <a:t>3 - PEDIDO SIMPLIFICADO DE RESTITUIÇÃO E COMPENSAÇÃO</a:t>
            </a:r>
            <a:endParaRPr/>
          </a:p>
          <a:p>
            <a:pPr>
              <a:lnSpc>
                <a:spcPct val="100000"/>
              </a:lnSpc>
            </a:pPr>
            <a:r>
              <a:rPr lang="pt-BR" sz="1200" strike="noStrike">
                <a:solidFill>
                  <a:srgbClr val="000000"/>
                </a:solidFill>
                <a:latin typeface="Arial"/>
              </a:rPr>
              <a:t>Implantar até junho de 2018, no centro de atendimento virtual e-CAC, os serviços eletrônicos de restituição de contribuição previdenciária, reembolso de salário família e salário maternidade e declaração de compensação. </a:t>
            </a:r>
            <a:endParaRPr/>
          </a:p>
          <a:p>
            <a:pPr>
              <a:lnSpc>
                <a:spcPct val="100000"/>
              </a:lnSpc>
            </a:pPr>
            <a:r>
              <a:rPr lang="pt-BR" sz="1200" b="1" strike="noStrike">
                <a:solidFill>
                  <a:srgbClr val="000000"/>
                </a:solidFill>
                <a:latin typeface="Arial"/>
              </a:rPr>
              <a:t>4 – Sinter</a:t>
            </a:r>
            <a:r>
              <a:rPr lang="pt-BR" sz="1200" strike="noStrike">
                <a:solidFill>
                  <a:srgbClr val="000000"/>
                </a:solidFill>
                <a:latin typeface="Arial"/>
              </a:rPr>
              <a:t> </a:t>
            </a:r>
            <a:endParaRPr/>
          </a:p>
          <a:p>
            <a:pPr>
              <a:lnSpc>
                <a:spcPct val="100000"/>
              </a:lnSpc>
            </a:pPr>
            <a:r>
              <a:rPr lang="pt-BR" sz="1200" b="1" strike="noStrike">
                <a:solidFill>
                  <a:srgbClr val="000000"/>
                </a:solidFill>
                <a:latin typeface="Arial"/>
              </a:rPr>
              <a:t>5 – Sped</a:t>
            </a:r>
            <a:r>
              <a:rPr lang="pt-BR" sz="1200" strike="noStrike">
                <a:solidFill>
                  <a:srgbClr val="000000"/>
                </a:solidFill>
                <a:latin typeface="Arial"/>
              </a:rPr>
              <a:t> </a:t>
            </a:r>
            <a:endParaRPr/>
          </a:p>
          <a:p>
            <a:pPr>
              <a:lnSpc>
                <a:spcPct val="100000"/>
              </a:lnSpc>
            </a:pPr>
            <a:endParaRPr/>
          </a:p>
          <a:p>
            <a:pPr>
              <a:lnSpc>
                <a:spcPct val="100000"/>
              </a:lnSpc>
            </a:pPr>
            <a:endParaRPr/>
          </a:p>
          <a:p>
            <a:pPr>
              <a:lnSpc>
                <a:spcPct val="100000"/>
              </a:lnSpc>
            </a:pPr>
            <a:endParaRPr/>
          </a:p>
        </p:txBody>
      </p:sp>
      <p:sp>
        <p:nvSpPr>
          <p:cNvPr id="130" name="CustomShape 2"/>
          <p:cNvSpPr/>
          <p:nvPr/>
        </p:nvSpPr>
        <p:spPr>
          <a:xfrm>
            <a:off x="3850560" y="0"/>
            <a:ext cx="2944080" cy="496440"/>
          </a:xfrm>
          <a:prstGeom prst="rect">
            <a:avLst/>
          </a:prstGeom>
          <a:noFill/>
          <a:ln>
            <a:noFill/>
          </a:ln>
        </p:spPr>
        <p:style>
          <a:lnRef idx="0">
            <a:scrgbClr r="0" g="0" b="0"/>
          </a:lnRef>
          <a:fillRef idx="0">
            <a:scrgbClr r="0" g="0" b="0"/>
          </a:fillRef>
          <a:effectRef idx="0">
            <a:scrgbClr r="0" g="0" b="0"/>
          </a:effectRef>
          <a:fontRef idx="minor"/>
        </p:style>
      </p:sp>
    </p:spTree>
    <p:extLst>
      <p:ext uri="{BB962C8B-B14F-4D97-AF65-F5344CB8AC3E}">
        <p14:creationId xmlns:p14="http://schemas.microsoft.com/office/powerpoint/2010/main" val="2684101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 name="PlaceHolder 1"/>
          <p:cNvSpPr>
            <a:spLocks noGrp="1"/>
          </p:cNvSpPr>
          <p:nvPr>
            <p:ph type="body"/>
          </p:nvPr>
        </p:nvSpPr>
        <p:spPr>
          <a:xfrm>
            <a:off x="679680" y="4777200"/>
            <a:ext cx="5436720" cy="3907080"/>
          </a:xfrm>
          <a:prstGeom prst="rect">
            <a:avLst/>
          </a:prstGeom>
        </p:spPr>
        <p:txBody>
          <a:bodyPr lIns="0" tIns="0" rIns="0" bIns="0"/>
          <a:lstStyle/>
          <a:p>
            <a:endParaRPr/>
          </a:p>
        </p:txBody>
      </p:sp>
      <p:sp>
        <p:nvSpPr>
          <p:cNvPr id="132" name="CustomShape 2"/>
          <p:cNvSpPr/>
          <p:nvPr/>
        </p:nvSpPr>
        <p:spPr>
          <a:xfrm>
            <a:off x="3850560" y="0"/>
            <a:ext cx="2944080" cy="496440"/>
          </a:xfrm>
          <a:prstGeom prst="rect">
            <a:avLst/>
          </a:prstGeom>
          <a:noFill/>
          <a:ln>
            <a:noFill/>
          </a:ln>
        </p:spPr>
        <p:style>
          <a:lnRef idx="0">
            <a:scrgbClr r="0" g="0" b="0"/>
          </a:lnRef>
          <a:fillRef idx="0">
            <a:scrgbClr r="0" g="0" b="0"/>
          </a:fillRef>
          <a:effectRef idx="0">
            <a:scrgbClr r="0" g="0" b="0"/>
          </a:effectRef>
          <a:fontRef idx="minor"/>
        </p:style>
      </p:sp>
    </p:spTree>
    <p:extLst>
      <p:ext uri="{BB962C8B-B14F-4D97-AF65-F5344CB8AC3E}">
        <p14:creationId xmlns:p14="http://schemas.microsoft.com/office/powerpoint/2010/main" val="23519301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PlaceHolder 1"/>
          <p:cNvSpPr>
            <a:spLocks noGrp="1"/>
          </p:cNvSpPr>
          <p:nvPr>
            <p:ph type="body"/>
          </p:nvPr>
        </p:nvSpPr>
        <p:spPr>
          <a:xfrm>
            <a:off x="679680" y="4777200"/>
            <a:ext cx="5436720" cy="3907080"/>
          </a:xfrm>
          <a:prstGeom prst="rect">
            <a:avLst/>
          </a:prstGeom>
        </p:spPr>
        <p:txBody>
          <a:bodyPr lIns="0" tIns="0" rIns="0" bIns="0"/>
          <a:lstStyle/>
          <a:p>
            <a:endParaRPr/>
          </a:p>
        </p:txBody>
      </p:sp>
      <p:sp>
        <p:nvSpPr>
          <p:cNvPr id="134" name="CustomShape 2"/>
          <p:cNvSpPr/>
          <p:nvPr/>
        </p:nvSpPr>
        <p:spPr>
          <a:xfrm>
            <a:off x="3850560" y="0"/>
            <a:ext cx="2944080" cy="496440"/>
          </a:xfrm>
          <a:prstGeom prst="rect">
            <a:avLst/>
          </a:prstGeom>
          <a:noFill/>
          <a:ln>
            <a:noFill/>
          </a:ln>
        </p:spPr>
        <p:style>
          <a:lnRef idx="0">
            <a:scrgbClr r="0" g="0" b="0"/>
          </a:lnRef>
          <a:fillRef idx="0">
            <a:scrgbClr r="0" g="0" b="0"/>
          </a:fillRef>
          <a:effectRef idx="0">
            <a:scrgbClr r="0" g="0" b="0"/>
          </a:effectRef>
          <a:fontRef idx="minor"/>
        </p:style>
      </p:sp>
    </p:spTree>
    <p:extLst>
      <p:ext uri="{BB962C8B-B14F-4D97-AF65-F5344CB8AC3E}">
        <p14:creationId xmlns:p14="http://schemas.microsoft.com/office/powerpoint/2010/main" val="36735783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PlaceHolder 1"/>
          <p:cNvSpPr>
            <a:spLocks noGrp="1"/>
          </p:cNvSpPr>
          <p:nvPr>
            <p:ph type="body"/>
          </p:nvPr>
        </p:nvSpPr>
        <p:spPr>
          <a:xfrm>
            <a:off x="679680" y="4777200"/>
            <a:ext cx="5436720" cy="3907080"/>
          </a:xfrm>
          <a:prstGeom prst="rect">
            <a:avLst/>
          </a:prstGeom>
        </p:spPr>
        <p:txBody>
          <a:bodyPr lIns="0" tIns="0" rIns="0" bIns="0"/>
          <a:lstStyle/>
          <a:p>
            <a:endParaRPr/>
          </a:p>
        </p:txBody>
      </p:sp>
      <p:sp>
        <p:nvSpPr>
          <p:cNvPr id="136" name="CustomShape 2"/>
          <p:cNvSpPr/>
          <p:nvPr/>
        </p:nvSpPr>
        <p:spPr>
          <a:xfrm>
            <a:off x="3850560" y="0"/>
            <a:ext cx="2944080" cy="496440"/>
          </a:xfrm>
          <a:prstGeom prst="rect">
            <a:avLst/>
          </a:prstGeom>
          <a:noFill/>
          <a:ln>
            <a:noFill/>
          </a:ln>
        </p:spPr>
        <p:style>
          <a:lnRef idx="0">
            <a:scrgbClr r="0" g="0" b="0"/>
          </a:lnRef>
          <a:fillRef idx="0">
            <a:scrgbClr r="0" g="0" b="0"/>
          </a:fillRef>
          <a:effectRef idx="0">
            <a:scrgbClr r="0" g="0" b="0"/>
          </a:effectRef>
          <a:fontRef idx="minor"/>
        </p:style>
      </p:sp>
    </p:spTree>
    <p:extLst>
      <p:ext uri="{BB962C8B-B14F-4D97-AF65-F5344CB8AC3E}">
        <p14:creationId xmlns:p14="http://schemas.microsoft.com/office/powerpoint/2010/main" val="1511345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PlaceHolder 1"/>
          <p:cNvSpPr>
            <a:spLocks noGrp="1"/>
          </p:cNvSpPr>
          <p:nvPr>
            <p:ph type="body"/>
          </p:nvPr>
        </p:nvSpPr>
        <p:spPr>
          <a:xfrm>
            <a:off x="679680" y="4777200"/>
            <a:ext cx="5436720" cy="3907080"/>
          </a:xfrm>
          <a:prstGeom prst="rect">
            <a:avLst/>
          </a:prstGeom>
        </p:spPr>
        <p:txBody>
          <a:bodyPr lIns="0" tIns="0" rIns="0" bIns="0"/>
          <a:lstStyle/>
          <a:p>
            <a:pPr>
              <a:lnSpc>
                <a:spcPct val="100000"/>
              </a:lnSpc>
            </a:pPr>
            <a:r>
              <a:rPr lang="pt-BR" sz="1200" b="1" strike="noStrike">
                <a:solidFill>
                  <a:srgbClr val="000000"/>
                </a:solidFill>
                <a:latin typeface="Arial"/>
              </a:rPr>
              <a:t>1- NOTA FISCAL ELETRÔNICA – NF-e </a:t>
            </a:r>
            <a:endParaRPr/>
          </a:p>
          <a:p>
            <a:pPr>
              <a:lnSpc>
                <a:spcPct val="100000"/>
              </a:lnSpc>
            </a:pPr>
            <a:r>
              <a:rPr lang="pt-BR" sz="1200" strike="noStrike">
                <a:solidFill>
                  <a:srgbClr val="000000"/>
                </a:solidFill>
                <a:latin typeface="Arial"/>
              </a:rPr>
              <a:t>Implantar até dezembro de 2018 o ambiente nacional da Nota Fiscal de serviços eletrônica </a:t>
            </a:r>
            <a:endParaRPr/>
          </a:p>
          <a:p>
            <a:pPr>
              <a:lnSpc>
                <a:spcPct val="100000"/>
              </a:lnSpc>
            </a:pPr>
            <a:r>
              <a:rPr lang="pt-BR" sz="1200" b="1" strike="noStrike">
                <a:solidFill>
                  <a:srgbClr val="000000"/>
                </a:solidFill>
                <a:latin typeface="Arial"/>
              </a:rPr>
              <a:t>2 – eSOCIAL - </a:t>
            </a:r>
            <a:r>
              <a:rPr lang="pt-BR" sz="1200" strike="noStrike">
                <a:solidFill>
                  <a:srgbClr val="000000"/>
                </a:solidFill>
                <a:latin typeface="Arial"/>
              </a:rPr>
              <a:t>Implantar até dezembro de 2018 o módulo empresa do eSocial, contendo a versão simplificada para a micro e pequena empresa e MEI, em substituição à GFIP, unificando os recolhimentos previdenciários – cota retida dos empregados, do FGTS e do SIMPLES Nacional, na forma determinada pelo art. 3º da Lei Complementar n.º 123, de 14 de dezembro de 2006, com redação dada pela Lei Complementar n.º 155, de 27 de outubro de 2016. </a:t>
            </a:r>
            <a:endParaRPr/>
          </a:p>
          <a:p>
            <a:pPr>
              <a:lnSpc>
                <a:spcPct val="100000"/>
              </a:lnSpc>
            </a:pPr>
            <a:r>
              <a:rPr lang="pt-BR" sz="1200" b="1" strike="noStrike">
                <a:solidFill>
                  <a:srgbClr val="000000"/>
                </a:solidFill>
                <a:latin typeface="Arial"/>
              </a:rPr>
              <a:t>3 - PEDIDO SIMPLIFICADO DE RESTITUIÇÃO E COMPENSAÇÃO</a:t>
            </a:r>
            <a:endParaRPr/>
          </a:p>
          <a:p>
            <a:pPr>
              <a:lnSpc>
                <a:spcPct val="100000"/>
              </a:lnSpc>
            </a:pPr>
            <a:r>
              <a:rPr lang="pt-BR" sz="1200" strike="noStrike">
                <a:solidFill>
                  <a:srgbClr val="000000"/>
                </a:solidFill>
                <a:latin typeface="Arial"/>
              </a:rPr>
              <a:t>Implantar até junho de 2018, no centro de atendimento virtual e-CAC, os serviços eletrônicos de restituição de contribuição previdenciária, reembolso de salário família e salário maternidade e declaração de compensação. </a:t>
            </a:r>
            <a:endParaRPr/>
          </a:p>
          <a:p>
            <a:pPr>
              <a:lnSpc>
                <a:spcPct val="100000"/>
              </a:lnSpc>
            </a:pPr>
            <a:r>
              <a:rPr lang="pt-BR" sz="1200" b="1" strike="noStrike">
                <a:solidFill>
                  <a:srgbClr val="000000"/>
                </a:solidFill>
                <a:latin typeface="Arial"/>
              </a:rPr>
              <a:t>4 – Sinter</a:t>
            </a:r>
            <a:r>
              <a:rPr lang="pt-BR" sz="1200" strike="noStrike">
                <a:solidFill>
                  <a:srgbClr val="000000"/>
                </a:solidFill>
                <a:latin typeface="Arial"/>
              </a:rPr>
              <a:t> </a:t>
            </a:r>
            <a:endParaRPr/>
          </a:p>
          <a:p>
            <a:pPr>
              <a:lnSpc>
                <a:spcPct val="100000"/>
              </a:lnSpc>
            </a:pPr>
            <a:r>
              <a:rPr lang="pt-BR" sz="1200" b="1" strike="noStrike">
                <a:solidFill>
                  <a:srgbClr val="000000"/>
                </a:solidFill>
                <a:latin typeface="Arial"/>
              </a:rPr>
              <a:t>5 – Sped</a:t>
            </a:r>
            <a:r>
              <a:rPr lang="pt-BR" sz="1200" strike="noStrike">
                <a:solidFill>
                  <a:srgbClr val="000000"/>
                </a:solidFill>
                <a:latin typeface="Arial"/>
              </a:rPr>
              <a:t> </a:t>
            </a:r>
            <a:endParaRPr/>
          </a:p>
          <a:p>
            <a:pPr>
              <a:lnSpc>
                <a:spcPct val="100000"/>
              </a:lnSpc>
            </a:pPr>
            <a:endParaRPr/>
          </a:p>
          <a:p>
            <a:pPr>
              <a:lnSpc>
                <a:spcPct val="100000"/>
              </a:lnSpc>
            </a:pPr>
            <a:endParaRPr/>
          </a:p>
          <a:p>
            <a:pPr>
              <a:lnSpc>
                <a:spcPct val="100000"/>
              </a:lnSpc>
            </a:pPr>
            <a:endParaRPr/>
          </a:p>
        </p:txBody>
      </p:sp>
      <p:sp>
        <p:nvSpPr>
          <p:cNvPr id="138" name="CustomShape 2"/>
          <p:cNvSpPr/>
          <p:nvPr/>
        </p:nvSpPr>
        <p:spPr>
          <a:xfrm>
            <a:off x="3850560" y="0"/>
            <a:ext cx="2944080" cy="496440"/>
          </a:xfrm>
          <a:prstGeom prst="rect">
            <a:avLst/>
          </a:prstGeom>
          <a:noFill/>
          <a:ln>
            <a:noFill/>
          </a:ln>
        </p:spPr>
        <p:style>
          <a:lnRef idx="0">
            <a:scrgbClr r="0" g="0" b="0"/>
          </a:lnRef>
          <a:fillRef idx="0">
            <a:scrgbClr r="0" g="0" b="0"/>
          </a:fillRef>
          <a:effectRef idx="0">
            <a:scrgbClr r="0" g="0" b="0"/>
          </a:effectRef>
          <a:fontRef idx="minor"/>
        </p:style>
      </p:sp>
    </p:spTree>
    <p:extLst>
      <p:ext uri="{BB962C8B-B14F-4D97-AF65-F5344CB8AC3E}">
        <p14:creationId xmlns:p14="http://schemas.microsoft.com/office/powerpoint/2010/main" val="1110534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 name="PlaceHolder 1"/>
          <p:cNvSpPr>
            <a:spLocks noGrp="1"/>
          </p:cNvSpPr>
          <p:nvPr>
            <p:ph type="body"/>
          </p:nvPr>
        </p:nvSpPr>
        <p:spPr>
          <a:xfrm>
            <a:off x="679680" y="4777200"/>
            <a:ext cx="5436720" cy="3907080"/>
          </a:xfrm>
          <a:prstGeom prst="rect">
            <a:avLst/>
          </a:prstGeom>
        </p:spPr>
        <p:txBody>
          <a:bodyPr lIns="0" tIns="0" rIns="0" bIns="0"/>
          <a:lstStyle/>
          <a:p>
            <a:endParaRPr/>
          </a:p>
        </p:txBody>
      </p:sp>
      <p:sp>
        <p:nvSpPr>
          <p:cNvPr id="140" name="CustomShape 2"/>
          <p:cNvSpPr/>
          <p:nvPr/>
        </p:nvSpPr>
        <p:spPr>
          <a:xfrm>
            <a:off x="3850560" y="0"/>
            <a:ext cx="2944080" cy="496440"/>
          </a:xfrm>
          <a:prstGeom prst="rect">
            <a:avLst/>
          </a:prstGeom>
          <a:noFill/>
          <a:ln>
            <a:noFill/>
          </a:ln>
        </p:spPr>
        <p:style>
          <a:lnRef idx="0">
            <a:scrgbClr r="0" g="0" b="0"/>
          </a:lnRef>
          <a:fillRef idx="0">
            <a:scrgbClr r="0" g="0" b="0"/>
          </a:fillRef>
          <a:effectRef idx="0">
            <a:scrgbClr r="0" g="0" b="0"/>
          </a:effectRef>
          <a:fontRef idx="minor"/>
        </p:style>
      </p:sp>
    </p:spTree>
    <p:extLst>
      <p:ext uri="{BB962C8B-B14F-4D97-AF65-F5344CB8AC3E}">
        <p14:creationId xmlns:p14="http://schemas.microsoft.com/office/powerpoint/2010/main" val="967472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PlaceHolder 1"/>
          <p:cNvSpPr>
            <a:spLocks noGrp="1"/>
          </p:cNvSpPr>
          <p:nvPr>
            <p:ph type="body"/>
          </p:nvPr>
        </p:nvSpPr>
        <p:spPr>
          <a:xfrm>
            <a:off x="679680" y="4777200"/>
            <a:ext cx="5436720" cy="3907080"/>
          </a:xfrm>
          <a:prstGeom prst="rect">
            <a:avLst/>
          </a:prstGeom>
        </p:spPr>
        <p:txBody>
          <a:bodyPr lIns="0" tIns="0" rIns="0" bIns="0"/>
          <a:lstStyle/>
          <a:p>
            <a:endParaRPr/>
          </a:p>
        </p:txBody>
      </p:sp>
      <p:sp>
        <p:nvSpPr>
          <p:cNvPr id="142" name="CustomShape 2"/>
          <p:cNvSpPr/>
          <p:nvPr/>
        </p:nvSpPr>
        <p:spPr>
          <a:xfrm>
            <a:off x="3850560" y="0"/>
            <a:ext cx="2944080" cy="496440"/>
          </a:xfrm>
          <a:prstGeom prst="rect">
            <a:avLst/>
          </a:prstGeom>
          <a:noFill/>
          <a:ln>
            <a:noFill/>
          </a:ln>
        </p:spPr>
        <p:style>
          <a:lnRef idx="0">
            <a:scrgbClr r="0" g="0" b="0"/>
          </a:lnRef>
          <a:fillRef idx="0">
            <a:scrgbClr r="0" g="0" b="0"/>
          </a:fillRef>
          <a:effectRef idx="0">
            <a:scrgbClr r="0" g="0" b="0"/>
          </a:effectRef>
          <a:fontRef idx="minor"/>
        </p:style>
      </p:sp>
    </p:spTree>
    <p:extLst>
      <p:ext uri="{BB962C8B-B14F-4D97-AF65-F5344CB8AC3E}">
        <p14:creationId xmlns:p14="http://schemas.microsoft.com/office/powerpoint/2010/main" val="3023109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a:p>
        </p:txBody>
      </p:sp>
      <p:sp>
        <p:nvSpPr>
          <p:cNvPr id="25" name="PlaceHolder 2"/>
          <p:cNvSpPr>
            <a:spLocks noGrp="1"/>
          </p:cNvSpPr>
          <p:nvPr>
            <p:ph type="body"/>
          </p:nvPr>
        </p:nvSpPr>
        <p:spPr>
          <a:xfrm>
            <a:off x="609480" y="1604520"/>
            <a:ext cx="10972440" cy="1896840"/>
          </a:xfrm>
          <a:prstGeom prst="rect">
            <a:avLst/>
          </a:prstGeom>
        </p:spPr>
        <p:txBody>
          <a:bodyPr lIns="0" tIns="0" rIns="0" bIns="0"/>
          <a:lstStyle/>
          <a:p>
            <a:endParaRPr/>
          </a:p>
        </p:txBody>
      </p:sp>
      <p:sp>
        <p:nvSpPr>
          <p:cNvPr id="26" name="PlaceHolder 3"/>
          <p:cNvSpPr>
            <a:spLocks noGrp="1"/>
          </p:cNvSpPr>
          <p:nvPr>
            <p:ph type="body"/>
          </p:nvPr>
        </p:nvSpPr>
        <p:spPr>
          <a:xfrm>
            <a:off x="609480" y="3682080"/>
            <a:ext cx="10972440" cy="189684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a:p>
        </p:txBody>
      </p:sp>
      <p:sp>
        <p:nvSpPr>
          <p:cNvPr id="28" name="PlaceHolder 2"/>
          <p:cNvSpPr>
            <a:spLocks noGrp="1"/>
          </p:cNvSpPr>
          <p:nvPr>
            <p:ph type="body"/>
          </p:nvPr>
        </p:nvSpPr>
        <p:spPr>
          <a:xfrm>
            <a:off x="609480" y="1604520"/>
            <a:ext cx="5354280" cy="1896840"/>
          </a:xfrm>
          <a:prstGeom prst="rect">
            <a:avLst/>
          </a:prstGeom>
        </p:spPr>
        <p:txBody>
          <a:bodyPr lIns="0" tIns="0" rIns="0" bIns="0"/>
          <a:lstStyle/>
          <a:p>
            <a:endParaRPr/>
          </a:p>
        </p:txBody>
      </p:sp>
      <p:sp>
        <p:nvSpPr>
          <p:cNvPr id="29" name="PlaceHolder 3"/>
          <p:cNvSpPr>
            <a:spLocks noGrp="1"/>
          </p:cNvSpPr>
          <p:nvPr>
            <p:ph type="body"/>
          </p:nvPr>
        </p:nvSpPr>
        <p:spPr>
          <a:xfrm>
            <a:off x="6231960" y="1604520"/>
            <a:ext cx="5354280" cy="1896840"/>
          </a:xfrm>
          <a:prstGeom prst="rect">
            <a:avLst/>
          </a:prstGeom>
        </p:spPr>
        <p:txBody>
          <a:bodyPr lIns="0" tIns="0" rIns="0" bIns="0"/>
          <a:lstStyle/>
          <a:p>
            <a:endParaRPr/>
          </a:p>
        </p:txBody>
      </p:sp>
      <p:sp>
        <p:nvSpPr>
          <p:cNvPr id="30" name="PlaceHolder 4"/>
          <p:cNvSpPr>
            <a:spLocks noGrp="1"/>
          </p:cNvSpPr>
          <p:nvPr>
            <p:ph type="body"/>
          </p:nvPr>
        </p:nvSpPr>
        <p:spPr>
          <a:xfrm>
            <a:off x="6231960" y="3682080"/>
            <a:ext cx="5354280" cy="1896840"/>
          </a:xfrm>
          <a:prstGeom prst="rect">
            <a:avLst/>
          </a:prstGeom>
        </p:spPr>
        <p:txBody>
          <a:bodyPr lIns="0" tIns="0" rIns="0" bIns="0"/>
          <a:lstStyle/>
          <a:p>
            <a:endParaRPr/>
          </a:p>
        </p:txBody>
      </p:sp>
      <p:sp>
        <p:nvSpPr>
          <p:cNvPr id="31" name="PlaceHolder 5"/>
          <p:cNvSpPr>
            <a:spLocks noGrp="1"/>
          </p:cNvSpPr>
          <p:nvPr>
            <p:ph type="body"/>
          </p:nvPr>
        </p:nvSpPr>
        <p:spPr>
          <a:xfrm>
            <a:off x="609480" y="3682080"/>
            <a:ext cx="5354280" cy="189684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a:p>
        </p:txBody>
      </p:sp>
      <p:sp>
        <p:nvSpPr>
          <p:cNvPr id="33" name="PlaceHolder 2"/>
          <p:cNvSpPr>
            <a:spLocks noGrp="1"/>
          </p:cNvSpPr>
          <p:nvPr>
            <p:ph type="body"/>
          </p:nvPr>
        </p:nvSpPr>
        <p:spPr>
          <a:xfrm>
            <a:off x="609480" y="1604520"/>
            <a:ext cx="10972440" cy="3977280"/>
          </a:xfrm>
          <a:prstGeom prst="rect">
            <a:avLst/>
          </a:prstGeom>
        </p:spPr>
        <p:txBody>
          <a:bodyPr lIns="0" tIns="0" rIns="0" bIns="0"/>
          <a:lstStyle/>
          <a:p>
            <a:endParaRPr/>
          </a:p>
        </p:txBody>
      </p:sp>
      <p:sp>
        <p:nvSpPr>
          <p:cNvPr id="34" name="PlaceHolder 3"/>
          <p:cNvSpPr>
            <a:spLocks noGrp="1"/>
          </p:cNvSpPr>
          <p:nvPr>
            <p:ph type="body"/>
          </p:nvPr>
        </p:nvSpPr>
        <p:spPr>
          <a:xfrm>
            <a:off x="609480" y="1604520"/>
            <a:ext cx="10972440" cy="3977280"/>
          </a:xfrm>
          <a:prstGeom prst="rect">
            <a:avLst/>
          </a:prstGeom>
        </p:spPr>
        <p:txBody>
          <a:bodyPr lIns="0" tIns="0" rIns="0" bIns="0"/>
          <a:lstStyle/>
          <a:p>
            <a:endParaRPr/>
          </a:p>
        </p:txBody>
      </p:sp>
      <p:pic>
        <p:nvPicPr>
          <p:cNvPr id="35" name="Imagem 34"/>
          <p:cNvPicPr/>
          <p:nvPr/>
        </p:nvPicPr>
        <p:blipFill>
          <a:blip r:embed="rId2"/>
          <a:stretch/>
        </p:blipFill>
        <p:spPr>
          <a:xfrm>
            <a:off x="3602880" y="1604520"/>
            <a:ext cx="4984920" cy="3977280"/>
          </a:xfrm>
          <a:prstGeom prst="rect">
            <a:avLst/>
          </a:prstGeom>
          <a:ln>
            <a:noFill/>
          </a:ln>
        </p:spPr>
      </p:pic>
      <p:pic>
        <p:nvPicPr>
          <p:cNvPr id="36" name="Imagem 35"/>
          <p:cNvPicPr/>
          <p:nvPr/>
        </p:nvPicPr>
        <p:blipFill>
          <a:blip r:embed="rId2"/>
          <a:stretch/>
        </p:blipFill>
        <p:spPr>
          <a:xfrm>
            <a:off x="3602880" y="1604520"/>
            <a:ext cx="4984920" cy="397728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a:p>
        </p:txBody>
      </p:sp>
      <p:sp>
        <p:nvSpPr>
          <p:cNvPr id="41" name="PlaceHolder 2"/>
          <p:cNvSpPr>
            <a:spLocks noGrp="1"/>
          </p:cNvSpPr>
          <p:nvPr>
            <p:ph type="subTitle"/>
          </p:nvPr>
        </p:nvSpPr>
        <p:spPr>
          <a:xfrm>
            <a:off x="609480" y="1604520"/>
            <a:ext cx="10972440" cy="3977280"/>
          </a:xfrm>
          <a:prstGeom prst="rect">
            <a:avLst/>
          </a:prstGeom>
        </p:spPr>
        <p:txBody>
          <a:bodyPr lIns="0" tIns="0" rIns="0" bIns="0" anchor="ctr"/>
          <a:lstStyle/>
          <a:p>
            <a:pPr algn="ct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a:p>
        </p:txBody>
      </p:sp>
      <p:sp>
        <p:nvSpPr>
          <p:cNvPr id="43" name="PlaceHolder 2"/>
          <p:cNvSpPr>
            <a:spLocks noGrp="1"/>
          </p:cNvSpPr>
          <p:nvPr>
            <p:ph type="body"/>
          </p:nvPr>
        </p:nvSpPr>
        <p:spPr>
          <a:xfrm>
            <a:off x="609480" y="1604520"/>
            <a:ext cx="10972440" cy="3977280"/>
          </a:xfrm>
          <a:prstGeom prst="rect">
            <a:avLst/>
          </a:prstGeom>
        </p:spPr>
        <p:txBody>
          <a:bodyPr lIns="0" tIns="0" rIns="0" bIns="0"/>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a:p>
        </p:txBody>
      </p:sp>
      <p:sp>
        <p:nvSpPr>
          <p:cNvPr id="45" name="PlaceHolder 2"/>
          <p:cNvSpPr>
            <a:spLocks noGrp="1"/>
          </p:cNvSpPr>
          <p:nvPr>
            <p:ph type="body"/>
          </p:nvPr>
        </p:nvSpPr>
        <p:spPr>
          <a:xfrm>
            <a:off x="609480" y="1604520"/>
            <a:ext cx="5354280" cy="3977280"/>
          </a:xfrm>
          <a:prstGeom prst="rect">
            <a:avLst/>
          </a:prstGeom>
        </p:spPr>
        <p:txBody>
          <a:bodyPr lIns="0" tIns="0" rIns="0" bIns="0"/>
          <a:lstStyle/>
          <a:p>
            <a:endParaRPr/>
          </a:p>
        </p:txBody>
      </p:sp>
      <p:sp>
        <p:nvSpPr>
          <p:cNvPr id="46" name="PlaceHolder 3"/>
          <p:cNvSpPr>
            <a:spLocks noGrp="1"/>
          </p:cNvSpPr>
          <p:nvPr>
            <p:ph type="body"/>
          </p:nvPr>
        </p:nvSpPr>
        <p:spPr>
          <a:xfrm>
            <a:off x="6231960" y="1604520"/>
            <a:ext cx="5354280" cy="3977280"/>
          </a:xfrm>
          <a:prstGeom prst="rect">
            <a:avLst/>
          </a:prstGeom>
        </p:spPr>
        <p:txBody>
          <a:bodyPr lIns="0" tIns="0" rIns="0" bIns="0"/>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609480" y="273600"/>
            <a:ext cx="10972440" cy="5307840"/>
          </a:xfrm>
          <a:prstGeom prst="rect">
            <a:avLst/>
          </a:prstGeom>
        </p:spPr>
        <p:txBody>
          <a:bodyPr lIns="0" tIns="0" rIns="0" bIns="0" anchor="ctr"/>
          <a:lstStyle/>
          <a:p>
            <a:pPr algn="ct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a:p>
        </p:txBody>
      </p:sp>
      <p:sp>
        <p:nvSpPr>
          <p:cNvPr id="50" name="PlaceHolder 2"/>
          <p:cNvSpPr>
            <a:spLocks noGrp="1"/>
          </p:cNvSpPr>
          <p:nvPr>
            <p:ph type="body"/>
          </p:nvPr>
        </p:nvSpPr>
        <p:spPr>
          <a:xfrm>
            <a:off x="609480" y="1604520"/>
            <a:ext cx="5354280" cy="1896840"/>
          </a:xfrm>
          <a:prstGeom prst="rect">
            <a:avLst/>
          </a:prstGeom>
        </p:spPr>
        <p:txBody>
          <a:bodyPr lIns="0" tIns="0" rIns="0" bIns="0"/>
          <a:lstStyle/>
          <a:p>
            <a:endParaRPr/>
          </a:p>
        </p:txBody>
      </p:sp>
      <p:sp>
        <p:nvSpPr>
          <p:cNvPr id="51" name="PlaceHolder 3"/>
          <p:cNvSpPr>
            <a:spLocks noGrp="1"/>
          </p:cNvSpPr>
          <p:nvPr>
            <p:ph type="body"/>
          </p:nvPr>
        </p:nvSpPr>
        <p:spPr>
          <a:xfrm>
            <a:off x="609480" y="3682080"/>
            <a:ext cx="5354280" cy="1896840"/>
          </a:xfrm>
          <a:prstGeom prst="rect">
            <a:avLst/>
          </a:prstGeom>
        </p:spPr>
        <p:txBody>
          <a:bodyPr lIns="0" tIns="0" rIns="0" bIns="0"/>
          <a:lstStyle/>
          <a:p>
            <a:endParaRPr/>
          </a:p>
        </p:txBody>
      </p:sp>
      <p:sp>
        <p:nvSpPr>
          <p:cNvPr id="52" name="PlaceHolder 4"/>
          <p:cNvSpPr>
            <a:spLocks noGrp="1"/>
          </p:cNvSpPr>
          <p:nvPr>
            <p:ph type="body"/>
          </p:nvPr>
        </p:nvSpPr>
        <p:spPr>
          <a:xfrm>
            <a:off x="6231960" y="1604520"/>
            <a:ext cx="5354280" cy="3977280"/>
          </a:xfrm>
          <a:prstGeom prst="rect">
            <a:avLst/>
          </a:prstGeom>
        </p:spPr>
        <p:txBody>
          <a:bodyPr lIns="0" tIns="0" rIns="0" bIns="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a:p>
        </p:txBody>
      </p:sp>
      <p:sp>
        <p:nvSpPr>
          <p:cNvPr id="4" name="PlaceHolder 2"/>
          <p:cNvSpPr>
            <a:spLocks noGrp="1"/>
          </p:cNvSpPr>
          <p:nvPr>
            <p:ph type="subTitle"/>
          </p:nvPr>
        </p:nvSpPr>
        <p:spPr>
          <a:xfrm>
            <a:off x="609480" y="1604520"/>
            <a:ext cx="10972440" cy="3977280"/>
          </a:xfrm>
          <a:prstGeom prst="rect">
            <a:avLst/>
          </a:prstGeom>
        </p:spPr>
        <p:txBody>
          <a:bodyPr lIns="0" tIns="0" rIns="0" bIns="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a:p>
        </p:txBody>
      </p:sp>
      <p:sp>
        <p:nvSpPr>
          <p:cNvPr id="54" name="PlaceHolder 2"/>
          <p:cNvSpPr>
            <a:spLocks noGrp="1"/>
          </p:cNvSpPr>
          <p:nvPr>
            <p:ph type="body"/>
          </p:nvPr>
        </p:nvSpPr>
        <p:spPr>
          <a:xfrm>
            <a:off x="609480" y="1604520"/>
            <a:ext cx="5354280" cy="3977280"/>
          </a:xfrm>
          <a:prstGeom prst="rect">
            <a:avLst/>
          </a:prstGeom>
        </p:spPr>
        <p:txBody>
          <a:bodyPr lIns="0" tIns="0" rIns="0" bIns="0"/>
          <a:lstStyle/>
          <a:p>
            <a:endParaRPr/>
          </a:p>
        </p:txBody>
      </p:sp>
      <p:sp>
        <p:nvSpPr>
          <p:cNvPr id="55" name="PlaceHolder 3"/>
          <p:cNvSpPr>
            <a:spLocks noGrp="1"/>
          </p:cNvSpPr>
          <p:nvPr>
            <p:ph type="body"/>
          </p:nvPr>
        </p:nvSpPr>
        <p:spPr>
          <a:xfrm>
            <a:off x="6231960" y="1604520"/>
            <a:ext cx="5354280" cy="1896840"/>
          </a:xfrm>
          <a:prstGeom prst="rect">
            <a:avLst/>
          </a:prstGeom>
        </p:spPr>
        <p:txBody>
          <a:bodyPr lIns="0" tIns="0" rIns="0" bIns="0"/>
          <a:lstStyle/>
          <a:p>
            <a:endParaRPr/>
          </a:p>
        </p:txBody>
      </p:sp>
      <p:sp>
        <p:nvSpPr>
          <p:cNvPr id="56" name="PlaceHolder 4"/>
          <p:cNvSpPr>
            <a:spLocks noGrp="1"/>
          </p:cNvSpPr>
          <p:nvPr>
            <p:ph type="body"/>
          </p:nvPr>
        </p:nvSpPr>
        <p:spPr>
          <a:xfrm>
            <a:off x="6231960" y="3682080"/>
            <a:ext cx="5354280" cy="1896840"/>
          </a:xfrm>
          <a:prstGeom prst="rect">
            <a:avLst/>
          </a:prstGeom>
        </p:spPr>
        <p:txBody>
          <a:bodyPr lIns="0" tIns="0" rIns="0" bIns="0"/>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a:p>
        </p:txBody>
      </p:sp>
      <p:sp>
        <p:nvSpPr>
          <p:cNvPr id="58" name="PlaceHolder 2"/>
          <p:cNvSpPr>
            <a:spLocks noGrp="1"/>
          </p:cNvSpPr>
          <p:nvPr>
            <p:ph type="body"/>
          </p:nvPr>
        </p:nvSpPr>
        <p:spPr>
          <a:xfrm>
            <a:off x="609480" y="1604520"/>
            <a:ext cx="5354280" cy="1896840"/>
          </a:xfrm>
          <a:prstGeom prst="rect">
            <a:avLst/>
          </a:prstGeom>
        </p:spPr>
        <p:txBody>
          <a:bodyPr lIns="0" tIns="0" rIns="0" bIns="0"/>
          <a:lstStyle/>
          <a:p>
            <a:endParaRPr/>
          </a:p>
        </p:txBody>
      </p:sp>
      <p:sp>
        <p:nvSpPr>
          <p:cNvPr id="59" name="PlaceHolder 3"/>
          <p:cNvSpPr>
            <a:spLocks noGrp="1"/>
          </p:cNvSpPr>
          <p:nvPr>
            <p:ph type="body"/>
          </p:nvPr>
        </p:nvSpPr>
        <p:spPr>
          <a:xfrm>
            <a:off x="6231960" y="1604520"/>
            <a:ext cx="5354280" cy="1896840"/>
          </a:xfrm>
          <a:prstGeom prst="rect">
            <a:avLst/>
          </a:prstGeom>
        </p:spPr>
        <p:txBody>
          <a:bodyPr lIns="0" tIns="0" rIns="0" bIns="0"/>
          <a:lstStyle/>
          <a:p>
            <a:endParaRPr/>
          </a:p>
        </p:txBody>
      </p:sp>
      <p:sp>
        <p:nvSpPr>
          <p:cNvPr id="60" name="PlaceHolder 4"/>
          <p:cNvSpPr>
            <a:spLocks noGrp="1"/>
          </p:cNvSpPr>
          <p:nvPr>
            <p:ph type="body"/>
          </p:nvPr>
        </p:nvSpPr>
        <p:spPr>
          <a:xfrm>
            <a:off x="609480" y="3682080"/>
            <a:ext cx="10972440" cy="1896840"/>
          </a:xfrm>
          <a:prstGeom prst="rect">
            <a:avLst/>
          </a:prstGeom>
        </p:spPr>
        <p:txBody>
          <a:bodyPr lIns="0" tIns="0" rIns="0" bIns="0"/>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a:p>
        </p:txBody>
      </p:sp>
      <p:sp>
        <p:nvSpPr>
          <p:cNvPr id="62" name="PlaceHolder 2"/>
          <p:cNvSpPr>
            <a:spLocks noGrp="1"/>
          </p:cNvSpPr>
          <p:nvPr>
            <p:ph type="body"/>
          </p:nvPr>
        </p:nvSpPr>
        <p:spPr>
          <a:xfrm>
            <a:off x="609480" y="1604520"/>
            <a:ext cx="10972440" cy="1896840"/>
          </a:xfrm>
          <a:prstGeom prst="rect">
            <a:avLst/>
          </a:prstGeom>
        </p:spPr>
        <p:txBody>
          <a:bodyPr lIns="0" tIns="0" rIns="0" bIns="0"/>
          <a:lstStyle/>
          <a:p>
            <a:endParaRPr/>
          </a:p>
        </p:txBody>
      </p:sp>
      <p:sp>
        <p:nvSpPr>
          <p:cNvPr id="63" name="PlaceHolder 3"/>
          <p:cNvSpPr>
            <a:spLocks noGrp="1"/>
          </p:cNvSpPr>
          <p:nvPr>
            <p:ph type="body"/>
          </p:nvPr>
        </p:nvSpPr>
        <p:spPr>
          <a:xfrm>
            <a:off x="609480" y="3682080"/>
            <a:ext cx="10972440" cy="1896840"/>
          </a:xfrm>
          <a:prstGeom prst="rect">
            <a:avLst/>
          </a:prstGeom>
        </p:spPr>
        <p:txBody>
          <a:bodyPr lIns="0" tIns="0" rIns="0" bIns="0"/>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a:p>
        </p:txBody>
      </p:sp>
      <p:sp>
        <p:nvSpPr>
          <p:cNvPr id="65" name="PlaceHolder 2"/>
          <p:cNvSpPr>
            <a:spLocks noGrp="1"/>
          </p:cNvSpPr>
          <p:nvPr>
            <p:ph type="body"/>
          </p:nvPr>
        </p:nvSpPr>
        <p:spPr>
          <a:xfrm>
            <a:off x="609480" y="1604520"/>
            <a:ext cx="5354280" cy="1896840"/>
          </a:xfrm>
          <a:prstGeom prst="rect">
            <a:avLst/>
          </a:prstGeom>
        </p:spPr>
        <p:txBody>
          <a:bodyPr lIns="0" tIns="0" rIns="0" bIns="0"/>
          <a:lstStyle/>
          <a:p>
            <a:endParaRPr/>
          </a:p>
        </p:txBody>
      </p:sp>
      <p:sp>
        <p:nvSpPr>
          <p:cNvPr id="66" name="PlaceHolder 3"/>
          <p:cNvSpPr>
            <a:spLocks noGrp="1"/>
          </p:cNvSpPr>
          <p:nvPr>
            <p:ph type="body"/>
          </p:nvPr>
        </p:nvSpPr>
        <p:spPr>
          <a:xfrm>
            <a:off x="6231960" y="1604520"/>
            <a:ext cx="5354280" cy="1896840"/>
          </a:xfrm>
          <a:prstGeom prst="rect">
            <a:avLst/>
          </a:prstGeom>
        </p:spPr>
        <p:txBody>
          <a:bodyPr lIns="0" tIns="0" rIns="0" bIns="0"/>
          <a:lstStyle/>
          <a:p>
            <a:endParaRPr/>
          </a:p>
        </p:txBody>
      </p:sp>
      <p:sp>
        <p:nvSpPr>
          <p:cNvPr id="67" name="PlaceHolder 4"/>
          <p:cNvSpPr>
            <a:spLocks noGrp="1"/>
          </p:cNvSpPr>
          <p:nvPr>
            <p:ph type="body"/>
          </p:nvPr>
        </p:nvSpPr>
        <p:spPr>
          <a:xfrm>
            <a:off x="6231960" y="3682080"/>
            <a:ext cx="5354280" cy="1896840"/>
          </a:xfrm>
          <a:prstGeom prst="rect">
            <a:avLst/>
          </a:prstGeom>
        </p:spPr>
        <p:txBody>
          <a:bodyPr lIns="0" tIns="0" rIns="0" bIns="0"/>
          <a:lstStyle/>
          <a:p>
            <a:endParaRPr/>
          </a:p>
        </p:txBody>
      </p:sp>
      <p:sp>
        <p:nvSpPr>
          <p:cNvPr id="68" name="PlaceHolder 5"/>
          <p:cNvSpPr>
            <a:spLocks noGrp="1"/>
          </p:cNvSpPr>
          <p:nvPr>
            <p:ph type="body"/>
          </p:nvPr>
        </p:nvSpPr>
        <p:spPr>
          <a:xfrm>
            <a:off x="609480" y="3682080"/>
            <a:ext cx="5354280" cy="1896840"/>
          </a:xfrm>
          <a:prstGeom prst="rect">
            <a:avLst/>
          </a:prstGeom>
        </p:spPr>
        <p:txBody>
          <a:bodyPr lIns="0" tIns="0" rIns="0" bIns="0"/>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a:p>
        </p:txBody>
      </p:sp>
      <p:sp>
        <p:nvSpPr>
          <p:cNvPr id="70" name="PlaceHolder 2"/>
          <p:cNvSpPr>
            <a:spLocks noGrp="1"/>
          </p:cNvSpPr>
          <p:nvPr>
            <p:ph type="body"/>
          </p:nvPr>
        </p:nvSpPr>
        <p:spPr>
          <a:xfrm>
            <a:off x="609480" y="1604520"/>
            <a:ext cx="10972440" cy="3977280"/>
          </a:xfrm>
          <a:prstGeom prst="rect">
            <a:avLst/>
          </a:prstGeom>
        </p:spPr>
        <p:txBody>
          <a:bodyPr lIns="0" tIns="0" rIns="0" bIns="0"/>
          <a:lstStyle/>
          <a:p>
            <a:endParaRPr/>
          </a:p>
        </p:txBody>
      </p:sp>
      <p:sp>
        <p:nvSpPr>
          <p:cNvPr id="71" name="PlaceHolder 3"/>
          <p:cNvSpPr>
            <a:spLocks noGrp="1"/>
          </p:cNvSpPr>
          <p:nvPr>
            <p:ph type="body"/>
          </p:nvPr>
        </p:nvSpPr>
        <p:spPr>
          <a:xfrm>
            <a:off x="609480" y="1604520"/>
            <a:ext cx="10972440" cy="3977280"/>
          </a:xfrm>
          <a:prstGeom prst="rect">
            <a:avLst/>
          </a:prstGeom>
        </p:spPr>
        <p:txBody>
          <a:bodyPr lIns="0" tIns="0" rIns="0" bIns="0"/>
          <a:lstStyle/>
          <a:p>
            <a:endParaRPr/>
          </a:p>
        </p:txBody>
      </p:sp>
      <p:pic>
        <p:nvPicPr>
          <p:cNvPr id="72" name="Imagem 71"/>
          <p:cNvPicPr/>
          <p:nvPr/>
        </p:nvPicPr>
        <p:blipFill>
          <a:blip r:embed="rId2"/>
          <a:stretch/>
        </p:blipFill>
        <p:spPr>
          <a:xfrm>
            <a:off x="3602880" y="1604520"/>
            <a:ext cx="4984920" cy="3977280"/>
          </a:xfrm>
          <a:prstGeom prst="rect">
            <a:avLst/>
          </a:prstGeom>
          <a:ln>
            <a:noFill/>
          </a:ln>
        </p:spPr>
      </p:pic>
      <p:pic>
        <p:nvPicPr>
          <p:cNvPr id="73" name="Imagem 72"/>
          <p:cNvPicPr/>
          <p:nvPr/>
        </p:nvPicPr>
        <p:blipFill>
          <a:blip r:embed="rId2"/>
          <a:stretch/>
        </p:blipFill>
        <p:spPr>
          <a:xfrm>
            <a:off x="3602880" y="1604520"/>
            <a:ext cx="4984920" cy="3977280"/>
          </a:xfrm>
          <a:prstGeom prst="rect">
            <a:avLst/>
          </a:prstGeom>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a:p>
        </p:txBody>
      </p:sp>
      <p:sp>
        <p:nvSpPr>
          <p:cNvPr id="6" name="PlaceHolder 2"/>
          <p:cNvSpPr>
            <a:spLocks noGrp="1"/>
          </p:cNvSpPr>
          <p:nvPr>
            <p:ph type="body"/>
          </p:nvPr>
        </p:nvSpPr>
        <p:spPr>
          <a:xfrm>
            <a:off x="609480" y="1604520"/>
            <a:ext cx="10972440" cy="397728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a:p>
        </p:txBody>
      </p:sp>
      <p:sp>
        <p:nvSpPr>
          <p:cNvPr id="8" name="PlaceHolder 2"/>
          <p:cNvSpPr>
            <a:spLocks noGrp="1"/>
          </p:cNvSpPr>
          <p:nvPr>
            <p:ph type="body"/>
          </p:nvPr>
        </p:nvSpPr>
        <p:spPr>
          <a:xfrm>
            <a:off x="609480" y="1604520"/>
            <a:ext cx="5354280" cy="3977280"/>
          </a:xfrm>
          <a:prstGeom prst="rect">
            <a:avLst/>
          </a:prstGeom>
        </p:spPr>
        <p:txBody>
          <a:bodyPr lIns="0" tIns="0" rIns="0" bIns="0"/>
          <a:lstStyle/>
          <a:p>
            <a:endParaRPr/>
          </a:p>
        </p:txBody>
      </p:sp>
      <p:sp>
        <p:nvSpPr>
          <p:cNvPr id="9" name="PlaceHolder 3"/>
          <p:cNvSpPr>
            <a:spLocks noGrp="1"/>
          </p:cNvSpPr>
          <p:nvPr>
            <p:ph type="body"/>
          </p:nvPr>
        </p:nvSpPr>
        <p:spPr>
          <a:xfrm>
            <a:off x="6231960" y="1604520"/>
            <a:ext cx="5354280" cy="397728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609480" y="273600"/>
            <a:ext cx="10972440" cy="530784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a:p>
        </p:txBody>
      </p:sp>
      <p:sp>
        <p:nvSpPr>
          <p:cNvPr id="13" name="PlaceHolder 2"/>
          <p:cNvSpPr>
            <a:spLocks noGrp="1"/>
          </p:cNvSpPr>
          <p:nvPr>
            <p:ph type="body"/>
          </p:nvPr>
        </p:nvSpPr>
        <p:spPr>
          <a:xfrm>
            <a:off x="609480" y="1604520"/>
            <a:ext cx="5354280" cy="1896840"/>
          </a:xfrm>
          <a:prstGeom prst="rect">
            <a:avLst/>
          </a:prstGeom>
        </p:spPr>
        <p:txBody>
          <a:bodyPr lIns="0" tIns="0" rIns="0" bIns="0"/>
          <a:lstStyle/>
          <a:p>
            <a:endParaRPr/>
          </a:p>
        </p:txBody>
      </p:sp>
      <p:sp>
        <p:nvSpPr>
          <p:cNvPr id="14" name="PlaceHolder 3"/>
          <p:cNvSpPr>
            <a:spLocks noGrp="1"/>
          </p:cNvSpPr>
          <p:nvPr>
            <p:ph type="body"/>
          </p:nvPr>
        </p:nvSpPr>
        <p:spPr>
          <a:xfrm>
            <a:off x="609480" y="3682080"/>
            <a:ext cx="5354280" cy="1896840"/>
          </a:xfrm>
          <a:prstGeom prst="rect">
            <a:avLst/>
          </a:prstGeom>
        </p:spPr>
        <p:txBody>
          <a:bodyPr lIns="0" tIns="0" rIns="0" bIns="0"/>
          <a:lstStyle/>
          <a:p>
            <a:endParaRPr/>
          </a:p>
        </p:txBody>
      </p:sp>
      <p:sp>
        <p:nvSpPr>
          <p:cNvPr id="15" name="PlaceHolder 4"/>
          <p:cNvSpPr>
            <a:spLocks noGrp="1"/>
          </p:cNvSpPr>
          <p:nvPr>
            <p:ph type="body"/>
          </p:nvPr>
        </p:nvSpPr>
        <p:spPr>
          <a:xfrm>
            <a:off x="6231960" y="1604520"/>
            <a:ext cx="5354280" cy="397728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a:p>
        </p:txBody>
      </p:sp>
      <p:sp>
        <p:nvSpPr>
          <p:cNvPr id="17" name="PlaceHolder 2"/>
          <p:cNvSpPr>
            <a:spLocks noGrp="1"/>
          </p:cNvSpPr>
          <p:nvPr>
            <p:ph type="body"/>
          </p:nvPr>
        </p:nvSpPr>
        <p:spPr>
          <a:xfrm>
            <a:off x="609480" y="1604520"/>
            <a:ext cx="5354280" cy="3977280"/>
          </a:xfrm>
          <a:prstGeom prst="rect">
            <a:avLst/>
          </a:prstGeom>
        </p:spPr>
        <p:txBody>
          <a:bodyPr lIns="0" tIns="0" rIns="0" bIns="0"/>
          <a:lstStyle/>
          <a:p>
            <a:endParaRPr/>
          </a:p>
        </p:txBody>
      </p:sp>
      <p:sp>
        <p:nvSpPr>
          <p:cNvPr id="18" name="PlaceHolder 3"/>
          <p:cNvSpPr>
            <a:spLocks noGrp="1"/>
          </p:cNvSpPr>
          <p:nvPr>
            <p:ph type="body"/>
          </p:nvPr>
        </p:nvSpPr>
        <p:spPr>
          <a:xfrm>
            <a:off x="6231960" y="1604520"/>
            <a:ext cx="5354280" cy="1896840"/>
          </a:xfrm>
          <a:prstGeom prst="rect">
            <a:avLst/>
          </a:prstGeom>
        </p:spPr>
        <p:txBody>
          <a:bodyPr lIns="0" tIns="0" rIns="0" bIns="0"/>
          <a:lstStyle/>
          <a:p>
            <a:endParaRPr/>
          </a:p>
        </p:txBody>
      </p:sp>
      <p:sp>
        <p:nvSpPr>
          <p:cNvPr id="19" name="PlaceHolder 4"/>
          <p:cNvSpPr>
            <a:spLocks noGrp="1"/>
          </p:cNvSpPr>
          <p:nvPr>
            <p:ph type="body"/>
          </p:nvPr>
        </p:nvSpPr>
        <p:spPr>
          <a:xfrm>
            <a:off x="6231960" y="3682080"/>
            <a:ext cx="5354280" cy="189684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609480" y="273600"/>
            <a:ext cx="10972440" cy="1144800"/>
          </a:xfrm>
          <a:prstGeom prst="rect">
            <a:avLst/>
          </a:prstGeom>
        </p:spPr>
        <p:txBody>
          <a:bodyPr lIns="0" tIns="0" rIns="0" bIns="0" anchor="ctr"/>
          <a:lstStyle/>
          <a:p>
            <a:pPr algn="ctr"/>
            <a:endParaRPr/>
          </a:p>
        </p:txBody>
      </p:sp>
      <p:sp>
        <p:nvSpPr>
          <p:cNvPr id="21" name="PlaceHolder 2"/>
          <p:cNvSpPr>
            <a:spLocks noGrp="1"/>
          </p:cNvSpPr>
          <p:nvPr>
            <p:ph type="body"/>
          </p:nvPr>
        </p:nvSpPr>
        <p:spPr>
          <a:xfrm>
            <a:off x="609480" y="1604520"/>
            <a:ext cx="5354280" cy="1896840"/>
          </a:xfrm>
          <a:prstGeom prst="rect">
            <a:avLst/>
          </a:prstGeom>
        </p:spPr>
        <p:txBody>
          <a:bodyPr lIns="0" tIns="0" rIns="0" bIns="0"/>
          <a:lstStyle/>
          <a:p>
            <a:endParaRPr/>
          </a:p>
        </p:txBody>
      </p:sp>
      <p:sp>
        <p:nvSpPr>
          <p:cNvPr id="22" name="PlaceHolder 3"/>
          <p:cNvSpPr>
            <a:spLocks noGrp="1"/>
          </p:cNvSpPr>
          <p:nvPr>
            <p:ph type="body"/>
          </p:nvPr>
        </p:nvSpPr>
        <p:spPr>
          <a:xfrm>
            <a:off x="6231960" y="1604520"/>
            <a:ext cx="5354280" cy="1896840"/>
          </a:xfrm>
          <a:prstGeom prst="rect">
            <a:avLst/>
          </a:prstGeom>
        </p:spPr>
        <p:txBody>
          <a:bodyPr lIns="0" tIns="0" rIns="0" bIns="0"/>
          <a:lstStyle/>
          <a:p>
            <a:endParaRPr/>
          </a:p>
        </p:txBody>
      </p:sp>
      <p:sp>
        <p:nvSpPr>
          <p:cNvPr id="23" name="PlaceHolder 4"/>
          <p:cNvSpPr>
            <a:spLocks noGrp="1"/>
          </p:cNvSpPr>
          <p:nvPr>
            <p:ph type="body"/>
          </p:nvPr>
        </p:nvSpPr>
        <p:spPr>
          <a:xfrm>
            <a:off x="609480" y="3682080"/>
            <a:ext cx="10972440" cy="189684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 name="Imagem 1"/>
          <p:cNvPicPr/>
          <p:nvPr/>
        </p:nvPicPr>
        <p:blipFill>
          <a:blip r:embed="rId14"/>
          <a:stretch/>
        </p:blipFill>
        <p:spPr>
          <a:xfrm>
            <a:off x="0" y="-1394640"/>
            <a:ext cx="12190680" cy="9226080"/>
          </a:xfrm>
          <a:prstGeom prst="rect">
            <a:avLst/>
          </a:prstGeom>
          <a:ln>
            <a:noFill/>
          </a:ln>
        </p:spPr>
      </p:pic>
      <p:sp>
        <p:nvSpPr>
          <p:cNvPr id="4" name="PlaceHolder 1"/>
          <p:cNvSpPr>
            <a:spLocks noGrp="1"/>
          </p:cNvSpPr>
          <p:nvPr>
            <p:ph type="title"/>
          </p:nvPr>
        </p:nvSpPr>
        <p:spPr>
          <a:xfrm>
            <a:off x="609480" y="273600"/>
            <a:ext cx="10972080" cy="1144440"/>
          </a:xfrm>
          <a:prstGeom prst="rect">
            <a:avLst/>
          </a:prstGeom>
        </p:spPr>
        <p:txBody>
          <a:bodyPr lIns="0" tIns="0" rIns="0" bIns="0" anchor="ctr"/>
          <a:lstStyle/>
          <a:p>
            <a:r>
              <a:rPr lang="pt-BR">
                <a:latin typeface="Arial"/>
              </a:rPr>
              <a:t>Clique para editar o formato do texto do título</a:t>
            </a:r>
            <a:endParaRPr/>
          </a:p>
        </p:txBody>
      </p:sp>
      <p:sp>
        <p:nvSpPr>
          <p:cNvPr id="2" name="PlaceHolder 2"/>
          <p:cNvSpPr>
            <a:spLocks noGrp="1"/>
          </p:cNvSpPr>
          <p:nvPr>
            <p:ph type="body"/>
          </p:nvPr>
        </p:nvSpPr>
        <p:spPr>
          <a:xfrm>
            <a:off x="609480" y="1604520"/>
            <a:ext cx="10972080" cy="3976920"/>
          </a:xfrm>
          <a:prstGeom prst="rect">
            <a:avLst/>
          </a:prstGeom>
        </p:spPr>
        <p:txBody>
          <a:bodyPr lIns="0" tIns="0" rIns="0" bIns="0"/>
          <a:lstStyle/>
          <a:p>
            <a:pPr>
              <a:buSzPct val="45000"/>
              <a:buFont typeface="StarSymbol"/>
              <a:buChar char=""/>
            </a:pPr>
            <a:r>
              <a:rPr lang="pt-BR">
                <a:latin typeface="Arial"/>
              </a:rPr>
              <a:t>Clique para editar o formato do texto da estrutura de tópicos</a:t>
            </a:r>
            <a:endParaRPr/>
          </a:p>
          <a:p>
            <a:pPr lvl="1">
              <a:buSzPct val="75000"/>
              <a:buFont typeface="StarSymbol"/>
              <a:buChar char=""/>
            </a:pPr>
            <a:r>
              <a:rPr lang="pt-BR">
                <a:latin typeface="Arial"/>
              </a:rPr>
              <a:t>2.º Nível da estrutura de tópicos</a:t>
            </a:r>
            <a:endParaRPr/>
          </a:p>
          <a:p>
            <a:pPr lvl="2">
              <a:buSzPct val="45000"/>
              <a:buFont typeface="StarSymbol"/>
              <a:buChar char=""/>
            </a:pPr>
            <a:r>
              <a:rPr lang="pt-BR">
                <a:latin typeface="Arial"/>
              </a:rPr>
              <a:t>3.º Nível da estrutura de tópicos</a:t>
            </a:r>
            <a:endParaRPr/>
          </a:p>
          <a:p>
            <a:pPr lvl="3">
              <a:buSzPct val="75000"/>
              <a:buFont typeface="StarSymbol"/>
              <a:buChar char=""/>
            </a:pPr>
            <a:r>
              <a:rPr lang="pt-BR">
                <a:latin typeface="Arial"/>
              </a:rPr>
              <a:t>4.º Nível da estrutura de tópicos</a:t>
            </a:r>
            <a:endParaRPr/>
          </a:p>
          <a:p>
            <a:pPr lvl="4">
              <a:buSzPct val="45000"/>
              <a:buFont typeface="StarSymbol"/>
              <a:buChar char=""/>
            </a:pPr>
            <a:r>
              <a:rPr lang="pt-BR">
                <a:latin typeface="Arial"/>
              </a:rPr>
              <a:t>5.º Nível da estrutura de tópicos</a:t>
            </a:r>
            <a:endParaRPr/>
          </a:p>
          <a:p>
            <a:pPr lvl="5">
              <a:buSzPct val="45000"/>
              <a:buFont typeface="StarSymbol"/>
              <a:buChar char=""/>
            </a:pPr>
            <a:r>
              <a:rPr lang="pt-BR">
                <a:latin typeface="Arial"/>
              </a:rPr>
              <a:t>6.º Nível da estrutura de tópicos</a:t>
            </a:r>
            <a:endParaRPr/>
          </a:p>
          <a:p>
            <a:pPr lvl="6">
              <a:buSzPct val="45000"/>
              <a:buFont typeface="StarSymbol"/>
              <a:buChar char=""/>
            </a:pPr>
            <a:r>
              <a:rPr lang="pt-BR">
                <a:latin typeface="Arial"/>
              </a:rPr>
              <a:t>7.º Nível da estrutura de tópicos</a:t>
            </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7" name="Imagem 1"/>
          <p:cNvPicPr/>
          <p:nvPr/>
        </p:nvPicPr>
        <p:blipFill>
          <a:blip r:embed="rId14"/>
          <a:stretch/>
        </p:blipFill>
        <p:spPr>
          <a:xfrm>
            <a:off x="0" y="-1394640"/>
            <a:ext cx="12190680" cy="9226080"/>
          </a:xfrm>
          <a:prstGeom prst="rect">
            <a:avLst/>
          </a:prstGeom>
          <a:ln>
            <a:noFill/>
          </a:ln>
        </p:spPr>
      </p:pic>
      <p:sp>
        <p:nvSpPr>
          <p:cNvPr id="38" name="PlaceHolder 1"/>
          <p:cNvSpPr>
            <a:spLocks noGrp="1"/>
          </p:cNvSpPr>
          <p:nvPr>
            <p:ph type="title"/>
          </p:nvPr>
        </p:nvSpPr>
        <p:spPr>
          <a:xfrm>
            <a:off x="609480" y="273600"/>
            <a:ext cx="10972440" cy="1144800"/>
          </a:xfrm>
          <a:prstGeom prst="rect">
            <a:avLst/>
          </a:prstGeom>
        </p:spPr>
        <p:txBody>
          <a:bodyPr lIns="0" tIns="0" rIns="0" bIns="0" anchor="ctr"/>
          <a:lstStyle/>
          <a:p>
            <a:pPr algn="ctr"/>
            <a:r>
              <a:rPr lang="pt-BR" sz="4400">
                <a:latin typeface="Arial"/>
              </a:rPr>
              <a:t>Clique para editar o formato do texto do título</a:t>
            </a:r>
            <a:endParaRPr/>
          </a:p>
        </p:txBody>
      </p:sp>
      <p:sp>
        <p:nvSpPr>
          <p:cNvPr id="39" name="PlaceHolder 2"/>
          <p:cNvSpPr>
            <a:spLocks noGrp="1"/>
          </p:cNvSpPr>
          <p:nvPr>
            <p:ph type="body"/>
          </p:nvPr>
        </p:nvSpPr>
        <p:spPr>
          <a:xfrm>
            <a:off x="609480" y="1604520"/>
            <a:ext cx="10972440" cy="3977280"/>
          </a:xfrm>
          <a:prstGeom prst="rect">
            <a:avLst/>
          </a:prstGeom>
        </p:spPr>
        <p:txBody>
          <a:bodyPr lIns="0" tIns="0" rIns="0" bIns="0"/>
          <a:lstStyle/>
          <a:p>
            <a:pPr>
              <a:buSzPct val="45000"/>
              <a:buFont typeface="StarSymbol"/>
              <a:buChar char=""/>
            </a:pPr>
            <a:r>
              <a:rPr lang="pt-BR" sz="3200">
                <a:latin typeface="Arial"/>
              </a:rPr>
              <a:t>Clique para editar o formato do texto da estrutura de tópicos</a:t>
            </a:r>
            <a:endParaRPr/>
          </a:p>
          <a:p>
            <a:pPr lvl="1">
              <a:buSzPct val="75000"/>
              <a:buFont typeface="StarSymbol"/>
              <a:buChar char=""/>
            </a:pPr>
            <a:r>
              <a:rPr lang="pt-BR" sz="2800">
                <a:latin typeface="Arial"/>
              </a:rPr>
              <a:t>2.º Nível da estrutura de tópicos</a:t>
            </a:r>
            <a:endParaRPr/>
          </a:p>
          <a:p>
            <a:pPr lvl="2">
              <a:buSzPct val="45000"/>
              <a:buFont typeface="StarSymbol"/>
              <a:buChar char=""/>
            </a:pPr>
            <a:r>
              <a:rPr lang="pt-BR" sz="2400">
                <a:latin typeface="Arial"/>
              </a:rPr>
              <a:t>3.º Nível da estrutura de tópicos</a:t>
            </a:r>
            <a:endParaRPr/>
          </a:p>
          <a:p>
            <a:pPr lvl="3">
              <a:buSzPct val="75000"/>
              <a:buFont typeface="StarSymbol"/>
              <a:buChar char=""/>
            </a:pPr>
            <a:r>
              <a:rPr lang="pt-BR" sz="2000">
                <a:latin typeface="Arial"/>
              </a:rPr>
              <a:t>4.º Nível da estrutura de tópicos</a:t>
            </a:r>
            <a:endParaRPr/>
          </a:p>
          <a:p>
            <a:pPr lvl="4">
              <a:buSzPct val="45000"/>
              <a:buFont typeface="StarSymbol"/>
              <a:buChar char=""/>
            </a:pPr>
            <a:r>
              <a:rPr lang="pt-BR" sz="2000">
                <a:latin typeface="Arial"/>
              </a:rPr>
              <a:t>5.º Nível da estrutura de tópicos</a:t>
            </a:r>
            <a:endParaRPr/>
          </a:p>
          <a:p>
            <a:pPr lvl="5">
              <a:buSzPct val="45000"/>
              <a:buFont typeface="StarSymbol"/>
              <a:buChar char=""/>
            </a:pPr>
            <a:r>
              <a:rPr lang="pt-BR" sz="2000">
                <a:latin typeface="Arial"/>
              </a:rPr>
              <a:t>6.º Nível da estrutura de tópicos</a:t>
            </a:r>
            <a:endParaRPr/>
          </a:p>
          <a:p>
            <a:pPr lvl="6">
              <a:buSzPct val="45000"/>
              <a:buFont typeface="StarSymbol"/>
              <a:buChar char=""/>
            </a:pPr>
            <a:r>
              <a:rPr lang="pt-BR" sz="2000">
                <a:latin typeface="Arial"/>
              </a:rPr>
              <a:t>7.º Nível da estrutura de tópicos</a:t>
            </a:r>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4.xml"/><Relationship Id="rId5" Type="http://schemas.openxmlformats.org/officeDocument/2006/relationships/image" Target="../media/image14.png"/><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CustomShape 1"/>
          <p:cNvSpPr/>
          <p:nvPr/>
        </p:nvSpPr>
        <p:spPr>
          <a:xfrm>
            <a:off x="549000" y="1063440"/>
            <a:ext cx="11074320" cy="725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pt-BR" sz="4000" b="1" i="1" strike="noStrike">
                <a:solidFill>
                  <a:srgbClr val="000000"/>
                </a:solidFill>
                <a:latin typeface="Calibri"/>
                <a:ea typeface="DejaVu Sans"/>
              </a:rPr>
              <a:t>Brazil's business environment improvement</a:t>
            </a:r>
            <a:endParaRPr/>
          </a:p>
          <a:p>
            <a:pPr algn="ctr">
              <a:lnSpc>
                <a:spcPct val="100000"/>
              </a:lnSpc>
            </a:pPr>
            <a:endParaRPr/>
          </a:p>
          <a:p>
            <a:pPr algn="ctr">
              <a:lnSpc>
                <a:spcPct val="100000"/>
              </a:lnSpc>
            </a:pPr>
            <a:r>
              <a:rPr lang="pt-BR" sz="4000" b="1" i="1" strike="noStrike">
                <a:solidFill>
                  <a:srgbClr val="000000"/>
                </a:solidFill>
                <a:latin typeface="Calibri"/>
                <a:ea typeface="DejaVu Sans"/>
              </a:rPr>
              <a:t>Doing Business - 2019</a:t>
            </a:r>
            <a:endParaRPr/>
          </a:p>
        </p:txBody>
      </p:sp>
      <p:sp>
        <p:nvSpPr>
          <p:cNvPr id="80" name="CustomShape 2"/>
          <p:cNvSpPr/>
          <p:nvPr/>
        </p:nvSpPr>
        <p:spPr>
          <a:xfrm>
            <a:off x="6357960" y="5802480"/>
            <a:ext cx="4845240" cy="1654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r">
              <a:lnSpc>
                <a:spcPct val="100000"/>
              </a:lnSpc>
            </a:pPr>
            <a:r>
              <a:rPr lang="pt-BR" sz="2000" strike="noStrike">
                <a:solidFill>
                  <a:srgbClr val="000000"/>
                </a:solidFill>
                <a:latin typeface="Calibri"/>
                <a:ea typeface="DejaVu Sans"/>
              </a:rPr>
              <a:t>March 28th, 2018</a:t>
            </a:r>
            <a:endParaRPr/>
          </a:p>
        </p:txBody>
      </p:sp>
      <p:sp>
        <p:nvSpPr>
          <p:cNvPr id="81" name="CustomShape 3"/>
          <p:cNvSpPr/>
          <p:nvPr/>
        </p:nvSpPr>
        <p:spPr>
          <a:xfrm>
            <a:off x="4765320" y="3927960"/>
            <a:ext cx="4763880" cy="8204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pt-BR" sz="4800" b="1" strike="noStrike">
                <a:solidFill>
                  <a:srgbClr val="000000"/>
                </a:solidFill>
                <a:latin typeface="Calibri"/>
                <a:ea typeface="DejaVu Sans"/>
              </a:rPr>
              <a:t>Paying Taxes</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1"/>
          <p:cNvSpPr txBox="1">
            <a:spLocks noChangeArrowheads="1"/>
          </p:cNvSpPr>
          <p:nvPr/>
        </p:nvSpPr>
        <p:spPr bwMode="auto">
          <a:xfrm>
            <a:off x="2743200" y="1066801"/>
            <a:ext cx="6705600" cy="3667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F"/>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pt-BR" altLang="pt-BR"/>
          </a:p>
        </p:txBody>
      </p:sp>
      <p:pic>
        <p:nvPicPr>
          <p:cNvPr id="2" name="Imagem 1"/>
          <p:cNvPicPr>
            <a:picLocks noChangeAspect="1"/>
          </p:cNvPicPr>
          <p:nvPr/>
        </p:nvPicPr>
        <p:blipFill>
          <a:blip r:embed="rId3"/>
          <a:stretch>
            <a:fillRect/>
          </a:stretch>
        </p:blipFill>
        <p:spPr>
          <a:xfrm>
            <a:off x="0" y="-1214651"/>
            <a:ext cx="12192000" cy="7902054"/>
          </a:xfrm>
          <a:prstGeom prst="rect">
            <a:avLst/>
          </a:prstGeom>
        </p:spPr>
      </p:pic>
      <p:sp>
        <p:nvSpPr>
          <p:cNvPr id="3" name="Retângulo 2"/>
          <p:cNvSpPr/>
          <p:nvPr/>
        </p:nvSpPr>
        <p:spPr>
          <a:xfrm>
            <a:off x="1496705" y="5521489"/>
            <a:ext cx="10695295" cy="430887"/>
          </a:xfrm>
          <a:prstGeom prst="rect">
            <a:avLst/>
          </a:prstGeom>
        </p:spPr>
        <p:txBody>
          <a:bodyPr wrap="square">
            <a:spAutoFit/>
          </a:bodyPr>
          <a:lstStyle/>
          <a:p>
            <a:r>
              <a:rPr lang="en-US" sz="2200" dirty="0" smtClean="0"/>
              <a:t>a new era in relations between employers, employees and government</a:t>
            </a:r>
            <a:endParaRPr lang="pt-BR" sz="2200" dirty="0"/>
          </a:p>
        </p:txBody>
      </p:sp>
    </p:spTree>
    <p:extLst>
      <p:ext uri="{BB962C8B-B14F-4D97-AF65-F5344CB8AC3E}">
        <p14:creationId xmlns:p14="http://schemas.microsoft.com/office/powerpoint/2010/main" val="483936019"/>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m 3"/>
          <p:cNvPicPr>
            <a:picLocks noChangeAspect="1"/>
          </p:cNvPicPr>
          <p:nvPr/>
        </p:nvPicPr>
        <p:blipFill>
          <a:blip r:embed="rId2"/>
          <a:stretch>
            <a:fillRect/>
          </a:stretch>
        </p:blipFill>
        <p:spPr>
          <a:xfrm>
            <a:off x="0" y="336288"/>
            <a:ext cx="7124345" cy="6835370"/>
          </a:xfrm>
          <a:prstGeom prst="rect">
            <a:avLst/>
          </a:prstGeom>
        </p:spPr>
      </p:pic>
      <p:sp>
        <p:nvSpPr>
          <p:cNvPr id="5" name="Retângulo 4"/>
          <p:cNvSpPr/>
          <p:nvPr/>
        </p:nvSpPr>
        <p:spPr>
          <a:xfrm>
            <a:off x="7533564" y="1345274"/>
            <a:ext cx="4490114" cy="2062103"/>
          </a:xfrm>
          <a:prstGeom prst="rect">
            <a:avLst/>
          </a:prstGeom>
          <a:solidFill>
            <a:schemeClr val="accent2"/>
          </a:solidFill>
        </p:spPr>
        <p:txBody>
          <a:bodyPr wrap="square">
            <a:spAutoFit/>
          </a:bodyPr>
          <a:lstStyle/>
          <a:p>
            <a:r>
              <a:rPr lang="en-US" sz="3200" dirty="0" smtClean="0">
                <a:solidFill>
                  <a:schemeClr val="bg1"/>
                </a:solidFill>
              </a:rPr>
              <a:t>This system will replace 15 periodic corporate obligations related to labor relations.</a:t>
            </a:r>
            <a:endParaRPr lang="pt-BR" sz="3200" dirty="0">
              <a:solidFill>
                <a:schemeClr val="bg1"/>
              </a:solidFill>
            </a:endParaRPr>
          </a:p>
        </p:txBody>
      </p:sp>
    </p:spTree>
    <p:extLst>
      <p:ext uri="{BB962C8B-B14F-4D97-AF65-F5344CB8AC3E}">
        <p14:creationId xmlns:p14="http://schemas.microsoft.com/office/powerpoint/2010/main" val="36371924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p:cNvSpPr/>
          <p:nvPr/>
        </p:nvSpPr>
        <p:spPr>
          <a:xfrm>
            <a:off x="914400" y="3255961"/>
            <a:ext cx="10454185" cy="1200329"/>
          </a:xfrm>
          <a:prstGeom prst="rect">
            <a:avLst/>
          </a:prstGeom>
        </p:spPr>
        <p:txBody>
          <a:bodyPr wrap="square">
            <a:spAutoFit/>
          </a:bodyPr>
          <a:lstStyle/>
          <a:p>
            <a:r>
              <a:rPr lang="en-US" sz="3600" dirty="0" smtClean="0">
                <a:solidFill>
                  <a:schemeClr val="tx2"/>
                </a:solidFill>
              </a:rPr>
              <a:t>The Brazilian Tax </a:t>
            </a:r>
            <a:r>
              <a:rPr lang="en-US" sz="3600" dirty="0">
                <a:solidFill>
                  <a:schemeClr val="tx2"/>
                </a:solidFill>
              </a:rPr>
              <a:t>A</a:t>
            </a:r>
            <a:r>
              <a:rPr lang="en-US" sz="3600" dirty="0" smtClean="0">
                <a:solidFill>
                  <a:schemeClr val="tx2"/>
                </a:solidFill>
              </a:rPr>
              <a:t>dministration is making a great effort to simplify the act of paying tribute.</a:t>
            </a:r>
            <a:endParaRPr lang="pt-BR" sz="3600" dirty="0">
              <a:solidFill>
                <a:schemeClr val="tx2"/>
              </a:solidFill>
            </a:endParaRPr>
          </a:p>
        </p:txBody>
      </p:sp>
      <p:pic>
        <p:nvPicPr>
          <p:cNvPr id="5" name="Imagem 15" descr="brasao.png"/>
          <p:cNvPicPr>
            <a:picLocks noChangeAspect="1"/>
          </p:cNvPicPr>
          <p:nvPr/>
        </p:nvPicPr>
        <p:blipFill>
          <a:blip r:embed="rId2" cstate="print"/>
          <a:srcRect/>
          <a:stretch>
            <a:fillRect/>
          </a:stretch>
        </p:blipFill>
        <p:spPr bwMode="auto">
          <a:xfrm>
            <a:off x="706127" y="-44991"/>
            <a:ext cx="1139825" cy="1600200"/>
          </a:xfrm>
          <a:prstGeom prst="rect">
            <a:avLst/>
          </a:prstGeom>
          <a:noFill/>
          <a:ln w="9525">
            <a:noFill/>
            <a:miter lim="800000"/>
            <a:headEnd/>
            <a:tailEnd/>
          </a:ln>
        </p:spPr>
      </p:pic>
      <p:pic>
        <p:nvPicPr>
          <p:cNvPr id="6" name="Imagem 5" descr="logo-ministerio-da-fazenda--PT.gif"/>
          <p:cNvPicPr>
            <a:picLocks noChangeAspect="1"/>
          </p:cNvPicPr>
          <p:nvPr/>
        </p:nvPicPr>
        <p:blipFill>
          <a:blip r:embed="rId3" cstate="print"/>
          <a:srcRect l="-5678" b="-38220"/>
          <a:stretch>
            <a:fillRect/>
          </a:stretch>
        </p:blipFill>
        <p:spPr bwMode="auto">
          <a:xfrm>
            <a:off x="706127" y="1488167"/>
            <a:ext cx="1143000" cy="850900"/>
          </a:xfrm>
          <a:prstGeom prst="rect">
            <a:avLst/>
          </a:prstGeom>
          <a:noFill/>
          <a:ln w="9525">
            <a:noFill/>
            <a:miter lim="800000"/>
            <a:headEnd/>
            <a:tailEnd/>
          </a:ln>
        </p:spPr>
      </p:pic>
      <p:grpSp>
        <p:nvGrpSpPr>
          <p:cNvPr id="7" name="Group 13"/>
          <p:cNvGrpSpPr>
            <a:grpSpLocks/>
          </p:cNvGrpSpPr>
          <p:nvPr/>
        </p:nvGrpSpPr>
        <p:grpSpPr bwMode="auto">
          <a:xfrm>
            <a:off x="7927739" y="420461"/>
            <a:ext cx="3727450" cy="969963"/>
            <a:chOff x="3220" y="3380"/>
            <a:chExt cx="2348" cy="611"/>
          </a:xfrm>
        </p:grpSpPr>
        <p:sp>
          <p:nvSpPr>
            <p:cNvPr id="8" name="Rectangle 14"/>
            <p:cNvSpPr>
              <a:spLocks noChangeArrowheads="1"/>
            </p:cNvSpPr>
            <p:nvPr/>
          </p:nvSpPr>
          <p:spPr bwMode="auto">
            <a:xfrm>
              <a:off x="3220" y="3924"/>
              <a:ext cx="14" cy="67"/>
            </a:xfrm>
            <a:prstGeom prst="rect">
              <a:avLst/>
            </a:prstGeom>
            <a:noFill/>
            <a:ln w="9525">
              <a:noFill/>
              <a:miter lim="800000"/>
              <a:headEnd/>
              <a:tailEnd/>
            </a:ln>
          </p:spPr>
          <p:txBody>
            <a:bodyPr wrap="none" lIns="0" tIns="0" rIns="0" bIns="0">
              <a:spAutoFit/>
            </a:bodyPr>
            <a:lstStyle/>
            <a:p>
              <a:pPr algn="ctr" eaLnBrk="1" hangingPunct="1"/>
              <a:r>
                <a:rPr lang="pt-BR" altLang="pt-BR" sz="700">
                  <a:solidFill>
                    <a:srgbClr val="000000"/>
                  </a:solidFill>
                  <a:ea typeface="ＭＳ Ｐゴシック" pitchFamily="34" charset="-128"/>
                </a:rPr>
                <a:t> </a:t>
              </a:r>
              <a:endParaRPr lang="pt-BR" altLang="pt-BR">
                <a:latin typeface="Arial Black" pitchFamily="34" charset="0"/>
                <a:ea typeface="ＭＳ Ｐゴシック" pitchFamily="34" charset="-128"/>
              </a:endParaRPr>
            </a:p>
          </p:txBody>
        </p:sp>
        <p:pic>
          <p:nvPicPr>
            <p:cNvPr id="9" name="Picture 15" descr="D:\Documents and Settings\05153030890\Meus documentos\Minhas imagens\Catavento_RFB.bmp"/>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264" y="3380"/>
              <a:ext cx="720" cy="508"/>
            </a:xfrm>
            <a:prstGeom prst="rect">
              <a:avLst/>
            </a:prstGeom>
            <a:noFill/>
            <a:ln w="9525">
              <a:noFill/>
              <a:miter lim="800000"/>
              <a:headEnd/>
              <a:tailEnd/>
            </a:ln>
          </p:spPr>
        </p:pic>
        <p:pic>
          <p:nvPicPr>
            <p:cNvPr id="10" name="Picture 16" descr="D:\Documents and Settings\05153030890\Meus documentos\Minhas imagens\Receita_2.bmp"/>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3970" y="3507"/>
              <a:ext cx="1598" cy="285"/>
            </a:xfrm>
            <a:prstGeom prst="rect">
              <a:avLst/>
            </a:prstGeom>
            <a:noFill/>
            <a:ln w="9525">
              <a:noFill/>
              <a:miter lim="800000"/>
              <a:headEnd/>
              <a:tailEnd/>
            </a:ln>
          </p:spPr>
        </p:pic>
      </p:grpSp>
      <p:sp>
        <p:nvSpPr>
          <p:cNvPr id="11" name="CaixaDeTexto 10"/>
          <p:cNvSpPr txBox="1"/>
          <p:nvPr/>
        </p:nvSpPr>
        <p:spPr>
          <a:xfrm>
            <a:off x="8434316" y="5245152"/>
            <a:ext cx="2934269" cy="646331"/>
          </a:xfrm>
          <a:prstGeom prst="rect">
            <a:avLst/>
          </a:prstGeom>
          <a:noFill/>
        </p:spPr>
        <p:txBody>
          <a:bodyPr wrap="square" rtlCol="0">
            <a:spAutoFit/>
          </a:bodyPr>
          <a:lstStyle/>
          <a:p>
            <a:r>
              <a:rPr lang="pt-BR" dirty="0" err="1" smtClean="0">
                <a:solidFill>
                  <a:schemeClr val="tx2"/>
                </a:solidFill>
              </a:rPr>
              <a:t>Altemir</a:t>
            </a:r>
            <a:r>
              <a:rPr lang="pt-BR" dirty="0" smtClean="0">
                <a:solidFill>
                  <a:schemeClr val="tx2"/>
                </a:solidFill>
              </a:rPr>
              <a:t> Linhares de Melo</a:t>
            </a:r>
          </a:p>
          <a:p>
            <a:r>
              <a:rPr lang="pt-BR" dirty="0" err="1" smtClean="0">
                <a:solidFill>
                  <a:schemeClr val="tx2"/>
                </a:solidFill>
              </a:rPr>
              <a:t>Strategic</a:t>
            </a:r>
            <a:r>
              <a:rPr lang="pt-BR" dirty="0" smtClean="0">
                <a:solidFill>
                  <a:schemeClr val="tx2"/>
                </a:solidFill>
              </a:rPr>
              <a:t> </a:t>
            </a:r>
            <a:r>
              <a:rPr lang="pt-BR" dirty="0" err="1" smtClean="0">
                <a:solidFill>
                  <a:schemeClr val="tx2"/>
                </a:solidFill>
              </a:rPr>
              <a:t>Advisor</a:t>
            </a:r>
            <a:r>
              <a:rPr lang="pt-BR" dirty="0" smtClean="0">
                <a:solidFill>
                  <a:schemeClr val="tx2"/>
                </a:solidFill>
              </a:rPr>
              <a:t> </a:t>
            </a:r>
            <a:endParaRPr lang="pt-BR" dirty="0">
              <a:solidFill>
                <a:schemeClr val="tx2"/>
              </a:solidFill>
            </a:endParaRPr>
          </a:p>
        </p:txBody>
      </p:sp>
    </p:spTree>
    <p:extLst>
      <p:ext uri="{BB962C8B-B14F-4D97-AF65-F5344CB8AC3E}">
        <p14:creationId xmlns:p14="http://schemas.microsoft.com/office/powerpoint/2010/main" val="4663916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CustomShape 1"/>
          <p:cNvSpPr/>
          <p:nvPr/>
        </p:nvSpPr>
        <p:spPr>
          <a:xfrm>
            <a:off x="207000" y="260640"/>
            <a:ext cx="11770200" cy="510480"/>
          </a:xfrm>
          <a:prstGeom prst="roundRect">
            <a:avLst>
              <a:gd name="adj" fmla="val 13805"/>
            </a:avLst>
          </a:prstGeom>
          <a:solidFill>
            <a:srgbClr val="002060"/>
          </a:solidFill>
          <a:ln w="25560">
            <a:solidFill>
              <a:srgbClr val="3A5F8B"/>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pt-BR" sz="3000" b="1" strike="noStrike">
                <a:solidFill>
                  <a:srgbClr val="FFFFFF"/>
                </a:solidFill>
                <a:latin typeface="Calibri"/>
                <a:ea typeface="DejaVu Sans"/>
              </a:rPr>
              <a:t>Paying Taxes Indicator – what it measures</a:t>
            </a:r>
            <a:endParaRPr/>
          </a:p>
        </p:txBody>
      </p:sp>
      <p:pic>
        <p:nvPicPr>
          <p:cNvPr id="83" name="Gráfico 3"/>
          <p:cNvPicPr/>
          <p:nvPr/>
        </p:nvPicPr>
        <p:blipFill>
          <a:blip r:embed="rId3"/>
          <a:stretch/>
        </p:blipFill>
        <p:spPr>
          <a:xfrm>
            <a:off x="5908680" y="1130760"/>
            <a:ext cx="854640" cy="983520"/>
          </a:xfrm>
          <a:prstGeom prst="rect">
            <a:avLst/>
          </a:prstGeom>
          <a:ln>
            <a:noFill/>
          </a:ln>
        </p:spPr>
      </p:pic>
      <p:sp>
        <p:nvSpPr>
          <p:cNvPr id="84" name="CustomShape 2"/>
          <p:cNvSpPr/>
          <p:nvPr/>
        </p:nvSpPr>
        <p:spPr>
          <a:xfrm>
            <a:off x="1913760" y="1164960"/>
            <a:ext cx="3132000" cy="11865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pt-BR" b="1" strike="noStrike">
                <a:solidFill>
                  <a:srgbClr val="000000"/>
                </a:solidFill>
                <a:latin typeface="Calibri"/>
                <a:ea typeface="DejaVu Sans"/>
              </a:rPr>
              <a:t>Total Tax burden (%)</a:t>
            </a:r>
            <a:r>
              <a:rPr lang="pt-BR" strike="noStrike">
                <a:solidFill>
                  <a:srgbClr val="000000"/>
                </a:solidFill>
                <a:latin typeface="Calibri"/>
                <a:ea typeface="DejaVu Sans"/>
              </a:rPr>
              <a:t>  Calculated by paid taxes amount under commercial profit (before taxes)</a:t>
            </a:r>
            <a:endParaRPr/>
          </a:p>
        </p:txBody>
      </p:sp>
      <p:sp>
        <p:nvSpPr>
          <p:cNvPr id="85" name="CustomShape 3"/>
          <p:cNvSpPr/>
          <p:nvPr/>
        </p:nvSpPr>
        <p:spPr>
          <a:xfrm>
            <a:off x="1850760" y="3346560"/>
            <a:ext cx="3233160" cy="22831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pt-BR" b="1" strike="noStrike">
                <a:solidFill>
                  <a:srgbClr val="000000"/>
                </a:solidFill>
                <a:latin typeface="Calibri"/>
                <a:ea typeface="DejaVu Sans"/>
              </a:rPr>
              <a:t>Number of Payments </a:t>
            </a:r>
            <a:r>
              <a:rPr lang="pt-BR" strike="noStrike">
                <a:solidFill>
                  <a:srgbClr val="000000"/>
                </a:solidFill>
                <a:latin typeface="Calibri"/>
                <a:ea typeface="DejaVu Sans"/>
              </a:rPr>
              <a:t>(per year) reflects the total amount of paid taxes and contributions, the payment schedule, the frequencies of payment and submission of declarations and the involved organisms number</a:t>
            </a:r>
            <a:endParaRPr/>
          </a:p>
        </p:txBody>
      </p:sp>
      <p:sp>
        <p:nvSpPr>
          <p:cNvPr id="86" name="CustomShape 4"/>
          <p:cNvSpPr/>
          <p:nvPr/>
        </p:nvSpPr>
        <p:spPr>
          <a:xfrm>
            <a:off x="7064280" y="1148040"/>
            <a:ext cx="4801320" cy="1460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pt-BR" b="1" strike="noStrike">
                <a:solidFill>
                  <a:srgbClr val="000000"/>
                </a:solidFill>
                <a:latin typeface="Calibri"/>
                <a:ea typeface="DejaVu Sans"/>
              </a:rPr>
              <a:t>Time </a:t>
            </a:r>
            <a:r>
              <a:rPr lang="pt-BR" strike="noStrike">
                <a:solidFill>
                  <a:srgbClr val="000000"/>
                </a:solidFill>
                <a:latin typeface="Calibri"/>
                <a:ea typeface="DejaVu Sans"/>
              </a:rPr>
              <a:t>(hours) to </a:t>
            </a:r>
            <a:r>
              <a:rPr lang="pt-BR" b="1" strike="noStrike">
                <a:solidFill>
                  <a:srgbClr val="000000"/>
                </a:solidFill>
                <a:latin typeface="Calibri"/>
                <a:ea typeface="DejaVu Sans"/>
              </a:rPr>
              <a:t>prepare, to file and to pay </a:t>
            </a:r>
            <a:r>
              <a:rPr lang="pt-BR" strike="noStrike">
                <a:solidFill>
                  <a:srgbClr val="000000"/>
                </a:solidFill>
                <a:latin typeface="Calibri"/>
                <a:ea typeface="DejaVu Sans"/>
              </a:rPr>
              <a:t>the brazilian three main taxes and contributions:  INSS (national social security institute), ICMS (goods and service circulation tax) and IRPJ (corporate income tax) </a:t>
            </a:r>
            <a:endParaRPr/>
          </a:p>
        </p:txBody>
      </p:sp>
      <p:pic>
        <p:nvPicPr>
          <p:cNvPr id="87" name="Imagem 1"/>
          <p:cNvPicPr/>
          <p:nvPr/>
        </p:nvPicPr>
        <p:blipFill>
          <a:blip r:embed="rId4"/>
          <a:stretch/>
        </p:blipFill>
        <p:spPr>
          <a:xfrm>
            <a:off x="411840" y="1278360"/>
            <a:ext cx="1391760" cy="835920"/>
          </a:xfrm>
          <a:prstGeom prst="rect">
            <a:avLst/>
          </a:prstGeom>
          <a:ln>
            <a:noFill/>
          </a:ln>
        </p:spPr>
      </p:pic>
      <p:sp>
        <p:nvSpPr>
          <p:cNvPr id="88" name="CustomShape 5"/>
          <p:cNvSpPr/>
          <p:nvPr/>
        </p:nvSpPr>
        <p:spPr>
          <a:xfrm>
            <a:off x="7064280" y="3377520"/>
            <a:ext cx="4801320" cy="20095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pt-BR" b="1" strike="noStrike">
                <a:solidFill>
                  <a:srgbClr val="000000"/>
                </a:solidFill>
                <a:latin typeface="Calibri"/>
                <a:ea typeface="DejaVu Sans"/>
              </a:rPr>
              <a:t>Post-filling Index </a:t>
            </a:r>
            <a:r>
              <a:rPr lang="pt-BR" strike="noStrike">
                <a:solidFill>
                  <a:srgbClr val="000000"/>
                </a:solidFill>
                <a:latin typeface="Calibri"/>
                <a:ea typeface="DejaVu Sans"/>
              </a:rPr>
              <a:t>– Measures time to:</a:t>
            </a:r>
            <a:endParaRPr/>
          </a:p>
          <a:p>
            <a:pPr>
              <a:lnSpc>
                <a:spcPct val="100000"/>
              </a:lnSpc>
            </a:pPr>
            <a:r>
              <a:rPr lang="pt-BR" strike="noStrike">
                <a:solidFill>
                  <a:srgbClr val="000000"/>
                </a:solidFill>
                <a:latin typeface="Calibri"/>
                <a:ea typeface="DejaVu Sans"/>
              </a:rPr>
              <a:t>- comply with obligations for a VAT refund; </a:t>
            </a:r>
            <a:endParaRPr/>
          </a:p>
          <a:p>
            <a:pPr>
              <a:lnSpc>
                <a:spcPct val="100000"/>
              </a:lnSpc>
            </a:pPr>
            <a:r>
              <a:rPr lang="pt-BR" strike="noStrike">
                <a:solidFill>
                  <a:srgbClr val="000000"/>
                </a:solidFill>
                <a:latin typeface="Calibri"/>
                <a:ea typeface="DejaVu Sans"/>
              </a:rPr>
              <a:t>- obtain a VAT refund;   </a:t>
            </a:r>
            <a:endParaRPr/>
          </a:p>
          <a:p>
            <a:pPr>
              <a:lnSpc>
                <a:spcPct val="100000"/>
              </a:lnSpc>
            </a:pPr>
            <a:r>
              <a:rPr lang="pt-BR" strike="noStrike">
                <a:solidFill>
                  <a:srgbClr val="000000"/>
                </a:solidFill>
                <a:latin typeface="Calibri"/>
                <a:ea typeface="DejaVu Sans"/>
              </a:rPr>
              <a:t>- comply with obligations of an inspection relative to the corporate income tax;</a:t>
            </a:r>
            <a:endParaRPr/>
          </a:p>
          <a:p>
            <a:pPr>
              <a:lnSpc>
                <a:spcPct val="100000"/>
              </a:lnSpc>
            </a:pPr>
            <a:r>
              <a:rPr lang="pt-BR" strike="noStrike">
                <a:solidFill>
                  <a:srgbClr val="000000"/>
                </a:solidFill>
                <a:latin typeface="Calibri"/>
                <a:ea typeface="DejaVu Sans"/>
              </a:rPr>
              <a:t>- conclude an inspection relative to the corporate income tax</a:t>
            </a:r>
            <a:endParaRPr/>
          </a:p>
          <a:p>
            <a:pPr>
              <a:lnSpc>
                <a:spcPct val="100000"/>
              </a:lnSpc>
            </a:pPr>
            <a:endParaRPr/>
          </a:p>
        </p:txBody>
      </p:sp>
      <p:pic>
        <p:nvPicPr>
          <p:cNvPr id="89" name="Imagem 7"/>
          <p:cNvPicPr/>
          <p:nvPr/>
        </p:nvPicPr>
        <p:blipFill>
          <a:blip r:embed="rId5"/>
          <a:stretch/>
        </p:blipFill>
        <p:spPr>
          <a:xfrm>
            <a:off x="6041160" y="4041000"/>
            <a:ext cx="655920" cy="628920"/>
          </a:xfrm>
          <a:prstGeom prst="rect">
            <a:avLst/>
          </a:prstGeom>
          <a:ln>
            <a:noFill/>
          </a:ln>
        </p:spPr>
      </p:pic>
      <p:pic>
        <p:nvPicPr>
          <p:cNvPr id="90" name="Imagem 8"/>
          <p:cNvPicPr/>
          <p:nvPr/>
        </p:nvPicPr>
        <p:blipFill>
          <a:blip r:embed="rId6"/>
          <a:stretch/>
        </p:blipFill>
        <p:spPr>
          <a:xfrm>
            <a:off x="737640" y="3934080"/>
            <a:ext cx="732960" cy="649800"/>
          </a:xfrm>
          <a:prstGeom prst="rect">
            <a:avLst/>
          </a:prstGeom>
          <a:ln>
            <a:noFill/>
          </a:ln>
        </p:spPr>
      </p:pic>
      <p:sp>
        <p:nvSpPr>
          <p:cNvPr id="91" name="CustomShape 6"/>
          <p:cNvSpPr/>
          <p:nvPr/>
        </p:nvSpPr>
        <p:spPr>
          <a:xfrm>
            <a:off x="2851920" y="2547360"/>
            <a:ext cx="1043640" cy="363600"/>
          </a:xfrm>
          <a:prstGeom prst="rect">
            <a:avLst/>
          </a:prstGeom>
          <a:solidFill>
            <a:srgbClr val="CCC1DA"/>
          </a:solid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pt-BR" b="1" strike="noStrike">
                <a:solidFill>
                  <a:srgbClr val="FF0000"/>
                </a:solidFill>
                <a:latin typeface="Calibri"/>
                <a:ea typeface="DejaVu Sans"/>
              </a:rPr>
              <a:t>68,0%</a:t>
            </a:r>
            <a:endParaRPr/>
          </a:p>
        </p:txBody>
      </p:sp>
      <p:sp>
        <p:nvSpPr>
          <p:cNvPr id="92" name="CustomShape 7"/>
          <p:cNvSpPr/>
          <p:nvPr/>
        </p:nvSpPr>
        <p:spPr>
          <a:xfrm>
            <a:off x="3124080" y="5747760"/>
            <a:ext cx="455760" cy="363600"/>
          </a:xfrm>
          <a:prstGeom prst="rect">
            <a:avLst/>
          </a:prstGeom>
          <a:solidFill>
            <a:srgbClr val="B3A2C7"/>
          </a:solid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pt-BR" b="1" strike="noStrike">
                <a:solidFill>
                  <a:srgbClr val="FF0000"/>
                </a:solidFill>
                <a:latin typeface="Calibri"/>
                <a:ea typeface="DejaVu Sans"/>
              </a:rPr>
              <a:t>10</a:t>
            </a:r>
            <a:endParaRPr/>
          </a:p>
        </p:txBody>
      </p:sp>
      <p:sp>
        <p:nvSpPr>
          <p:cNvPr id="93" name="CustomShape 8"/>
          <p:cNvSpPr/>
          <p:nvPr/>
        </p:nvSpPr>
        <p:spPr>
          <a:xfrm>
            <a:off x="9576000" y="2320200"/>
            <a:ext cx="1582920" cy="1062720"/>
          </a:xfrm>
          <a:prstGeom prst="rect">
            <a:avLst/>
          </a:prstGeom>
          <a:solidFill>
            <a:srgbClr val="CCC1DA"/>
          </a:solid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pt-BR" sz="1600" b="1" strike="noStrike">
                <a:solidFill>
                  <a:srgbClr val="FF0000"/>
                </a:solidFill>
                <a:latin typeface="Calibri"/>
                <a:ea typeface="DejaVu Sans"/>
              </a:rPr>
              <a:t>INSS:        335</a:t>
            </a:r>
            <a:endParaRPr/>
          </a:p>
          <a:p>
            <a:pPr>
              <a:lnSpc>
                <a:spcPct val="100000"/>
              </a:lnSpc>
            </a:pPr>
            <a:r>
              <a:rPr lang="pt-BR" sz="1600" b="1" strike="noStrike">
                <a:solidFill>
                  <a:srgbClr val="FF0000"/>
                </a:solidFill>
                <a:latin typeface="Calibri"/>
                <a:ea typeface="DejaVu Sans"/>
              </a:rPr>
              <a:t>ICMS:    1.161</a:t>
            </a:r>
            <a:endParaRPr/>
          </a:p>
          <a:p>
            <a:pPr>
              <a:lnSpc>
                <a:spcPct val="100000"/>
              </a:lnSpc>
            </a:pPr>
            <a:r>
              <a:rPr lang="pt-BR" sz="1600" b="1" strike="noStrike">
                <a:solidFill>
                  <a:srgbClr val="FF0000"/>
                </a:solidFill>
                <a:latin typeface="Calibri"/>
                <a:ea typeface="DejaVu Sans"/>
              </a:rPr>
              <a:t>IRPJ:         462</a:t>
            </a:r>
            <a:endParaRPr/>
          </a:p>
          <a:p>
            <a:pPr>
              <a:lnSpc>
                <a:spcPct val="100000"/>
              </a:lnSpc>
            </a:pPr>
            <a:r>
              <a:rPr lang="pt-BR" sz="1600" b="1" strike="noStrike">
                <a:solidFill>
                  <a:srgbClr val="FF0000"/>
                </a:solidFill>
                <a:latin typeface="Calibri"/>
                <a:ea typeface="DejaVu Sans"/>
              </a:rPr>
              <a:t>TOTAL:  1.958</a:t>
            </a:r>
            <a:endParaRPr/>
          </a:p>
        </p:txBody>
      </p:sp>
      <p:sp>
        <p:nvSpPr>
          <p:cNvPr id="94" name="CustomShape 9"/>
          <p:cNvSpPr/>
          <p:nvPr/>
        </p:nvSpPr>
        <p:spPr>
          <a:xfrm>
            <a:off x="11144520" y="4494240"/>
            <a:ext cx="734400" cy="256680"/>
          </a:xfrm>
          <a:prstGeom prst="rect">
            <a:avLst/>
          </a:prstGeom>
          <a:solidFill>
            <a:srgbClr val="CCC1DA"/>
          </a:solid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pt-BR" sz="1100" b="1" strike="noStrike">
                <a:solidFill>
                  <a:srgbClr val="FF0000"/>
                </a:solidFill>
                <a:latin typeface="Calibri"/>
                <a:ea typeface="DejaVu Sans"/>
              </a:rPr>
              <a:t>39 hours</a:t>
            </a:r>
            <a:endParaRPr/>
          </a:p>
        </p:txBody>
      </p:sp>
      <p:sp>
        <p:nvSpPr>
          <p:cNvPr id="95" name="CustomShape 10"/>
          <p:cNvSpPr/>
          <p:nvPr/>
        </p:nvSpPr>
        <p:spPr>
          <a:xfrm>
            <a:off x="10990440" y="5112000"/>
            <a:ext cx="888480" cy="271800"/>
          </a:xfrm>
          <a:prstGeom prst="rect">
            <a:avLst/>
          </a:prstGeom>
          <a:solidFill>
            <a:srgbClr val="CCC1DA"/>
          </a:solid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pt-BR" sz="1200" b="1" strike="noStrike">
                <a:solidFill>
                  <a:srgbClr val="FF0000"/>
                </a:solidFill>
                <a:latin typeface="Calibri"/>
                <a:ea typeface="DejaVu Sans"/>
              </a:rPr>
              <a:t>86,6 weeks</a:t>
            </a:r>
            <a:endParaRPr/>
          </a:p>
        </p:txBody>
      </p:sp>
      <p:sp>
        <p:nvSpPr>
          <p:cNvPr id="96" name="CustomShape 11"/>
          <p:cNvSpPr/>
          <p:nvPr/>
        </p:nvSpPr>
        <p:spPr>
          <a:xfrm>
            <a:off x="9216000" y="4028760"/>
            <a:ext cx="1006920" cy="255960"/>
          </a:xfrm>
          <a:prstGeom prst="rect">
            <a:avLst/>
          </a:prstGeom>
          <a:solidFill>
            <a:srgbClr val="CCC1DA"/>
          </a:solid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pt-BR" sz="1100" b="1" strike="noStrike">
                <a:solidFill>
                  <a:srgbClr val="FF0000"/>
                </a:solidFill>
                <a:latin typeface="Calibri"/>
                <a:ea typeface="DejaVu Sans"/>
              </a:rPr>
              <a:t>Not evaluated</a:t>
            </a:r>
            <a:endParaRPr/>
          </a:p>
        </p:txBody>
      </p:sp>
      <p:sp>
        <p:nvSpPr>
          <p:cNvPr id="97" name="CustomShape 12"/>
          <p:cNvSpPr/>
          <p:nvPr/>
        </p:nvSpPr>
        <p:spPr>
          <a:xfrm>
            <a:off x="11088000" y="3740760"/>
            <a:ext cx="1006920" cy="255960"/>
          </a:xfrm>
          <a:prstGeom prst="rect">
            <a:avLst/>
          </a:prstGeom>
          <a:solidFill>
            <a:srgbClr val="CCC1DA"/>
          </a:solid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pt-BR" sz="1100" b="1" strike="noStrike">
                <a:solidFill>
                  <a:srgbClr val="FF0000"/>
                </a:solidFill>
                <a:latin typeface="Calibri"/>
                <a:ea typeface="DejaVu Sans"/>
              </a:rPr>
              <a:t>Not evaluated</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CustomShape 1"/>
          <p:cNvSpPr/>
          <p:nvPr/>
        </p:nvSpPr>
        <p:spPr>
          <a:xfrm>
            <a:off x="207000" y="260640"/>
            <a:ext cx="11770200" cy="510480"/>
          </a:xfrm>
          <a:prstGeom prst="roundRect">
            <a:avLst>
              <a:gd name="adj" fmla="val 13805"/>
            </a:avLst>
          </a:prstGeom>
          <a:solidFill>
            <a:srgbClr val="254061"/>
          </a:solidFill>
          <a:ln w="25560">
            <a:solidFill>
              <a:srgbClr val="3A5F8B"/>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pt-BR" sz="3000" b="1" strike="noStrike">
                <a:solidFill>
                  <a:srgbClr val="FFFFFF"/>
                </a:solidFill>
                <a:latin typeface="Calibri"/>
                <a:ea typeface="DejaVu Sans"/>
              </a:rPr>
              <a:t>Paying taxes</a:t>
            </a:r>
            <a:endParaRPr/>
          </a:p>
        </p:txBody>
      </p:sp>
      <p:sp>
        <p:nvSpPr>
          <p:cNvPr id="99" name="CustomShape 2"/>
          <p:cNvSpPr/>
          <p:nvPr/>
        </p:nvSpPr>
        <p:spPr>
          <a:xfrm>
            <a:off x="207000" y="772560"/>
            <a:ext cx="11583360" cy="1385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p:txBody>
      </p:sp>
      <p:pic>
        <p:nvPicPr>
          <p:cNvPr id="100" name="Imagem 1"/>
          <p:cNvPicPr/>
          <p:nvPr/>
        </p:nvPicPr>
        <p:blipFill>
          <a:blip r:embed="rId3"/>
          <a:stretch/>
        </p:blipFill>
        <p:spPr>
          <a:xfrm>
            <a:off x="873000" y="942840"/>
            <a:ext cx="10690920" cy="5211720"/>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CustomShape 1"/>
          <p:cNvSpPr/>
          <p:nvPr/>
        </p:nvSpPr>
        <p:spPr>
          <a:xfrm>
            <a:off x="207000" y="260640"/>
            <a:ext cx="11770200" cy="510480"/>
          </a:xfrm>
          <a:prstGeom prst="roundRect">
            <a:avLst>
              <a:gd name="adj" fmla="val 13805"/>
            </a:avLst>
          </a:prstGeom>
          <a:solidFill>
            <a:srgbClr val="254061"/>
          </a:solidFill>
          <a:ln w="25560">
            <a:solidFill>
              <a:srgbClr val="3A5F8B"/>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pt-BR" sz="3000" b="1" strike="noStrike">
                <a:solidFill>
                  <a:srgbClr val="FFFFFF"/>
                </a:solidFill>
                <a:latin typeface="Calibri"/>
                <a:ea typeface="DejaVu Sans"/>
              </a:rPr>
              <a:t>POSTFILING INDEX</a:t>
            </a:r>
            <a:endParaRPr/>
          </a:p>
        </p:txBody>
      </p:sp>
      <p:graphicFrame>
        <p:nvGraphicFramePr>
          <p:cNvPr id="102" name="Table 2"/>
          <p:cNvGraphicFramePr/>
          <p:nvPr/>
        </p:nvGraphicFramePr>
        <p:xfrm>
          <a:off x="491400" y="963720"/>
          <a:ext cx="11318760" cy="2133000"/>
        </p:xfrm>
        <a:graphic>
          <a:graphicData uri="http://schemas.openxmlformats.org/drawingml/2006/table">
            <a:tbl>
              <a:tblPr/>
              <a:tblGrid>
                <a:gridCol w="8012520"/>
                <a:gridCol w="3306240"/>
              </a:tblGrid>
              <a:tr h="370800">
                <a:tc>
                  <a:txBody>
                    <a:bodyPr/>
                    <a:lstStyle/>
                    <a:p>
                      <a:pPr algn="ctr">
                        <a:lnSpc>
                          <a:spcPct val="100000"/>
                        </a:lnSpc>
                      </a:pPr>
                      <a:r>
                        <a:rPr lang="pt-BR" b="1" strike="noStrike">
                          <a:solidFill>
                            <a:srgbClr val="FFFFFF"/>
                          </a:solidFill>
                          <a:latin typeface="Calibri"/>
                        </a:rPr>
                        <a:t>PROCEDURES</a:t>
                      </a:r>
                      <a:endParaRPr/>
                    </a:p>
                  </a:txBody>
                  <a:tcPr/>
                </a:tc>
                <a:tc>
                  <a:txBody>
                    <a:bodyPr/>
                    <a:lstStyle/>
                    <a:p>
                      <a:pPr algn="ctr">
                        <a:lnSpc>
                          <a:spcPct val="100000"/>
                        </a:lnSpc>
                      </a:pPr>
                      <a:r>
                        <a:rPr lang="pt-BR" b="1" strike="noStrike">
                          <a:solidFill>
                            <a:srgbClr val="FFFFFF"/>
                          </a:solidFill>
                          <a:latin typeface="Calibri"/>
                        </a:rPr>
                        <a:t>DEADLINES</a:t>
                      </a:r>
                      <a:endParaRPr/>
                    </a:p>
                  </a:txBody>
                  <a:tcPr/>
                </a:tc>
              </a:tr>
              <a:tr h="370800">
                <a:tc>
                  <a:txBody>
                    <a:bodyPr/>
                    <a:lstStyle/>
                    <a:p>
                      <a:pPr>
                        <a:lnSpc>
                          <a:spcPct val="100000"/>
                        </a:lnSpc>
                      </a:pPr>
                      <a:r>
                        <a:rPr lang="pt-BR" strike="noStrike">
                          <a:solidFill>
                            <a:srgbClr val="000000"/>
                          </a:solidFill>
                          <a:latin typeface="Calibri"/>
                        </a:rPr>
                        <a:t>a) Process of claiming a VAT refund</a:t>
                      </a:r>
                      <a:endParaRPr/>
                    </a:p>
                  </a:txBody>
                  <a:tcPr/>
                </a:tc>
                <a:tc>
                  <a:txBody>
                    <a:bodyPr/>
                    <a:lstStyle/>
                    <a:p>
                      <a:pPr algn="ctr">
                        <a:lnSpc>
                          <a:spcPct val="100000"/>
                        </a:lnSpc>
                      </a:pPr>
                      <a:r>
                        <a:rPr lang="pt-BR" strike="noStrike">
                          <a:solidFill>
                            <a:srgbClr val="000000"/>
                          </a:solidFill>
                          <a:latin typeface="Calibri"/>
                        </a:rPr>
                        <a:t>Not evaluated</a:t>
                      </a:r>
                      <a:endParaRPr/>
                    </a:p>
                  </a:txBody>
                  <a:tcPr/>
                </a:tc>
              </a:tr>
              <a:tr h="370800">
                <a:tc>
                  <a:txBody>
                    <a:bodyPr/>
                    <a:lstStyle/>
                    <a:p>
                      <a:pPr>
                        <a:lnSpc>
                          <a:spcPct val="100000"/>
                        </a:lnSpc>
                      </a:pPr>
                      <a:r>
                        <a:rPr lang="pt-BR" strike="noStrike">
                          <a:solidFill>
                            <a:srgbClr val="000000"/>
                          </a:solidFill>
                          <a:latin typeface="Calibri"/>
                        </a:rPr>
                        <a:t>b) Process of a VAT audit</a:t>
                      </a:r>
                      <a:endParaRPr/>
                    </a:p>
                  </a:txBody>
                  <a:tcPr/>
                </a:tc>
                <a:tc>
                  <a:txBody>
                    <a:bodyPr/>
                    <a:lstStyle/>
                    <a:p>
                      <a:pPr algn="ctr">
                        <a:lnSpc>
                          <a:spcPct val="100000"/>
                        </a:lnSpc>
                      </a:pPr>
                      <a:r>
                        <a:rPr lang="pt-BR" strike="noStrike">
                          <a:solidFill>
                            <a:srgbClr val="000000"/>
                          </a:solidFill>
                          <a:latin typeface="Calibri"/>
                        </a:rPr>
                        <a:t>Not evaluated</a:t>
                      </a:r>
                      <a:endParaRPr/>
                    </a:p>
                  </a:txBody>
                  <a:tcPr/>
                </a:tc>
              </a:tr>
              <a:tr h="649800">
                <a:tc>
                  <a:txBody>
                    <a:bodyPr/>
                    <a:lstStyle/>
                    <a:p>
                      <a:pPr>
                        <a:lnSpc>
                          <a:spcPct val="100000"/>
                        </a:lnSpc>
                      </a:pPr>
                      <a:r>
                        <a:rPr lang="pt-BR" strike="noStrike">
                          <a:solidFill>
                            <a:srgbClr val="000000"/>
                          </a:solidFill>
                          <a:latin typeface="Calibri"/>
                        </a:rPr>
                        <a:t>c) Time to </a:t>
                      </a:r>
                      <a:r>
                        <a:rPr lang="pt-BR" b="1" strike="noStrike">
                          <a:solidFill>
                            <a:srgbClr val="000000"/>
                          </a:solidFill>
                          <a:latin typeface="Calibri"/>
                        </a:rPr>
                        <a:t>comply with obligations</a:t>
                      </a:r>
                      <a:r>
                        <a:rPr lang="pt-BR" strike="noStrike">
                          <a:solidFill>
                            <a:srgbClr val="000000"/>
                          </a:solidFill>
                          <a:latin typeface="Calibri"/>
                        </a:rPr>
                        <a:t> of an inspection relative to the corporate income tax (hours)</a:t>
                      </a:r>
                      <a:endParaRPr/>
                    </a:p>
                  </a:txBody>
                  <a:tcPr/>
                </a:tc>
                <a:tc>
                  <a:txBody>
                    <a:bodyPr/>
                    <a:lstStyle/>
                    <a:p>
                      <a:pPr algn="ctr">
                        <a:lnSpc>
                          <a:spcPct val="100000"/>
                        </a:lnSpc>
                      </a:pPr>
                      <a:r>
                        <a:rPr lang="pt-BR" strike="noStrike">
                          <a:solidFill>
                            <a:srgbClr val="000000"/>
                          </a:solidFill>
                          <a:latin typeface="Calibri"/>
                        </a:rPr>
                        <a:t>38,5</a:t>
                      </a:r>
                      <a:endParaRPr/>
                    </a:p>
                  </a:txBody>
                  <a:tcPr/>
                </a:tc>
              </a:tr>
              <a:tr h="370800">
                <a:tc>
                  <a:txBody>
                    <a:bodyPr/>
                    <a:lstStyle/>
                    <a:p>
                      <a:pPr>
                        <a:lnSpc>
                          <a:spcPct val="100000"/>
                        </a:lnSpc>
                      </a:pPr>
                      <a:r>
                        <a:rPr lang="pt-BR" strike="noStrike">
                          <a:solidFill>
                            <a:srgbClr val="000000"/>
                          </a:solidFill>
                          <a:latin typeface="Calibri"/>
                        </a:rPr>
                        <a:t>d) Time to </a:t>
                      </a:r>
                      <a:r>
                        <a:rPr lang="pt-BR" b="1" strike="noStrike">
                          <a:solidFill>
                            <a:srgbClr val="000000"/>
                          </a:solidFill>
                          <a:latin typeface="Calibri"/>
                        </a:rPr>
                        <a:t>conclude an inspection</a:t>
                      </a:r>
                      <a:r>
                        <a:rPr lang="pt-BR" strike="noStrike">
                          <a:solidFill>
                            <a:srgbClr val="000000"/>
                          </a:solidFill>
                          <a:latin typeface="Calibri"/>
                        </a:rPr>
                        <a:t> relative to the corporate income tax (weeks)</a:t>
                      </a:r>
                      <a:endParaRPr/>
                    </a:p>
                  </a:txBody>
                  <a:tcPr/>
                </a:tc>
                <a:tc>
                  <a:txBody>
                    <a:bodyPr/>
                    <a:lstStyle/>
                    <a:p>
                      <a:pPr algn="ctr">
                        <a:lnSpc>
                          <a:spcPct val="100000"/>
                        </a:lnSpc>
                      </a:pPr>
                      <a:r>
                        <a:rPr lang="pt-BR" strike="noStrike">
                          <a:solidFill>
                            <a:srgbClr val="000000"/>
                          </a:solidFill>
                          <a:latin typeface="Calibri"/>
                        </a:rPr>
                        <a:t>35,1</a:t>
                      </a:r>
                      <a:endParaRPr/>
                    </a:p>
                  </a:txBody>
                  <a:tcPr/>
                </a:tc>
              </a:tr>
            </a:tbl>
          </a:graphicData>
        </a:graphic>
      </p:graphicFrame>
      <p:sp>
        <p:nvSpPr>
          <p:cNvPr id="103" name="CustomShape 3"/>
          <p:cNvSpPr/>
          <p:nvPr/>
        </p:nvSpPr>
        <p:spPr>
          <a:xfrm>
            <a:off x="338760" y="3225960"/>
            <a:ext cx="11470680" cy="3320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buFont typeface="StarSymbol"/>
              <a:buAutoNum type="alphaLcParenR"/>
            </a:pPr>
            <a:r>
              <a:rPr lang="pt-BR" sz="2000" strike="noStrike" dirty="0">
                <a:solidFill>
                  <a:srgbClr val="000000"/>
                </a:solidFill>
                <a:latin typeface="Calibri"/>
                <a:ea typeface="DejaVu Sans"/>
              </a:rPr>
              <a:t>NCM: 8417.80.10 - industrial </a:t>
            </a:r>
            <a:r>
              <a:rPr lang="pt-BR" sz="2000" strike="noStrike" dirty="0" err="1">
                <a:solidFill>
                  <a:srgbClr val="000000"/>
                </a:solidFill>
                <a:latin typeface="Calibri"/>
                <a:ea typeface="DejaVu Sans"/>
              </a:rPr>
              <a:t>furnaces</a:t>
            </a:r>
            <a:r>
              <a:rPr lang="pt-BR" sz="2000" strike="noStrike" dirty="0">
                <a:solidFill>
                  <a:srgbClr val="000000"/>
                </a:solidFill>
                <a:latin typeface="Calibri"/>
                <a:ea typeface="DejaVu Sans"/>
              </a:rPr>
              <a:t> for </a:t>
            </a:r>
            <a:r>
              <a:rPr lang="pt-BR" sz="2000" strike="noStrike" dirty="0" err="1">
                <a:solidFill>
                  <a:srgbClr val="000000"/>
                </a:solidFill>
                <a:latin typeface="Calibri"/>
                <a:ea typeface="DejaVu Sans"/>
              </a:rPr>
              <a:t>ceramics</a:t>
            </a:r>
            <a:endParaRPr dirty="0"/>
          </a:p>
          <a:p>
            <a:pPr>
              <a:lnSpc>
                <a:spcPct val="100000"/>
              </a:lnSpc>
            </a:pPr>
            <a:endParaRPr dirty="0"/>
          </a:p>
          <a:p>
            <a:pPr>
              <a:lnSpc>
                <a:spcPct val="100000"/>
              </a:lnSpc>
            </a:pPr>
            <a:r>
              <a:rPr lang="pt-BR" sz="2000" strike="noStrike" dirty="0">
                <a:solidFill>
                  <a:srgbClr val="000000"/>
                </a:solidFill>
                <a:latin typeface="Calibri"/>
                <a:ea typeface="DejaVu Sans"/>
              </a:rPr>
              <a:t>        PIS          (</a:t>
            </a:r>
            <a:r>
              <a:rPr lang="pt-BR" sz="2000" strike="noStrike" dirty="0" err="1">
                <a:solidFill>
                  <a:srgbClr val="000000"/>
                </a:solidFill>
                <a:latin typeface="Calibri"/>
                <a:ea typeface="DejaVu Sans"/>
              </a:rPr>
              <a:t>Aliquot</a:t>
            </a:r>
            <a:r>
              <a:rPr lang="pt-BR" sz="2000" strike="noStrike" dirty="0">
                <a:solidFill>
                  <a:srgbClr val="000000"/>
                </a:solidFill>
                <a:latin typeface="Calibri"/>
                <a:ea typeface="DejaVu Sans"/>
              </a:rPr>
              <a:t> </a:t>
            </a:r>
            <a:r>
              <a:rPr lang="pt-BR" sz="2000" strike="noStrike" dirty="0" err="1">
                <a:solidFill>
                  <a:srgbClr val="000000"/>
                </a:solidFill>
                <a:latin typeface="Calibri"/>
                <a:ea typeface="DejaVu Sans"/>
              </a:rPr>
              <a:t>of</a:t>
            </a:r>
            <a:r>
              <a:rPr lang="pt-BR" sz="2000" strike="noStrike" dirty="0">
                <a:solidFill>
                  <a:srgbClr val="000000"/>
                </a:solidFill>
                <a:latin typeface="Calibri"/>
                <a:ea typeface="DejaVu Sans"/>
              </a:rPr>
              <a:t> 1,68%) – </a:t>
            </a:r>
            <a:r>
              <a:rPr lang="pt-BR" sz="2000" strike="noStrike" dirty="0" err="1">
                <a:solidFill>
                  <a:srgbClr val="000000"/>
                </a:solidFill>
                <a:latin typeface="Calibri"/>
                <a:ea typeface="DejaVu Sans"/>
              </a:rPr>
              <a:t>it's</a:t>
            </a:r>
            <a:r>
              <a:rPr lang="pt-BR" sz="2000" strike="noStrike" dirty="0">
                <a:solidFill>
                  <a:srgbClr val="000000"/>
                </a:solidFill>
                <a:latin typeface="Calibri"/>
                <a:ea typeface="DejaVu Sans"/>
              </a:rPr>
              <a:t> </a:t>
            </a:r>
            <a:r>
              <a:rPr lang="pt-BR" sz="2000" strike="noStrike" dirty="0" err="1">
                <a:solidFill>
                  <a:srgbClr val="000000"/>
                </a:solidFill>
                <a:latin typeface="Calibri"/>
                <a:ea typeface="DejaVu Sans"/>
              </a:rPr>
              <a:t>done</a:t>
            </a:r>
            <a:r>
              <a:rPr lang="pt-BR" sz="2000" strike="noStrike" dirty="0">
                <a:solidFill>
                  <a:srgbClr val="000000"/>
                </a:solidFill>
                <a:latin typeface="Calibri"/>
                <a:ea typeface="DejaVu Sans"/>
              </a:rPr>
              <a:t> </a:t>
            </a:r>
            <a:r>
              <a:rPr lang="pt-BR" sz="2000" strike="noStrike" dirty="0" err="1">
                <a:solidFill>
                  <a:srgbClr val="000000"/>
                </a:solidFill>
                <a:latin typeface="Calibri"/>
                <a:ea typeface="DejaVu Sans"/>
              </a:rPr>
              <a:t>automatically</a:t>
            </a:r>
            <a:r>
              <a:rPr lang="pt-BR" sz="2000" strike="noStrike" dirty="0">
                <a:solidFill>
                  <a:srgbClr val="000000"/>
                </a:solidFill>
                <a:latin typeface="Calibri"/>
                <a:ea typeface="DejaVu Sans"/>
              </a:rPr>
              <a:t> </a:t>
            </a:r>
            <a:r>
              <a:rPr lang="pt-BR" sz="2000" strike="noStrike" dirty="0" err="1">
                <a:solidFill>
                  <a:srgbClr val="000000"/>
                </a:solidFill>
                <a:latin typeface="Calibri"/>
                <a:ea typeface="DejaVu Sans"/>
              </a:rPr>
              <a:t>within</a:t>
            </a:r>
            <a:r>
              <a:rPr lang="pt-BR" sz="2000" strike="noStrike" dirty="0">
                <a:solidFill>
                  <a:srgbClr val="000000"/>
                </a:solidFill>
                <a:latin typeface="Calibri"/>
                <a:ea typeface="DejaVu Sans"/>
              </a:rPr>
              <a:t> </a:t>
            </a:r>
            <a:r>
              <a:rPr lang="pt-BR" sz="2000" strike="noStrike" dirty="0" err="1">
                <a:solidFill>
                  <a:srgbClr val="000000"/>
                </a:solidFill>
                <a:latin typeface="Calibri"/>
                <a:ea typeface="DejaVu Sans"/>
              </a:rPr>
              <a:t>the</a:t>
            </a:r>
            <a:r>
              <a:rPr lang="pt-BR" sz="2000" strike="noStrike" dirty="0">
                <a:solidFill>
                  <a:srgbClr val="000000"/>
                </a:solidFill>
                <a:latin typeface="Calibri"/>
                <a:ea typeface="DejaVu Sans"/>
              </a:rPr>
              <a:t> standard PIS (</a:t>
            </a:r>
            <a:r>
              <a:rPr lang="pt-BR" sz="2000" strike="noStrike" dirty="0" err="1">
                <a:solidFill>
                  <a:srgbClr val="000000"/>
                </a:solidFill>
                <a:latin typeface="Calibri"/>
                <a:ea typeface="DejaVu Sans"/>
              </a:rPr>
              <a:t>Contribution</a:t>
            </a:r>
            <a:r>
              <a:rPr lang="pt-BR" sz="2000" strike="noStrike" dirty="0">
                <a:solidFill>
                  <a:srgbClr val="000000"/>
                </a:solidFill>
                <a:latin typeface="Calibri"/>
                <a:ea typeface="DejaVu Sans"/>
              </a:rPr>
              <a:t> for Social </a:t>
            </a:r>
            <a:r>
              <a:rPr lang="pt-BR" sz="2000" strike="noStrike" dirty="0" err="1">
                <a:solidFill>
                  <a:srgbClr val="000000"/>
                </a:solidFill>
                <a:latin typeface="Calibri"/>
                <a:ea typeface="DejaVu Sans"/>
              </a:rPr>
              <a:t>Integration</a:t>
            </a:r>
            <a:r>
              <a:rPr lang="pt-BR" sz="2000" strike="noStrike" dirty="0">
                <a:solidFill>
                  <a:srgbClr val="000000"/>
                </a:solidFill>
                <a:latin typeface="Calibri"/>
                <a:ea typeface="DejaVu Sans"/>
              </a:rPr>
              <a:t> </a:t>
            </a:r>
            <a:r>
              <a:rPr lang="pt-BR" sz="2000" strike="noStrike" dirty="0" err="1">
                <a:solidFill>
                  <a:srgbClr val="000000"/>
                </a:solidFill>
                <a:latin typeface="Calibri"/>
                <a:ea typeface="DejaVu Sans"/>
              </a:rPr>
              <a:t>Program</a:t>
            </a:r>
            <a:r>
              <a:rPr lang="pt-BR" sz="2000" strike="noStrike" dirty="0">
                <a:solidFill>
                  <a:srgbClr val="000000"/>
                </a:solidFill>
                <a:latin typeface="Calibri"/>
                <a:ea typeface="DejaVu Sans"/>
              </a:rPr>
              <a:t>) </a:t>
            </a:r>
            <a:r>
              <a:rPr lang="pt-BR" sz="2000" strike="noStrike" dirty="0" err="1">
                <a:solidFill>
                  <a:srgbClr val="000000"/>
                </a:solidFill>
                <a:latin typeface="Calibri"/>
                <a:ea typeface="DejaVu Sans"/>
              </a:rPr>
              <a:t>return</a:t>
            </a:r>
            <a:r>
              <a:rPr lang="pt-BR" sz="2000" strike="noStrike" dirty="0">
                <a:solidFill>
                  <a:srgbClr val="000000"/>
                </a:solidFill>
                <a:latin typeface="Calibri"/>
                <a:ea typeface="DejaVu Sans"/>
              </a:rPr>
              <a:t> </a:t>
            </a:r>
            <a:r>
              <a:rPr lang="pt-BR" sz="2000" strike="noStrike" dirty="0" err="1">
                <a:solidFill>
                  <a:srgbClr val="000000"/>
                </a:solidFill>
                <a:latin typeface="Calibri"/>
                <a:ea typeface="DejaVu Sans"/>
              </a:rPr>
              <a:t>with</a:t>
            </a:r>
            <a:r>
              <a:rPr lang="pt-BR" sz="2000" strike="noStrike" dirty="0">
                <a:solidFill>
                  <a:srgbClr val="000000"/>
                </a:solidFill>
                <a:latin typeface="Calibri"/>
                <a:ea typeface="DejaVu Sans"/>
              </a:rPr>
              <a:t> no </a:t>
            </a:r>
            <a:r>
              <a:rPr lang="pt-BR" sz="2000" strike="noStrike" dirty="0" err="1">
                <a:solidFill>
                  <a:srgbClr val="000000"/>
                </a:solidFill>
                <a:latin typeface="Calibri"/>
                <a:ea typeface="DejaVu Sans"/>
              </a:rPr>
              <a:t>need</a:t>
            </a:r>
            <a:r>
              <a:rPr lang="pt-BR" sz="2000" strike="noStrike" dirty="0">
                <a:solidFill>
                  <a:srgbClr val="000000"/>
                </a:solidFill>
                <a:latin typeface="Calibri"/>
                <a:ea typeface="DejaVu Sans"/>
              </a:rPr>
              <a:t> </a:t>
            </a:r>
            <a:r>
              <a:rPr lang="pt-BR" sz="2000" strike="noStrike" dirty="0" err="1">
                <a:solidFill>
                  <a:srgbClr val="000000"/>
                </a:solidFill>
                <a:latin typeface="Calibri"/>
                <a:ea typeface="DejaVu Sans"/>
              </a:rPr>
              <a:t>to</a:t>
            </a:r>
            <a:r>
              <a:rPr lang="pt-BR" sz="2000" strike="noStrike" dirty="0">
                <a:solidFill>
                  <a:srgbClr val="000000"/>
                </a:solidFill>
                <a:latin typeface="Calibri"/>
                <a:ea typeface="DejaVu Sans"/>
              </a:rPr>
              <a:t> complete </a:t>
            </a:r>
            <a:r>
              <a:rPr lang="pt-BR" sz="2000" strike="noStrike" dirty="0" err="1">
                <a:solidFill>
                  <a:srgbClr val="000000"/>
                </a:solidFill>
                <a:latin typeface="Calibri"/>
                <a:ea typeface="DejaVu Sans"/>
              </a:rPr>
              <a:t>any</a:t>
            </a:r>
            <a:r>
              <a:rPr lang="pt-BR" sz="2000" strike="noStrike" dirty="0">
                <a:solidFill>
                  <a:srgbClr val="000000"/>
                </a:solidFill>
                <a:latin typeface="Calibri"/>
                <a:ea typeface="DejaVu Sans"/>
              </a:rPr>
              <a:t> </a:t>
            </a:r>
            <a:r>
              <a:rPr lang="pt-BR" sz="2000" strike="noStrike" dirty="0" err="1">
                <a:solidFill>
                  <a:srgbClr val="000000"/>
                </a:solidFill>
                <a:latin typeface="Calibri"/>
                <a:ea typeface="DejaVu Sans"/>
              </a:rPr>
              <a:t>additional</a:t>
            </a:r>
            <a:r>
              <a:rPr lang="pt-BR" sz="2000" strike="noStrike" dirty="0">
                <a:solidFill>
                  <a:srgbClr val="000000"/>
                </a:solidFill>
                <a:latin typeface="Calibri"/>
                <a:ea typeface="DejaVu Sans"/>
              </a:rPr>
              <a:t> </a:t>
            </a:r>
            <a:r>
              <a:rPr lang="pt-BR" sz="2000" strike="noStrike" dirty="0" err="1">
                <a:solidFill>
                  <a:srgbClr val="000000"/>
                </a:solidFill>
                <a:latin typeface="Calibri"/>
                <a:ea typeface="DejaVu Sans"/>
              </a:rPr>
              <a:t>section</a:t>
            </a:r>
            <a:r>
              <a:rPr lang="pt-BR" sz="2000" strike="noStrike" dirty="0">
                <a:solidFill>
                  <a:srgbClr val="000000"/>
                </a:solidFill>
                <a:latin typeface="Calibri"/>
                <a:ea typeface="DejaVu Sans"/>
              </a:rPr>
              <a:t> </a:t>
            </a:r>
            <a:r>
              <a:rPr lang="pt-BR" sz="2000" strike="noStrike" dirty="0" err="1">
                <a:solidFill>
                  <a:srgbClr val="000000"/>
                </a:solidFill>
                <a:latin typeface="Calibri"/>
                <a:ea typeface="DejaVu Sans"/>
              </a:rPr>
              <a:t>or</a:t>
            </a:r>
            <a:r>
              <a:rPr lang="pt-BR" sz="2000" strike="noStrike" dirty="0">
                <a:solidFill>
                  <a:srgbClr val="000000"/>
                </a:solidFill>
                <a:latin typeface="Calibri"/>
                <a:ea typeface="DejaVu Sans"/>
              </a:rPr>
              <a:t> </a:t>
            </a:r>
            <a:r>
              <a:rPr lang="pt-BR" sz="2000" strike="noStrike" dirty="0" err="1">
                <a:solidFill>
                  <a:srgbClr val="000000"/>
                </a:solidFill>
                <a:latin typeface="Calibri"/>
                <a:ea typeface="DejaVu Sans"/>
              </a:rPr>
              <a:t>part</a:t>
            </a:r>
            <a:r>
              <a:rPr lang="pt-BR" sz="2000" strike="noStrike" dirty="0">
                <a:solidFill>
                  <a:srgbClr val="000000"/>
                </a:solidFill>
                <a:latin typeface="Calibri"/>
                <a:ea typeface="DejaVu Sans"/>
              </a:rPr>
              <a:t> </a:t>
            </a:r>
            <a:r>
              <a:rPr lang="pt-BR" sz="2000" strike="noStrike" dirty="0" err="1">
                <a:solidFill>
                  <a:srgbClr val="000000"/>
                </a:solidFill>
                <a:latin typeface="Calibri"/>
                <a:ea typeface="DejaVu Sans"/>
              </a:rPr>
              <a:t>of</a:t>
            </a:r>
            <a:r>
              <a:rPr lang="pt-BR" sz="2000" strike="noStrike" dirty="0">
                <a:solidFill>
                  <a:srgbClr val="000000"/>
                </a:solidFill>
                <a:latin typeface="Calibri"/>
                <a:ea typeface="DejaVu Sans"/>
              </a:rPr>
              <a:t> </a:t>
            </a:r>
            <a:r>
              <a:rPr lang="pt-BR" sz="2000" strike="noStrike" dirty="0" err="1">
                <a:solidFill>
                  <a:srgbClr val="000000"/>
                </a:solidFill>
                <a:latin typeface="Calibri"/>
                <a:ea typeface="DejaVu Sans"/>
              </a:rPr>
              <a:t>the</a:t>
            </a:r>
            <a:r>
              <a:rPr lang="pt-BR" sz="2000" strike="noStrike" dirty="0">
                <a:solidFill>
                  <a:srgbClr val="000000"/>
                </a:solidFill>
                <a:latin typeface="Calibri"/>
                <a:ea typeface="DejaVu Sans"/>
              </a:rPr>
              <a:t> </a:t>
            </a:r>
            <a:r>
              <a:rPr lang="pt-BR" sz="2000" strike="noStrike" dirty="0" err="1">
                <a:solidFill>
                  <a:srgbClr val="000000"/>
                </a:solidFill>
                <a:latin typeface="Calibri"/>
                <a:ea typeface="DejaVu Sans"/>
              </a:rPr>
              <a:t>return</a:t>
            </a:r>
            <a:r>
              <a:rPr lang="pt-BR" sz="2000" strike="noStrike" dirty="0">
                <a:solidFill>
                  <a:srgbClr val="000000"/>
                </a:solidFill>
                <a:latin typeface="Calibri"/>
                <a:ea typeface="DejaVu Sans"/>
              </a:rPr>
              <a:t>, no </a:t>
            </a:r>
            <a:r>
              <a:rPr lang="pt-BR" sz="2000" strike="noStrike" dirty="0" err="1">
                <a:solidFill>
                  <a:srgbClr val="000000"/>
                </a:solidFill>
                <a:latin typeface="Calibri"/>
                <a:ea typeface="DejaVu Sans"/>
              </a:rPr>
              <a:t>additional</a:t>
            </a:r>
            <a:r>
              <a:rPr lang="pt-BR" sz="2000" strike="noStrike" dirty="0">
                <a:solidFill>
                  <a:srgbClr val="000000"/>
                </a:solidFill>
                <a:latin typeface="Calibri"/>
                <a:ea typeface="DejaVu Sans"/>
              </a:rPr>
              <a:t> </a:t>
            </a:r>
            <a:r>
              <a:rPr lang="pt-BR" sz="2000" strike="noStrike" dirty="0" err="1">
                <a:solidFill>
                  <a:srgbClr val="000000"/>
                </a:solidFill>
                <a:latin typeface="Calibri"/>
                <a:ea typeface="DejaVu Sans"/>
              </a:rPr>
              <a:t>document</a:t>
            </a:r>
            <a:r>
              <a:rPr lang="pt-BR" sz="2000" strike="noStrike" dirty="0">
                <a:solidFill>
                  <a:srgbClr val="000000"/>
                </a:solidFill>
                <a:latin typeface="Calibri"/>
                <a:ea typeface="DejaVu Sans"/>
              </a:rPr>
              <a:t> – zero hour</a:t>
            </a:r>
            <a:endParaRPr dirty="0"/>
          </a:p>
          <a:p>
            <a:pPr>
              <a:lnSpc>
                <a:spcPct val="100000"/>
              </a:lnSpc>
            </a:pPr>
            <a:r>
              <a:rPr lang="pt-BR" sz="2000" strike="noStrike" dirty="0">
                <a:solidFill>
                  <a:srgbClr val="000000"/>
                </a:solidFill>
                <a:latin typeface="Calibri"/>
                <a:ea typeface="DejaVu Sans"/>
              </a:rPr>
              <a:t>        COFINS  (</a:t>
            </a:r>
            <a:r>
              <a:rPr lang="pt-BR" sz="2000" strike="noStrike" dirty="0" err="1">
                <a:solidFill>
                  <a:srgbClr val="000000"/>
                </a:solidFill>
                <a:latin typeface="Calibri"/>
                <a:ea typeface="DejaVu Sans"/>
              </a:rPr>
              <a:t>Aliquot</a:t>
            </a:r>
            <a:r>
              <a:rPr lang="pt-BR" sz="2000" strike="noStrike" dirty="0">
                <a:solidFill>
                  <a:srgbClr val="000000"/>
                </a:solidFill>
                <a:latin typeface="Calibri"/>
                <a:ea typeface="DejaVu Sans"/>
              </a:rPr>
              <a:t> </a:t>
            </a:r>
            <a:r>
              <a:rPr lang="pt-BR" sz="2000" strike="noStrike" dirty="0" err="1">
                <a:solidFill>
                  <a:srgbClr val="000000"/>
                </a:solidFill>
                <a:latin typeface="Calibri"/>
                <a:ea typeface="DejaVu Sans"/>
              </a:rPr>
              <a:t>of</a:t>
            </a:r>
            <a:r>
              <a:rPr lang="pt-BR" sz="2000" strike="noStrike" dirty="0">
                <a:solidFill>
                  <a:srgbClr val="000000"/>
                </a:solidFill>
                <a:latin typeface="Calibri"/>
                <a:ea typeface="DejaVu Sans"/>
              </a:rPr>
              <a:t> 7,6%) – </a:t>
            </a:r>
            <a:r>
              <a:rPr lang="pt-BR" sz="2000" strike="noStrike" dirty="0" err="1">
                <a:solidFill>
                  <a:srgbClr val="000000"/>
                </a:solidFill>
                <a:latin typeface="Calibri"/>
                <a:ea typeface="DejaVu Sans"/>
              </a:rPr>
              <a:t>it's</a:t>
            </a:r>
            <a:r>
              <a:rPr lang="pt-BR" sz="2000" strike="noStrike" dirty="0">
                <a:solidFill>
                  <a:srgbClr val="000000"/>
                </a:solidFill>
                <a:latin typeface="Calibri"/>
                <a:ea typeface="DejaVu Sans"/>
              </a:rPr>
              <a:t> </a:t>
            </a:r>
            <a:r>
              <a:rPr lang="pt-BR" sz="2000" strike="noStrike" dirty="0" err="1">
                <a:solidFill>
                  <a:srgbClr val="000000"/>
                </a:solidFill>
                <a:latin typeface="Calibri"/>
                <a:ea typeface="DejaVu Sans"/>
              </a:rPr>
              <a:t>done</a:t>
            </a:r>
            <a:r>
              <a:rPr lang="pt-BR" sz="2000" strike="noStrike" dirty="0">
                <a:solidFill>
                  <a:srgbClr val="000000"/>
                </a:solidFill>
                <a:latin typeface="Calibri"/>
                <a:ea typeface="DejaVu Sans"/>
              </a:rPr>
              <a:t> </a:t>
            </a:r>
            <a:r>
              <a:rPr lang="pt-BR" sz="2000" strike="noStrike" dirty="0" err="1">
                <a:solidFill>
                  <a:srgbClr val="000000"/>
                </a:solidFill>
                <a:latin typeface="Calibri"/>
                <a:ea typeface="DejaVu Sans"/>
              </a:rPr>
              <a:t>automatically</a:t>
            </a:r>
            <a:r>
              <a:rPr lang="pt-BR" sz="2000" strike="noStrike" dirty="0">
                <a:solidFill>
                  <a:srgbClr val="000000"/>
                </a:solidFill>
                <a:latin typeface="Calibri"/>
                <a:ea typeface="DejaVu Sans"/>
              </a:rPr>
              <a:t> </a:t>
            </a:r>
            <a:r>
              <a:rPr lang="pt-BR" sz="2000" strike="noStrike" dirty="0" err="1">
                <a:solidFill>
                  <a:srgbClr val="000000"/>
                </a:solidFill>
                <a:latin typeface="Calibri"/>
                <a:ea typeface="DejaVu Sans"/>
              </a:rPr>
              <a:t>within</a:t>
            </a:r>
            <a:r>
              <a:rPr lang="pt-BR" sz="2000" strike="noStrike" dirty="0">
                <a:solidFill>
                  <a:srgbClr val="000000"/>
                </a:solidFill>
                <a:latin typeface="Calibri"/>
                <a:ea typeface="DejaVu Sans"/>
              </a:rPr>
              <a:t> </a:t>
            </a:r>
            <a:r>
              <a:rPr lang="pt-BR" sz="2000" strike="noStrike" dirty="0" err="1">
                <a:solidFill>
                  <a:srgbClr val="000000"/>
                </a:solidFill>
                <a:latin typeface="Calibri"/>
                <a:ea typeface="DejaVu Sans"/>
              </a:rPr>
              <a:t>the</a:t>
            </a:r>
            <a:r>
              <a:rPr lang="pt-BR" sz="2000" strike="noStrike" dirty="0">
                <a:solidFill>
                  <a:srgbClr val="000000"/>
                </a:solidFill>
                <a:latin typeface="Calibri"/>
                <a:ea typeface="DejaVu Sans"/>
              </a:rPr>
              <a:t> standard COFINS (</a:t>
            </a:r>
            <a:r>
              <a:rPr lang="pt-BR" sz="2000" strike="noStrike" dirty="0" err="1">
                <a:solidFill>
                  <a:srgbClr val="000000"/>
                </a:solidFill>
                <a:latin typeface="Calibri"/>
                <a:ea typeface="DejaVu Sans"/>
              </a:rPr>
              <a:t>Contribution</a:t>
            </a:r>
            <a:r>
              <a:rPr lang="pt-BR" sz="2000" strike="noStrike" dirty="0">
                <a:solidFill>
                  <a:srgbClr val="000000"/>
                </a:solidFill>
                <a:latin typeface="Calibri"/>
                <a:ea typeface="DejaVu Sans"/>
              </a:rPr>
              <a:t> for social </a:t>
            </a:r>
            <a:r>
              <a:rPr lang="pt-BR" sz="2000" strike="noStrike" dirty="0" err="1">
                <a:solidFill>
                  <a:srgbClr val="000000"/>
                </a:solidFill>
                <a:latin typeface="Calibri"/>
                <a:ea typeface="DejaVu Sans"/>
              </a:rPr>
              <a:t>security</a:t>
            </a:r>
            <a:r>
              <a:rPr lang="pt-BR" sz="2000" strike="noStrike" dirty="0">
                <a:solidFill>
                  <a:srgbClr val="000000"/>
                </a:solidFill>
                <a:latin typeface="Calibri"/>
                <a:ea typeface="DejaVu Sans"/>
              </a:rPr>
              <a:t> </a:t>
            </a:r>
            <a:r>
              <a:rPr lang="pt-BR" sz="2000" strike="noStrike" dirty="0" err="1">
                <a:solidFill>
                  <a:srgbClr val="000000"/>
                </a:solidFill>
                <a:latin typeface="Calibri"/>
                <a:ea typeface="DejaVu Sans"/>
              </a:rPr>
              <a:t>financiament</a:t>
            </a:r>
            <a:r>
              <a:rPr lang="pt-BR" sz="2000" strike="noStrike" dirty="0">
                <a:solidFill>
                  <a:srgbClr val="000000"/>
                </a:solidFill>
                <a:latin typeface="Calibri"/>
                <a:ea typeface="DejaVu Sans"/>
              </a:rPr>
              <a:t>) </a:t>
            </a:r>
            <a:r>
              <a:rPr lang="pt-BR" sz="2000" strike="noStrike" dirty="0" err="1">
                <a:solidFill>
                  <a:srgbClr val="000000"/>
                </a:solidFill>
                <a:latin typeface="Calibri"/>
                <a:ea typeface="DejaVu Sans"/>
              </a:rPr>
              <a:t>return</a:t>
            </a:r>
            <a:r>
              <a:rPr lang="pt-BR" sz="2000" strike="noStrike" dirty="0">
                <a:solidFill>
                  <a:srgbClr val="000000"/>
                </a:solidFill>
                <a:latin typeface="Calibri"/>
                <a:ea typeface="DejaVu Sans"/>
              </a:rPr>
              <a:t> </a:t>
            </a:r>
            <a:r>
              <a:rPr lang="pt-BR" sz="2000" strike="noStrike" dirty="0" err="1">
                <a:solidFill>
                  <a:srgbClr val="000000"/>
                </a:solidFill>
                <a:latin typeface="Calibri"/>
                <a:ea typeface="DejaVu Sans"/>
              </a:rPr>
              <a:t>with</a:t>
            </a:r>
            <a:r>
              <a:rPr lang="pt-BR" sz="2000" strike="noStrike" dirty="0">
                <a:solidFill>
                  <a:srgbClr val="000000"/>
                </a:solidFill>
                <a:latin typeface="Calibri"/>
                <a:ea typeface="DejaVu Sans"/>
              </a:rPr>
              <a:t> no </a:t>
            </a:r>
            <a:r>
              <a:rPr lang="pt-BR" sz="2000" strike="noStrike" dirty="0" err="1">
                <a:solidFill>
                  <a:srgbClr val="000000"/>
                </a:solidFill>
                <a:latin typeface="Calibri"/>
                <a:ea typeface="DejaVu Sans"/>
              </a:rPr>
              <a:t>need</a:t>
            </a:r>
            <a:r>
              <a:rPr lang="pt-BR" sz="2000" strike="noStrike" dirty="0">
                <a:solidFill>
                  <a:srgbClr val="000000"/>
                </a:solidFill>
                <a:latin typeface="Calibri"/>
                <a:ea typeface="DejaVu Sans"/>
              </a:rPr>
              <a:t> </a:t>
            </a:r>
            <a:r>
              <a:rPr lang="pt-BR" sz="2000" strike="noStrike" dirty="0" err="1">
                <a:solidFill>
                  <a:srgbClr val="000000"/>
                </a:solidFill>
                <a:latin typeface="Calibri"/>
                <a:ea typeface="DejaVu Sans"/>
              </a:rPr>
              <a:t>to</a:t>
            </a:r>
            <a:r>
              <a:rPr lang="pt-BR" sz="2000" strike="noStrike" dirty="0">
                <a:solidFill>
                  <a:srgbClr val="000000"/>
                </a:solidFill>
                <a:latin typeface="Calibri"/>
                <a:ea typeface="DejaVu Sans"/>
              </a:rPr>
              <a:t> complete </a:t>
            </a:r>
            <a:r>
              <a:rPr lang="pt-BR" sz="2000" strike="noStrike" dirty="0" err="1">
                <a:solidFill>
                  <a:srgbClr val="000000"/>
                </a:solidFill>
                <a:latin typeface="Calibri"/>
                <a:ea typeface="DejaVu Sans"/>
              </a:rPr>
              <a:t>any</a:t>
            </a:r>
            <a:r>
              <a:rPr lang="pt-BR" sz="2000" strike="noStrike" dirty="0">
                <a:solidFill>
                  <a:srgbClr val="000000"/>
                </a:solidFill>
                <a:latin typeface="Calibri"/>
                <a:ea typeface="DejaVu Sans"/>
              </a:rPr>
              <a:t> </a:t>
            </a:r>
            <a:r>
              <a:rPr lang="pt-BR" sz="2000" strike="noStrike" dirty="0" err="1">
                <a:solidFill>
                  <a:srgbClr val="000000"/>
                </a:solidFill>
                <a:latin typeface="Calibri"/>
                <a:ea typeface="DejaVu Sans"/>
              </a:rPr>
              <a:t>additional</a:t>
            </a:r>
            <a:r>
              <a:rPr lang="pt-BR" sz="2000" strike="noStrike" dirty="0">
                <a:solidFill>
                  <a:srgbClr val="000000"/>
                </a:solidFill>
                <a:latin typeface="Calibri"/>
                <a:ea typeface="DejaVu Sans"/>
              </a:rPr>
              <a:t> </a:t>
            </a:r>
            <a:r>
              <a:rPr lang="pt-BR" sz="2000" strike="noStrike" dirty="0" err="1">
                <a:solidFill>
                  <a:srgbClr val="000000"/>
                </a:solidFill>
                <a:latin typeface="Calibri"/>
                <a:ea typeface="DejaVu Sans"/>
              </a:rPr>
              <a:t>section</a:t>
            </a:r>
            <a:r>
              <a:rPr lang="pt-BR" sz="2000" strike="noStrike" dirty="0">
                <a:solidFill>
                  <a:srgbClr val="000000"/>
                </a:solidFill>
                <a:latin typeface="Calibri"/>
                <a:ea typeface="DejaVu Sans"/>
              </a:rPr>
              <a:t> </a:t>
            </a:r>
            <a:r>
              <a:rPr lang="pt-BR" sz="2000" strike="noStrike" dirty="0" err="1">
                <a:solidFill>
                  <a:srgbClr val="000000"/>
                </a:solidFill>
                <a:latin typeface="Calibri"/>
                <a:ea typeface="DejaVu Sans"/>
              </a:rPr>
              <a:t>or</a:t>
            </a:r>
            <a:r>
              <a:rPr lang="pt-BR" sz="2000" strike="noStrike" dirty="0">
                <a:solidFill>
                  <a:srgbClr val="000000"/>
                </a:solidFill>
                <a:latin typeface="Calibri"/>
                <a:ea typeface="DejaVu Sans"/>
              </a:rPr>
              <a:t> </a:t>
            </a:r>
            <a:r>
              <a:rPr lang="pt-BR" sz="2000" strike="noStrike" dirty="0" err="1">
                <a:solidFill>
                  <a:srgbClr val="000000"/>
                </a:solidFill>
                <a:latin typeface="Calibri"/>
                <a:ea typeface="DejaVu Sans"/>
              </a:rPr>
              <a:t>part</a:t>
            </a:r>
            <a:r>
              <a:rPr lang="pt-BR" sz="2000" strike="noStrike" dirty="0">
                <a:solidFill>
                  <a:srgbClr val="000000"/>
                </a:solidFill>
                <a:latin typeface="Calibri"/>
                <a:ea typeface="DejaVu Sans"/>
              </a:rPr>
              <a:t> </a:t>
            </a:r>
            <a:r>
              <a:rPr lang="pt-BR" sz="2000" strike="noStrike" dirty="0" err="1">
                <a:solidFill>
                  <a:srgbClr val="000000"/>
                </a:solidFill>
                <a:latin typeface="Calibri"/>
                <a:ea typeface="DejaVu Sans"/>
              </a:rPr>
              <a:t>of</a:t>
            </a:r>
            <a:r>
              <a:rPr lang="pt-BR" sz="2000" strike="noStrike" dirty="0">
                <a:solidFill>
                  <a:srgbClr val="000000"/>
                </a:solidFill>
                <a:latin typeface="Calibri"/>
                <a:ea typeface="DejaVu Sans"/>
              </a:rPr>
              <a:t> </a:t>
            </a:r>
            <a:r>
              <a:rPr lang="pt-BR" sz="2000" strike="noStrike" dirty="0" err="1">
                <a:solidFill>
                  <a:srgbClr val="000000"/>
                </a:solidFill>
                <a:latin typeface="Calibri"/>
                <a:ea typeface="DejaVu Sans"/>
              </a:rPr>
              <a:t>the</a:t>
            </a:r>
            <a:r>
              <a:rPr lang="pt-BR" sz="2000" strike="noStrike" dirty="0">
                <a:solidFill>
                  <a:srgbClr val="000000"/>
                </a:solidFill>
                <a:latin typeface="Calibri"/>
                <a:ea typeface="DejaVu Sans"/>
              </a:rPr>
              <a:t> </a:t>
            </a:r>
            <a:r>
              <a:rPr lang="pt-BR" sz="2000" strike="noStrike" dirty="0" err="1">
                <a:solidFill>
                  <a:srgbClr val="000000"/>
                </a:solidFill>
                <a:latin typeface="Calibri"/>
                <a:ea typeface="DejaVu Sans"/>
              </a:rPr>
              <a:t>return</a:t>
            </a:r>
            <a:r>
              <a:rPr lang="pt-BR" sz="2000" strike="noStrike" dirty="0">
                <a:solidFill>
                  <a:srgbClr val="000000"/>
                </a:solidFill>
                <a:latin typeface="Calibri"/>
                <a:ea typeface="DejaVu Sans"/>
              </a:rPr>
              <a:t>, no </a:t>
            </a:r>
            <a:r>
              <a:rPr lang="pt-BR" sz="2000" strike="noStrike" dirty="0" err="1">
                <a:solidFill>
                  <a:srgbClr val="000000"/>
                </a:solidFill>
                <a:latin typeface="Calibri"/>
                <a:ea typeface="DejaVu Sans"/>
              </a:rPr>
              <a:t>additional</a:t>
            </a:r>
            <a:r>
              <a:rPr lang="pt-BR" sz="2000" strike="noStrike" dirty="0">
                <a:solidFill>
                  <a:srgbClr val="000000"/>
                </a:solidFill>
                <a:latin typeface="Calibri"/>
                <a:ea typeface="DejaVu Sans"/>
              </a:rPr>
              <a:t> </a:t>
            </a:r>
            <a:r>
              <a:rPr lang="pt-BR" sz="2000" strike="noStrike" dirty="0" err="1">
                <a:solidFill>
                  <a:srgbClr val="000000"/>
                </a:solidFill>
                <a:latin typeface="Calibri"/>
                <a:ea typeface="DejaVu Sans"/>
              </a:rPr>
              <a:t>document</a:t>
            </a:r>
            <a:r>
              <a:rPr lang="pt-BR" sz="2000" strike="noStrike" dirty="0">
                <a:solidFill>
                  <a:srgbClr val="000000"/>
                </a:solidFill>
                <a:latin typeface="Calibri"/>
                <a:ea typeface="DejaVu Sans"/>
              </a:rPr>
              <a:t> – zero hour</a:t>
            </a:r>
            <a:endParaRPr dirty="0"/>
          </a:p>
          <a:p>
            <a:pPr>
              <a:lnSpc>
                <a:spcPct val="100000"/>
              </a:lnSpc>
            </a:pPr>
            <a:r>
              <a:rPr lang="pt-BR" sz="2000" strike="noStrike" dirty="0">
                <a:solidFill>
                  <a:srgbClr val="000000"/>
                </a:solidFill>
                <a:latin typeface="Calibri"/>
                <a:ea typeface="DejaVu Sans"/>
              </a:rPr>
              <a:t>        IPI           (0% </a:t>
            </a:r>
            <a:r>
              <a:rPr lang="pt-BR" sz="2000" strike="noStrike" dirty="0" err="1">
                <a:solidFill>
                  <a:srgbClr val="000000"/>
                </a:solidFill>
                <a:latin typeface="Calibri"/>
                <a:ea typeface="DejaVu Sans"/>
              </a:rPr>
              <a:t>Aliquot</a:t>
            </a:r>
            <a:r>
              <a:rPr lang="pt-BR" sz="2000" strike="noStrike" dirty="0">
                <a:solidFill>
                  <a:srgbClr val="000000"/>
                </a:solidFill>
                <a:latin typeface="Calibri"/>
                <a:ea typeface="DejaVu Sans"/>
              </a:rPr>
              <a:t>) </a:t>
            </a:r>
            <a:r>
              <a:rPr lang="pt-BR" sz="2000" strike="noStrike" dirty="0" smtClean="0">
                <a:solidFill>
                  <a:srgbClr val="000000"/>
                </a:solidFill>
                <a:latin typeface="Calibri"/>
                <a:ea typeface="DejaVu Sans"/>
              </a:rPr>
              <a:t> - IPI (</a:t>
            </a:r>
            <a:r>
              <a:rPr lang="pt-BR" sz="2000" strike="noStrike" dirty="0" err="1" smtClean="0">
                <a:solidFill>
                  <a:srgbClr val="000000"/>
                </a:solidFill>
                <a:latin typeface="Calibri"/>
                <a:ea typeface="DejaVu Sans"/>
              </a:rPr>
              <a:t>tax</a:t>
            </a:r>
            <a:r>
              <a:rPr lang="pt-BR" sz="2000" strike="noStrike" dirty="0" smtClean="0">
                <a:solidFill>
                  <a:srgbClr val="000000"/>
                </a:solidFill>
                <a:latin typeface="Calibri"/>
                <a:ea typeface="DejaVu Sans"/>
              </a:rPr>
              <a:t> </a:t>
            </a:r>
            <a:r>
              <a:rPr lang="pt-BR" sz="2000" strike="noStrike" dirty="0" err="1" smtClean="0">
                <a:solidFill>
                  <a:srgbClr val="000000"/>
                </a:solidFill>
                <a:latin typeface="Calibri"/>
                <a:ea typeface="DejaVu Sans"/>
              </a:rPr>
              <a:t>on</a:t>
            </a:r>
            <a:r>
              <a:rPr lang="pt-BR" sz="2000" strike="noStrike" dirty="0" smtClean="0">
                <a:solidFill>
                  <a:srgbClr val="000000"/>
                </a:solidFill>
                <a:latin typeface="Calibri"/>
                <a:ea typeface="DejaVu Sans"/>
              </a:rPr>
              <a:t> </a:t>
            </a:r>
            <a:r>
              <a:rPr lang="pt-BR" sz="2000" strike="noStrike" dirty="0" err="1" smtClean="0">
                <a:solidFill>
                  <a:srgbClr val="000000"/>
                </a:solidFill>
                <a:latin typeface="Calibri"/>
                <a:ea typeface="DejaVu Sans"/>
              </a:rPr>
              <a:t>industrialized</a:t>
            </a:r>
            <a:r>
              <a:rPr lang="pt-BR" sz="2000" strike="noStrike" dirty="0" smtClean="0">
                <a:solidFill>
                  <a:srgbClr val="000000"/>
                </a:solidFill>
                <a:latin typeface="Calibri"/>
                <a:ea typeface="DejaVu Sans"/>
              </a:rPr>
              <a:t> </a:t>
            </a:r>
            <a:r>
              <a:rPr lang="pt-BR" sz="2000" strike="noStrike" dirty="0" err="1" smtClean="0">
                <a:solidFill>
                  <a:srgbClr val="000000"/>
                </a:solidFill>
                <a:latin typeface="Calibri"/>
                <a:ea typeface="DejaVu Sans"/>
              </a:rPr>
              <a:t>product</a:t>
            </a:r>
            <a:r>
              <a:rPr lang="pt-BR" sz="2000" strike="noStrike" dirty="0" smtClean="0">
                <a:solidFill>
                  <a:srgbClr val="000000"/>
                </a:solidFill>
                <a:latin typeface="Calibri"/>
                <a:ea typeface="DejaVu Sans"/>
              </a:rPr>
              <a:t>)</a:t>
            </a:r>
            <a:endParaRPr dirty="0"/>
          </a:p>
          <a:p>
            <a:pPr>
              <a:lnSpc>
                <a:spcPct val="100000"/>
              </a:lnSpc>
            </a:pPr>
            <a:r>
              <a:rPr lang="pt-BR" sz="2000" strike="noStrike" dirty="0">
                <a:solidFill>
                  <a:srgbClr val="000000"/>
                </a:solidFill>
                <a:latin typeface="Calibri"/>
                <a:ea typeface="DejaVu Sans"/>
              </a:rPr>
              <a:t>        ICMS      (</a:t>
            </a:r>
            <a:r>
              <a:rPr lang="pt-BR" sz="2000" strike="noStrike" dirty="0" err="1">
                <a:solidFill>
                  <a:srgbClr val="000000"/>
                </a:solidFill>
                <a:latin typeface="Calibri"/>
                <a:ea typeface="DejaVu Sans"/>
              </a:rPr>
              <a:t>Aliquot</a:t>
            </a:r>
            <a:r>
              <a:rPr lang="pt-BR" sz="2000" strike="noStrike" dirty="0">
                <a:solidFill>
                  <a:srgbClr val="000000"/>
                </a:solidFill>
                <a:latin typeface="Calibri"/>
                <a:ea typeface="DejaVu Sans"/>
              </a:rPr>
              <a:t> </a:t>
            </a:r>
            <a:r>
              <a:rPr lang="pt-BR" sz="2000" strike="noStrike" dirty="0" err="1">
                <a:solidFill>
                  <a:srgbClr val="000000"/>
                </a:solidFill>
                <a:latin typeface="Calibri"/>
                <a:ea typeface="DejaVu Sans"/>
              </a:rPr>
              <a:t>of</a:t>
            </a:r>
            <a:r>
              <a:rPr lang="pt-BR" sz="2000" strike="noStrike" dirty="0">
                <a:solidFill>
                  <a:srgbClr val="000000"/>
                </a:solidFill>
                <a:latin typeface="Calibri"/>
                <a:ea typeface="DejaVu Sans"/>
              </a:rPr>
              <a:t> 8,8%) – </a:t>
            </a:r>
            <a:r>
              <a:rPr lang="pt-BR" sz="2000" strike="noStrike" dirty="0" err="1">
                <a:solidFill>
                  <a:srgbClr val="000000"/>
                </a:solidFill>
                <a:latin typeface="Calibri"/>
                <a:ea typeface="DejaVu Sans"/>
              </a:rPr>
              <a:t>eletronic</a:t>
            </a:r>
            <a:r>
              <a:rPr lang="pt-BR" sz="2000" strike="noStrike" dirty="0">
                <a:solidFill>
                  <a:srgbClr val="000000"/>
                </a:solidFill>
                <a:latin typeface="Calibri"/>
                <a:ea typeface="DejaVu Sans"/>
              </a:rPr>
              <a:t> </a:t>
            </a:r>
            <a:r>
              <a:rPr lang="pt-BR" sz="2000" strike="noStrike" dirty="0" err="1">
                <a:solidFill>
                  <a:srgbClr val="000000"/>
                </a:solidFill>
                <a:latin typeface="Calibri"/>
                <a:ea typeface="DejaVu Sans"/>
              </a:rPr>
              <a:t>order</a:t>
            </a:r>
            <a:r>
              <a:rPr lang="pt-BR" sz="2000" strike="noStrike" dirty="0">
                <a:solidFill>
                  <a:srgbClr val="000000"/>
                </a:solidFill>
                <a:latin typeface="Calibri"/>
                <a:ea typeface="DejaVu Sans"/>
              </a:rPr>
              <a:t> </a:t>
            </a:r>
            <a:r>
              <a:rPr lang="pt-BR" sz="2000" strike="noStrike" dirty="0" err="1">
                <a:solidFill>
                  <a:srgbClr val="000000"/>
                </a:solidFill>
                <a:latin typeface="Calibri"/>
                <a:ea typeface="DejaVu Sans"/>
              </a:rPr>
              <a:t>on</a:t>
            </a:r>
            <a:r>
              <a:rPr lang="pt-BR" sz="2000" strike="noStrike" dirty="0">
                <a:solidFill>
                  <a:srgbClr val="000000"/>
                </a:solidFill>
                <a:latin typeface="Calibri"/>
                <a:ea typeface="DejaVu Sans"/>
              </a:rPr>
              <a:t> </a:t>
            </a:r>
            <a:r>
              <a:rPr lang="pt-BR" sz="2000" strike="noStrike" dirty="0" err="1">
                <a:solidFill>
                  <a:srgbClr val="000000"/>
                </a:solidFill>
                <a:latin typeface="Calibri"/>
                <a:ea typeface="DejaVu Sans"/>
              </a:rPr>
              <a:t>the</a:t>
            </a:r>
            <a:r>
              <a:rPr lang="pt-BR" sz="2000" strike="noStrike" dirty="0">
                <a:solidFill>
                  <a:srgbClr val="000000"/>
                </a:solidFill>
                <a:latin typeface="Calibri"/>
                <a:ea typeface="DejaVu Sans"/>
              </a:rPr>
              <a:t> </a:t>
            </a:r>
            <a:r>
              <a:rPr lang="pt-BR" sz="2000" strike="noStrike" dirty="0" err="1">
                <a:solidFill>
                  <a:srgbClr val="000000"/>
                </a:solidFill>
                <a:latin typeface="Calibri"/>
                <a:ea typeface="DejaVu Sans"/>
              </a:rPr>
              <a:t>state</a:t>
            </a:r>
            <a:r>
              <a:rPr lang="pt-BR" sz="2000" strike="noStrike" dirty="0">
                <a:solidFill>
                  <a:srgbClr val="000000"/>
                </a:solidFill>
                <a:latin typeface="Calibri"/>
                <a:ea typeface="DejaVu Sans"/>
              </a:rPr>
              <a:t> </a:t>
            </a:r>
            <a:r>
              <a:rPr lang="pt-BR" sz="2000" strike="noStrike" dirty="0" err="1">
                <a:solidFill>
                  <a:srgbClr val="000000"/>
                </a:solidFill>
                <a:latin typeface="Calibri"/>
                <a:ea typeface="DejaVu Sans"/>
              </a:rPr>
              <a:t>declaration</a:t>
            </a:r>
            <a:r>
              <a:rPr lang="pt-BR" sz="2000" strike="noStrike" dirty="0">
                <a:solidFill>
                  <a:srgbClr val="000000"/>
                </a:solidFill>
                <a:latin typeface="Calibri"/>
                <a:ea typeface="DejaVu Sans"/>
              </a:rPr>
              <a:t> – zero hour</a:t>
            </a:r>
            <a:endParaRPr dirty="0"/>
          </a:p>
          <a:p>
            <a:pPr>
              <a:lnSpc>
                <a:spcPct val="100000"/>
              </a:lnSpc>
            </a:pPr>
            <a:endParaRPr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ustomShape 1"/>
          <p:cNvSpPr/>
          <p:nvPr/>
        </p:nvSpPr>
        <p:spPr>
          <a:xfrm>
            <a:off x="207000" y="260640"/>
            <a:ext cx="11770200" cy="510480"/>
          </a:xfrm>
          <a:prstGeom prst="roundRect">
            <a:avLst>
              <a:gd name="adj" fmla="val 13805"/>
            </a:avLst>
          </a:prstGeom>
          <a:solidFill>
            <a:srgbClr val="254061"/>
          </a:solidFill>
          <a:ln w="25560">
            <a:solidFill>
              <a:srgbClr val="3A5F8B"/>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pt-BR" sz="3000" b="1" strike="noStrike">
                <a:solidFill>
                  <a:srgbClr val="FFFFFF"/>
                </a:solidFill>
                <a:latin typeface="Calibri"/>
                <a:ea typeface="DejaVu Sans"/>
              </a:rPr>
              <a:t>POSTFILING INDEX</a:t>
            </a:r>
            <a:endParaRPr/>
          </a:p>
        </p:txBody>
      </p:sp>
      <p:graphicFrame>
        <p:nvGraphicFramePr>
          <p:cNvPr id="105" name="Table 2"/>
          <p:cNvGraphicFramePr/>
          <p:nvPr/>
        </p:nvGraphicFramePr>
        <p:xfrm>
          <a:off x="491400" y="963720"/>
          <a:ext cx="11318760" cy="2133000"/>
        </p:xfrm>
        <a:graphic>
          <a:graphicData uri="http://schemas.openxmlformats.org/drawingml/2006/table">
            <a:tbl>
              <a:tblPr/>
              <a:tblGrid>
                <a:gridCol w="8012520"/>
                <a:gridCol w="3306240"/>
              </a:tblGrid>
              <a:tr h="370800">
                <a:tc>
                  <a:txBody>
                    <a:bodyPr/>
                    <a:lstStyle/>
                    <a:p>
                      <a:pPr algn="ctr">
                        <a:lnSpc>
                          <a:spcPct val="100000"/>
                        </a:lnSpc>
                      </a:pPr>
                      <a:r>
                        <a:rPr lang="pt-BR" b="1" strike="noStrike">
                          <a:solidFill>
                            <a:srgbClr val="FFFFFF"/>
                          </a:solidFill>
                          <a:latin typeface="Calibri"/>
                        </a:rPr>
                        <a:t>PROCEDIMENTOS</a:t>
                      </a:r>
                      <a:endParaRPr/>
                    </a:p>
                  </a:txBody>
                  <a:tcPr/>
                </a:tc>
                <a:tc>
                  <a:txBody>
                    <a:bodyPr/>
                    <a:lstStyle/>
                    <a:p>
                      <a:pPr algn="ctr">
                        <a:lnSpc>
                          <a:spcPct val="100000"/>
                        </a:lnSpc>
                      </a:pPr>
                      <a:r>
                        <a:rPr lang="pt-BR" b="1" strike="noStrike">
                          <a:solidFill>
                            <a:srgbClr val="FFFFFF"/>
                          </a:solidFill>
                          <a:latin typeface="Calibri"/>
                        </a:rPr>
                        <a:t>PRAZOS</a:t>
                      </a:r>
                      <a:endParaRPr/>
                    </a:p>
                  </a:txBody>
                  <a:tcPr/>
                </a:tc>
              </a:tr>
              <a:tr h="370800">
                <a:tc>
                  <a:txBody>
                    <a:bodyPr/>
                    <a:lstStyle/>
                    <a:p>
                      <a:pPr>
                        <a:lnSpc>
                          <a:spcPct val="100000"/>
                        </a:lnSpc>
                      </a:pPr>
                      <a:r>
                        <a:rPr lang="pt-BR" strike="noStrike">
                          <a:solidFill>
                            <a:srgbClr val="000000"/>
                          </a:solidFill>
                          <a:latin typeface="Calibri"/>
                        </a:rPr>
                        <a:t>a) Process of claiming a VAT refund</a:t>
                      </a:r>
                      <a:endParaRPr/>
                    </a:p>
                  </a:txBody>
                  <a:tcPr/>
                </a:tc>
                <a:tc>
                  <a:txBody>
                    <a:bodyPr/>
                    <a:lstStyle/>
                    <a:p>
                      <a:pPr algn="ctr">
                        <a:lnSpc>
                          <a:spcPct val="100000"/>
                        </a:lnSpc>
                      </a:pPr>
                      <a:r>
                        <a:rPr lang="pt-BR" strike="noStrike">
                          <a:solidFill>
                            <a:srgbClr val="000000"/>
                          </a:solidFill>
                          <a:latin typeface="Calibri"/>
                        </a:rPr>
                        <a:t>Not evaluated</a:t>
                      </a:r>
                      <a:endParaRPr/>
                    </a:p>
                  </a:txBody>
                  <a:tcPr/>
                </a:tc>
              </a:tr>
              <a:tr h="370800">
                <a:tc>
                  <a:txBody>
                    <a:bodyPr/>
                    <a:lstStyle/>
                    <a:p>
                      <a:pPr>
                        <a:lnSpc>
                          <a:spcPct val="100000"/>
                        </a:lnSpc>
                      </a:pPr>
                      <a:r>
                        <a:rPr lang="pt-BR" strike="noStrike">
                          <a:solidFill>
                            <a:srgbClr val="000000"/>
                          </a:solidFill>
                          <a:latin typeface="Calibri"/>
                        </a:rPr>
                        <a:t>b) Process of a VAT audit</a:t>
                      </a:r>
                      <a:endParaRPr/>
                    </a:p>
                  </a:txBody>
                  <a:tcPr/>
                </a:tc>
                <a:tc>
                  <a:txBody>
                    <a:bodyPr/>
                    <a:lstStyle/>
                    <a:p>
                      <a:pPr algn="ctr">
                        <a:lnSpc>
                          <a:spcPct val="100000"/>
                        </a:lnSpc>
                      </a:pPr>
                      <a:r>
                        <a:rPr lang="pt-BR" strike="noStrike">
                          <a:solidFill>
                            <a:srgbClr val="000000"/>
                          </a:solidFill>
                          <a:latin typeface="Calibri"/>
                        </a:rPr>
                        <a:t>Not evaluated</a:t>
                      </a:r>
                      <a:endParaRPr/>
                    </a:p>
                  </a:txBody>
                  <a:tcPr/>
                </a:tc>
              </a:tr>
              <a:tr h="649800">
                <a:tc>
                  <a:txBody>
                    <a:bodyPr/>
                    <a:lstStyle/>
                    <a:p>
                      <a:pPr>
                        <a:lnSpc>
                          <a:spcPct val="100000"/>
                        </a:lnSpc>
                      </a:pPr>
                      <a:r>
                        <a:rPr lang="pt-BR" strike="noStrike">
                          <a:solidFill>
                            <a:srgbClr val="000000"/>
                          </a:solidFill>
                          <a:latin typeface="Calibri"/>
                        </a:rPr>
                        <a:t>c) Time to </a:t>
                      </a:r>
                      <a:r>
                        <a:rPr lang="pt-BR" b="1" strike="noStrike">
                          <a:solidFill>
                            <a:srgbClr val="000000"/>
                          </a:solidFill>
                          <a:latin typeface="Calibri"/>
                        </a:rPr>
                        <a:t>comply with obligations</a:t>
                      </a:r>
                      <a:r>
                        <a:rPr lang="pt-BR" strike="noStrike">
                          <a:solidFill>
                            <a:srgbClr val="000000"/>
                          </a:solidFill>
                          <a:latin typeface="Calibri"/>
                        </a:rPr>
                        <a:t> of an inspection relative to the corporate income tax (hours)</a:t>
                      </a:r>
                      <a:endParaRPr/>
                    </a:p>
                  </a:txBody>
                  <a:tcPr/>
                </a:tc>
                <a:tc>
                  <a:txBody>
                    <a:bodyPr/>
                    <a:lstStyle/>
                    <a:p>
                      <a:pPr algn="ctr">
                        <a:lnSpc>
                          <a:spcPct val="100000"/>
                        </a:lnSpc>
                      </a:pPr>
                      <a:r>
                        <a:rPr lang="pt-BR" strike="noStrike">
                          <a:solidFill>
                            <a:srgbClr val="000000"/>
                          </a:solidFill>
                          <a:latin typeface="Calibri"/>
                        </a:rPr>
                        <a:t>38,5</a:t>
                      </a:r>
                      <a:endParaRPr/>
                    </a:p>
                  </a:txBody>
                  <a:tcPr/>
                </a:tc>
              </a:tr>
              <a:tr h="370800">
                <a:tc>
                  <a:txBody>
                    <a:bodyPr/>
                    <a:lstStyle/>
                    <a:p>
                      <a:pPr>
                        <a:lnSpc>
                          <a:spcPct val="100000"/>
                        </a:lnSpc>
                      </a:pPr>
                      <a:r>
                        <a:rPr lang="pt-BR" strike="noStrike">
                          <a:solidFill>
                            <a:srgbClr val="000000"/>
                          </a:solidFill>
                          <a:latin typeface="Calibri"/>
                        </a:rPr>
                        <a:t>d) Time to </a:t>
                      </a:r>
                      <a:r>
                        <a:rPr lang="pt-BR" b="1" strike="noStrike">
                          <a:solidFill>
                            <a:srgbClr val="000000"/>
                          </a:solidFill>
                          <a:latin typeface="Calibri"/>
                        </a:rPr>
                        <a:t>conclude an inspection</a:t>
                      </a:r>
                      <a:r>
                        <a:rPr lang="pt-BR" strike="noStrike">
                          <a:solidFill>
                            <a:srgbClr val="000000"/>
                          </a:solidFill>
                          <a:latin typeface="Calibri"/>
                        </a:rPr>
                        <a:t> relative to the corporate income tax (weeks)</a:t>
                      </a:r>
                      <a:endParaRPr/>
                    </a:p>
                  </a:txBody>
                  <a:tcPr/>
                </a:tc>
                <a:tc>
                  <a:txBody>
                    <a:bodyPr/>
                    <a:lstStyle/>
                    <a:p>
                      <a:pPr algn="ctr">
                        <a:lnSpc>
                          <a:spcPct val="100000"/>
                        </a:lnSpc>
                      </a:pPr>
                      <a:r>
                        <a:rPr lang="pt-BR" strike="noStrike">
                          <a:solidFill>
                            <a:srgbClr val="000000"/>
                          </a:solidFill>
                          <a:latin typeface="Calibri"/>
                        </a:rPr>
                        <a:t>35,1</a:t>
                      </a:r>
                      <a:endParaRPr/>
                    </a:p>
                  </a:txBody>
                  <a:tcPr/>
                </a:tc>
              </a:tr>
            </a:tbl>
          </a:graphicData>
        </a:graphic>
      </p:graphicFrame>
      <p:sp>
        <p:nvSpPr>
          <p:cNvPr id="106" name="CustomShape 3"/>
          <p:cNvSpPr/>
          <p:nvPr/>
        </p:nvSpPr>
        <p:spPr>
          <a:xfrm>
            <a:off x="338760" y="3225960"/>
            <a:ext cx="11470680" cy="1918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pt-BR" sz="2000" strike="noStrike">
                <a:solidFill>
                  <a:srgbClr val="000000"/>
                </a:solidFill>
                <a:latin typeface="Calibri"/>
                <a:ea typeface="DejaVu Sans"/>
              </a:rPr>
              <a:t>b)   the company will not be subjected to an audit.</a:t>
            </a:r>
            <a:endParaRPr/>
          </a:p>
          <a:p>
            <a:pPr>
              <a:lnSpc>
                <a:spcPct val="100000"/>
              </a:lnSpc>
            </a:pPr>
            <a:endParaRPr/>
          </a:p>
          <a:p>
            <a:pPr>
              <a:lnSpc>
                <a:spcPct val="100000"/>
              </a:lnSpc>
            </a:pPr>
            <a:r>
              <a:rPr lang="pt-BR" sz="2000" strike="noStrike">
                <a:solidFill>
                  <a:srgbClr val="000000"/>
                </a:solidFill>
                <a:latin typeface="Calibri"/>
                <a:ea typeface="DejaVu Sans"/>
              </a:rPr>
              <a:t>        PIS          (Aliquot of 1,68%) - immediate full compensation</a:t>
            </a:r>
            <a:endParaRPr/>
          </a:p>
          <a:p>
            <a:pPr>
              <a:lnSpc>
                <a:spcPct val="100000"/>
              </a:lnSpc>
            </a:pPr>
            <a:r>
              <a:rPr lang="pt-BR" sz="2000" strike="noStrike">
                <a:solidFill>
                  <a:srgbClr val="000000"/>
                </a:solidFill>
                <a:latin typeface="Calibri"/>
                <a:ea typeface="DejaVu Sans"/>
              </a:rPr>
              <a:t>        COFINS  (Aliquot of 7,6%) - immediate full compensation </a:t>
            </a:r>
            <a:endParaRPr/>
          </a:p>
          <a:p>
            <a:pPr>
              <a:lnSpc>
                <a:spcPct val="100000"/>
              </a:lnSpc>
            </a:pPr>
            <a:r>
              <a:rPr lang="pt-BR" sz="2000" strike="noStrike">
                <a:solidFill>
                  <a:srgbClr val="000000"/>
                </a:solidFill>
                <a:latin typeface="Calibri"/>
                <a:ea typeface="DejaVu Sans"/>
              </a:rPr>
              <a:t>        IPI           (Zero Alíquot)</a:t>
            </a:r>
            <a:endParaRPr/>
          </a:p>
          <a:p>
            <a:pPr>
              <a:lnSpc>
                <a:spcPct val="100000"/>
              </a:lnSpc>
            </a:pPr>
            <a:r>
              <a:rPr lang="pt-BR" sz="2000" strike="noStrike">
                <a:solidFill>
                  <a:srgbClr val="000000"/>
                </a:solidFill>
                <a:latin typeface="Calibri"/>
                <a:ea typeface="DejaVu Sans"/>
              </a:rPr>
              <a:t>        ICMS      (Aliquot of 8,8%) - compensation in 48 months </a:t>
            </a:r>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CustomShape 1"/>
          <p:cNvSpPr/>
          <p:nvPr/>
        </p:nvSpPr>
        <p:spPr>
          <a:xfrm>
            <a:off x="207000" y="260640"/>
            <a:ext cx="11770200" cy="510480"/>
          </a:xfrm>
          <a:prstGeom prst="roundRect">
            <a:avLst>
              <a:gd name="adj" fmla="val 13805"/>
            </a:avLst>
          </a:prstGeom>
          <a:solidFill>
            <a:srgbClr val="254061"/>
          </a:solidFill>
          <a:ln w="25560">
            <a:solidFill>
              <a:srgbClr val="3A5F8B"/>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pt-BR" sz="3000" b="1" strike="noStrike">
                <a:solidFill>
                  <a:srgbClr val="FFFFFF"/>
                </a:solidFill>
                <a:latin typeface="Calibri"/>
                <a:ea typeface="DejaVu Sans"/>
              </a:rPr>
              <a:t>POSTFILING INDEX</a:t>
            </a:r>
            <a:endParaRPr/>
          </a:p>
        </p:txBody>
      </p:sp>
      <p:graphicFrame>
        <p:nvGraphicFramePr>
          <p:cNvPr id="108" name="Table 2"/>
          <p:cNvGraphicFramePr/>
          <p:nvPr/>
        </p:nvGraphicFramePr>
        <p:xfrm>
          <a:off x="491400" y="963720"/>
          <a:ext cx="11318760" cy="2133000"/>
        </p:xfrm>
        <a:graphic>
          <a:graphicData uri="http://schemas.openxmlformats.org/drawingml/2006/table">
            <a:tbl>
              <a:tblPr/>
              <a:tblGrid>
                <a:gridCol w="8012520"/>
                <a:gridCol w="3306240"/>
              </a:tblGrid>
              <a:tr h="370800">
                <a:tc>
                  <a:txBody>
                    <a:bodyPr/>
                    <a:lstStyle/>
                    <a:p>
                      <a:pPr algn="ctr">
                        <a:lnSpc>
                          <a:spcPct val="100000"/>
                        </a:lnSpc>
                      </a:pPr>
                      <a:r>
                        <a:rPr lang="pt-BR" b="1" strike="noStrike">
                          <a:solidFill>
                            <a:srgbClr val="FFFFFF"/>
                          </a:solidFill>
                          <a:latin typeface="Calibri"/>
                        </a:rPr>
                        <a:t>PROCEDIMENTOS</a:t>
                      </a:r>
                      <a:endParaRPr/>
                    </a:p>
                  </a:txBody>
                  <a:tcPr/>
                </a:tc>
                <a:tc>
                  <a:txBody>
                    <a:bodyPr/>
                    <a:lstStyle/>
                    <a:p>
                      <a:pPr algn="ctr">
                        <a:lnSpc>
                          <a:spcPct val="100000"/>
                        </a:lnSpc>
                      </a:pPr>
                      <a:r>
                        <a:rPr lang="pt-BR" b="1" strike="noStrike">
                          <a:solidFill>
                            <a:srgbClr val="FFFFFF"/>
                          </a:solidFill>
                          <a:latin typeface="Calibri"/>
                        </a:rPr>
                        <a:t>PRAZOS</a:t>
                      </a:r>
                      <a:endParaRPr/>
                    </a:p>
                  </a:txBody>
                  <a:tcPr/>
                </a:tc>
              </a:tr>
              <a:tr h="370800">
                <a:tc>
                  <a:txBody>
                    <a:bodyPr/>
                    <a:lstStyle/>
                    <a:p>
                      <a:pPr>
                        <a:lnSpc>
                          <a:spcPct val="100000"/>
                        </a:lnSpc>
                      </a:pPr>
                      <a:r>
                        <a:rPr lang="pt-BR" strike="noStrike">
                          <a:solidFill>
                            <a:srgbClr val="000000"/>
                          </a:solidFill>
                          <a:latin typeface="Calibri"/>
                        </a:rPr>
                        <a:t>a) Compliance with VAT refunds</a:t>
                      </a:r>
                      <a:endParaRPr/>
                    </a:p>
                  </a:txBody>
                  <a:tcPr/>
                </a:tc>
                <a:tc>
                  <a:txBody>
                    <a:bodyPr/>
                    <a:lstStyle/>
                    <a:p>
                      <a:pPr algn="ctr">
                        <a:lnSpc>
                          <a:spcPct val="100000"/>
                        </a:lnSpc>
                      </a:pPr>
                      <a:r>
                        <a:rPr lang="pt-BR" strike="noStrike">
                          <a:solidFill>
                            <a:srgbClr val="000000"/>
                          </a:solidFill>
                          <a:latin typeface="Calibri"/>
                        </a:rPr>
                        <a:t>Not evaluated</a:t>
                      </a:r>
                      <a:endParaRPr/>
                    </a:p>
                  </a:txBody>
                  <a:tcPr/>
                </a:tc>
              </a:tr>
              <a:tr h="370800">
                <a:tc>
                  <a:txBody>
                    <a:bodyPr/>
                    <a:lstStyle/>
                    <a:p>
                      <a:pPr>
                        <a:lnSpc>
                          <a:spcPct val="100000"/>
                        </a:lnSpc>
                      </a:pPr>
                      <a:r>
                        <a:rPr lang="pt-BR" strike="noStrike">
                          <a:solidFill>
                            <a:srgbClr val="000000"/>
                          </a:solidFill>
                          <a:latin typeface="Calibri"/>
                        </a:rPr>
                        <a:t>b) Completing a VAT refund process</a:t>
                      </a:r>
                      <a:endParaRPr/>
                    </a:p>
                  </a:txBody>
                  <a:tcPr/>
                </a:tc>
                <a:tc>
                  <a:txBody>
                    <a:bodyPr/>
                    <a:lstStyle/>
                    <a:p>
                      <a:pPr algn="ctr">
                        <a:lnSpc>
                          <a:spcPct val="100000"/>
                        </a:lnSpc>
                      </a:pPr>
                      <a:r>
                        <a:rPr lang="pt-BR" strike="noStrike">
                          <a:solidFill>
                            <a:srgbClr val="000000"/>
                          </a:solidFill>
                          <a:latin typeface="Calibri"/>
                        </a:rPr>
                        <a:t>Not evaluated</a:t>
                      </a:r>
                      <a:endParaRPr/>
                    </a:p>
                  </a:txBody>
                  <a:tcPr/>
                </a:tc>
              </a:tr>
              <a:tr h="649800">
                <a:tc>
                  <a:txBody>
                    <a:bodyPr/>
                    <a:lstStyle/>
                    <a:p>
                      <a:pPr>
                        <a:lnSpc>
                          <a:spcPct val="100000"/>
                        </a:lnSpc>
                      </a:pPr>
                      <a:r>
                        <a:rPr lang="pt-BR" strike="noStrike">
                          <a:solidFill>
                            <a:srgbClr val="000000"/>
                          </a:solidFill>
                          <a:latin typeface="Calibri"/>
                        </a:rPr>
                        <a:t>c) Time to </a:t>
                      </a:r>
                      <a:r>
                        <a:rPr lang="pt-BR" b="1" strike="noStrike">
                          <a:solidFill>
                            <a:srgbClr val="000000"/>
                          </a:solidFill>
                          <a:latin typeface="Calibri"/>
                        </a:rPr>
                        <a:t>comply with obligations</a:t>
                      </a:r>
                      <a:r>
                        <a:rPr lang="pt-BR" strike="noStrike">
                          <a:solidFill>
                            <a:srgbClr val="000000"/>
                          </a:solidFill>
                          <a:latin typeface="Calibri"/>
                        </a:rPr>
                        <a:t> of an inspection concerning to the corporate income tax (hours)</a:t>
                      </a:r>
                      <a:endParaRPr/>
                    </a:p>
                  </a:txBody>
                  <a:tcPr/>
                </a:tc>
                <a:tc>
                  <a:txBody>
                    <a:bodyPr/>
                    <a:lstStyle/>
                    <a:p>
                      <a:pPr algn="ctr">
                        <a:lnSpc>
                          <a:spcPct val="100000"/>
                        </a:lnSpc>
                      </a:pPr>
                      <a:r>
                        <a:rPr lang="pt-BR" strike="noStrike">
                          <a:solidFill>
                            <a:srgbClr val="000000"/>
                          </a:solidFill>
                          <a:latin typeface="Calibri"/>
                        </a:rPr>
                        <a:t>38,5</a:t>
                      </a:r>
                      <a:endParaRPr/>
                    </a:p>
                  </a:txBody>
                  <a:tcPr/>
                </a:tc>
              </a:tr>
              <a:tr h="370800">
                <a:tc>
                  <a:txBody>
                    <a:bodyPr/>
                    <a:lstStyle/>
                    <a:p>
                      <a:pPr>
                        <a:lnSpc>
                          <a:spcPct val="100000"/>
                        </a:lnSpc>
                      </a:pPr>
                      <a:r>
                        <a:rPr lang="pt-BR" strike="noStrike">
                          <a:solidFill>
                            <a:srgbClr val="000000"/>
                          </a:solidFill>
                          <a:latin typeface="Calibri"/>
                        </a:rPr>
                        <a:t>d) Time to </a:t>
                      </a:r>
                      <a:r>
                        <a:rPr lang="pt-BR" b="1" strike="noStrike">
                          <a:solidFill>
                            <a:srgbClr val="000000"/>
                          </a:solidFill>
                          <a:latin typeface="Calibri"/>
                        </a:rPr>
                        <a:t>comply an inspection</a:t>
                      </a:r>
                      <a:r>
                        <a:rPr lang="pt-BR" strike="noStrike">
                          <a:solidFill>
                            <a:srgbClr val="000000"/>
                          </a:solidFill>
                          <a:latin typeface="Calibri"/>
                        </a:rPr>
                        <a:t> concerning to the corporate income tax (weeks)</a:t>
                      </a:r>
                      <a:endParaRPr/>
                    </a:p>
                  </a:txBody>
                  <a:tcPr/>
                </a:tc>
                <a:tc>
                  <a:txBody>
                    <a:bodyPr/>
                    <a:lstStyle/>
                    <a:p>
                      <a:pPr algn="ctr">
                        <a:lnSpc>
                          <a:spcPct val="100000"/>
                        </a:lnSpc>
                      </a:pPr>
                      <a:r>
                        <a:rPr lang="pt-BR" strike="noStrike">
                          <a:solidFill>
                            <a:srgbClr val="000000"/>
                          </a:solidFill>
                          <a:latin typeface="Calibri"/>
                        </a:rPr>
                        <a:t>35,1</a:t>
                      </a:r>
                      <a:endParaRPr/>
                    </a:p>
                  </a:txBody>
                  <a:tcPr/>
                </a:tc>
              </a:tr>
            </a:tbl>
          </a:graphicData>
        </a:graphic>
      </p:graphicFrame>
      <p:sp>
        <p:nvSpPr>
          <p:cNvPr id="109" name="CustomShape 3"/>
          <p:cNvSpPr/>
          <p:nvPr/>
        </p:nvSpPr>
        <p:spPr>
          <a:xfrm>
            <a:off x="338760" y="3225960"/>
            <a:ext cx="11470680" cy="210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buFont typeface="StarSymbol"/>
              <a:buAutoNum type="alphaLcParenR"/>
            </a:pPr>
            <a:r>
              <a:rPr lang="pt-BR" sz="2100" strike="noStrike" dirty="0" err="1">
                <a:solidFill>
                  <a:srgbClr val="000000"/>
                </a:solidFill>
                <a:latin typeface="Calibri"/>
                <a:ea typeface="DejaVu Sans"/>
              </a:rPr>
              <a:t>Internal</a:t>
            </a:r>
            <a:r>
              <a:rPr lang="pt-BR" sz="2100" strike="noStrike" dirty="0">
                <a:solidFill>
                  <a:srgbClr val="000000"/>
                </a:solidFill>
                <a:latin typeface="Calibri"/>
                <a:ea typeface="DejaVu Sans"/>
              </a:rPr>
              <a:t> legal background: </a:t>
            </a:r>
            <a:r>
              <a:rPr lang="pt-BR" sz="2100" strike="noStrike" dirty="0" err="1">
                <a:solidFill>
                  <a:srgbClr val="000000"/>
                </a:solidFill>
                <a:latin typeface="Calibri"/>
                <a:ea typeface="DejaVu Sans"/>
              </a:rPr>
              <a:t>Normative</a:t>
            </a:r>
            <a:r>
              <a:rPr lang="pt-BR" sz="2100" strike="noStrike" dirty="0">
                <a:solidFill>
                  <a:srgbClr val="000000"/>
                </a:solidFill>
                <a:latin typeface="Calibri"/>
                <a:ea typeface="DejaVu Sans"/>
              </a:rPr>
              <a:t> </a:t>
            </a:r>
            <a:r>
              <a:rPr lang="pt-BR" sz="2100" strike="noStrike" dirty="0" err="1">
                <a:solidFill>
                  <a:srgbClr val="000000"/>
                </a:solidFill>
                <a:latin typeface="Calibri"/>
                <a:ea typeface="DejaVu Sans"/>
              </a:rPr>
              <a:t>Instruction</a:t>
            </a:r>
            <a:r>
              <a:rPr lang="pt-BR" sz="2100" strike="noStrike" dirty="0">
                <a:solidFill>
                  <a:srgbClr val="000000"/>
                </a:solidFill>
                <a:latin typeface="Calibri"/>
                <a:ea typeface="DejaVu Sans"/>
              </a:rPr>
              <a:t> IN RFB nº 1.422/2013, </a:t>
            </a:r>
            <a:r>
              <a:rPr lang="pt-BR" sz="2100" strike="noStrike" dirty="0" err="1">
                <a:solidFill>
                  <a:srgbClr val="000000"/>
                </a:solidFill>
                <a:latin typeface="Calibri"/>
                <a:ea typeface="DejaVu Sans"/>
              </a:rPr>
              <a:t>changed</a:t>
            </a:r>
            <a:r>
              <a:rPr lang="pt-BR" sz="2100" strike="noStrike" dirty="0">
                <a:solidFill>
                  <a:srgbClr val="000000"/>
                </a:solidFill>
                <a:latin typeface="Calibri"/>
                <a:ea typeface="DejaVu Sans"/>
              </a:rPr>
              <a:t> </a:t>
            </a:r>
            <a:r>
              <a:rPr lang="pt-BR" sz="2100" strike="noStrike" dirty="0" err="1">
                <a:solidFill>
                  <a:srgbClr val="000000"/>
                </a:solidFill>
                <a:latin typeface="Calibri"/>
                <a:ea typeface="DejaVu Sans"/>
              </a:rPr>
              <a:t>by</a:t>
            </a:r>
            <a:r>
              <a:rPr lang="pt-BR" sz="2100" strike="noStrike" dirty="0">
                <a:solidFill>
                  <a:srgbClr val="000000"/>
                </a:solidFill>
                <a:latin typeface="Calibri"/>
                <a:ea typeface="DejaVu Sans"/>
              </a:rPr>
              <a:t> IN RFB nº 1770, </a:t>
            </a:r>
            <a:r>
              <a:rPr lang="pt-BR" sz="2100" strike="noStrike" dirty="0" err="1">
                <a:solidFill>
                  <a:srgbClr val="000000"/>
                </a:solidFill>
                <a:latin typeface="Calibri"/>
                <a:ea typeface="DejaVu Sans"/>
              </a:rPr>
              <a:t>of</a:t>
            </a:r>
            <a:r>
              <a:rPr lang="pt-BR" sz="2100" strike="noStrike" dirty="0">
                <a:solidFill>
                  <a:srgbClr val="000000"/>
                </a:solidFill>
                <a:latin typeface="Calibri"/>
                <a:ea typeface="DejaVu Sans"/>
              </a:rPr>
              <a:t> Dec.08/2017 </a:t>
            </a:r>
            <a:endParaRPr dirty="0"/>
          </a:p>
          <a:p>
            <a:pPr>
              <a:lnSpc>
                <a:spcPct val="100000"/>
              </a:lnSpc>
            </a:pPr>
            <a:r>
              <a:rPr lang="pt-BR" sz="2100" strike="noStrike" dirty="0">
                <a:solidFill>
                  <a:srgbClr val="000000"/>
                </a:solidFill>
                <a:latin typeface="Calibri"/>
                <a:ea typeface="DejaVu Sans"/>
              </a:rPr>
              <a:t>   </a:t>
            </a:r>
            <a:r>
              <a:rPr lang="pt-BR" sz="2100" strike="noStrike" dirty="0" err="1">
                <a:solidFill>
                  <a:srgbClr val="000000"/>
                </a:solidFill>
                <a:latin typeface="Calibri"/>
                <a:ea typeface="DejaVu Sans"/>
              </a:rPr>
              <a:t>It's</a:t>
            </a:r>
            <a:r>
              <a:rPr lang="pt-BR" sz="2100" strike="noStrike" dirty="0">
                <a:solidFill>
                  <a:srgbClr val="000000"/>
                </a:solidFill>
                <a:latin typeface="Calibri"/>
                <a:ea typeface="DejaVu Sans"/>
              </a:rPr>
              <a:t> </a:t>
            </a:r>
            <a:r>
              <a:rPr lang="pt-BR" sz="2100" strike="noStrike" dirty="0" err="1">
                <a:solidFill>
                  <a:srgbClr val="000000"/>
                </a:solidFill>
                <a:latin typeface="Calibri"/>
                <a:ea typeface="DejaVu Sans"/>
              </a:rPr>
              <a:t>necessary</a:t>
            </a:r>
            <a:r>
              <a:rPr lang="pt-BR" sz="2100" strike="noStrike" dirty="0">
                <a:solidFill>
                  <a:srgbClr val="000000"/>
                </a:solidFill>
                <a:latin typeface="Calibri"/>
                <a:ea typeface="DejaVu Sans"/>
              </a:rPr>
              <a:t> </a:t>
            </a:r>
            <a:r>
              <a:rPr lang="pt-BR" sz="2100" strike="noStrike" dirty="0" err="1">
                <a:solidFill>
                  <a:srgbClr val="000000"/>
                </a:solidFill>
                <a:latin typeface="Calibri"/>
                <a:ea typeface="DejaVu Sans"/>
              </a:rPr>
              <a:t>to</a:t>
            </a:r>
            <a:r>
              <a:rPr lang="pt-BR" sz="2100" strike="noStrike" dirty="0">
                <a:solidFill>
                  <a:srgbClr val="000000"/>
                </a:solidFill>
                <a:latin typeface="Calibri"/>
                <a:ea typeface="DejaVu Sans"/>
              </a:rPr>
              <a:t> </a:t>
            </a:r>
            <a:r>
              <a:rPr lang="pt-BR" sz="2100" strike="noStrike" dirty="0" err="1">
                <a:solidFill>
                  <a:srgbClr val="000000"/>
                </a:solidFill>
                <a:latin typeface="Calibri"/>
                <a:ea typeface="DejaVu Sans"/>
              </a:rPr>
              <a:t>fill</a:t>
            </a:r>
            <a:r>
              <a:rPr lang="pt-BR" sz="2100" strike="noStrike" dirty="0">
                <a:solidFill>
                  <a:srgbClr val="000000"/>
                </a:solidFill>
                <a:latin typeface="Calibri"/>
                <a:ea typeface="DejaVu Sans"/>
              </a:rPr>
              <a:t> in </a:t>
            </a:r>
            <a:r>
              <a:rPr lang="pt-BR" sz="2100" strike="noStrike" dirty="0" err="1">
                <a:solidFill>
                  <a:srgbClr val="000000"/>
                </a:solidFill>
                <a:latin typeface="Calibri"/>
                <a:ea typeface="DejaVu Sans"/>
              </a:rPr>
              <a:t>just</a:t>
            </a:r>
            <a:r>
              <a:rPr lang="pt-BR" sz="2100" strike="noStrike" dirty="0">
                <a:solidFill>
                  <a:srgbClr val="000000"/>
                </a:solidFill>
                <a:latin typeface="Calibri"/>
                <a:ea typeface="DejaVu Sans"/>
              </a:rPr>
              <a:t> </a:t>
            </a:r>
            <a:r>
              <a:rPr lang="pt-BR" sz="2100" strike="noStrike" dirty="0" err="1">
                <a:solidFill>
                  <a:srgbClr val="000000"/>
                </a:solidFill>
                <a:latin typeface="Calibri"/>
                <a:ea typeface="DejaVu Sans"/>
              </a:rPr>
              <a:t>two</a:t>
            </a:r>
            <a:r>
              <a:rPr lang="pt-BR" sz="2100" strike="noStrike" dirty="0">
                <a:solidFill>
                  <a:srgbClr val="000000"/>
                </a:solidFill>
                <a:latin typeface="Calibri"/>
                <a:ea typeface="DejaVu Sans"/>
              </a:rPr>
              <a:t> digital scripts:</a:t>
            </a:r>
            <a:endParaRPr dirty="0"/>
          </a:p>
          <a:p>
            <a:pPr>
              <a:lnSpc>
                <a:spcPct val="100000"/>
              </a:lnSpc>
            </a:pPr>
            <a:r>
              <a:rPr lang="pt-BR" sz="2100" strike="noStrike" dirty="0">
                <a:solidFill>
                  <a:srgbClr val="000000"/>
                </a:solidFill>
                <a:latin typeface="Calibri"/>
                <a:ea typeface="DejaVu Sans"/>
              </a:rPr>
              <a:t>        - The EFD (Digital Fiscal </a:t>
            </a:r>
            <a:r>
              <a:rPr lang="pt-BR" sz="2100" strike="noStrike" dirty="0" err="1">
                <a:solidFill>
                  <a:srgbClr val="000000"/>
                </a:solidFill>
                <a:latin typeface="Calibri"/>
                <a:ea typeface="DejaVu Sans"/>
              </a:rPr>
              <a:t>Bookkeeping</a:t>
            </a:r>
            <a:r>
              <a:rPr lang="pt-BR" sz="2100" strike="noStrike" dirty="0">
                <a:solidFill>
                  <a:srgbClr val="000000"/>
                </a:solidFill>
                <a:latin typeface="Calibri"/>
                <a:ea typeface="DejaVu Sans"/>
              </a:rPr>
              <a:t>), </a:t>
            </a:r>
            <a:r>
              <a:rPr lang="pt-BR" sz="2100" strike="noStrike" dirty="0" err="1">
                <a:solidFill>
                  <a:srgbClr val="000000"/>
                </a:solidFill>
                <a:latin typeface="Calibri"/>
                <a:ea typeface="DejaVu Sans"/>
              </a:rPr>
              <a:t>which</a:t>
            </a:r>
            <a:r>
              <a:rPr lang="pt-BR" sz="2100" strike="noStrike" dirty="0">
                <a:solidFill>
                  <a:srgbClr val="000000"/>
                </a:solidFill>
                <a:latin typeface="Calibri"/>
                <a:ea typeface="DejaVu Sans"/>
              </a:rPr>
              <a:t> </a:t>
            </a:r>
            <a:r>
              <a:rPr lang="pt-BR" sz="2100" strike="noStrike" dirty="0" err="1">
                <a:solidFill>
                  <a:srgbClr val="000000"/>
                </a:solidFill>
                <a:latin typeface="Calibri"/>
                <a:ea typeface="DejaVu Sans"/>
              </a:rPr>
              <a:t>reflects</a:t>
            </a:r>
            <a:r>
              <a:rPr lang="pt-BR" sz="2100" strike="noStrike" dirty="0">
                <a:solidFill>
                  <a:srgbClr val="000000"/>
                </a:solidFill>
                <a:latin typeface="Calibri"/>
                <a:ea typeface="DejaVu Sans"/>
              </a:rPr>
              <a:t> </a:t>
            </a:r>
            <a:r>
              <a:rPr lang="pt-BR" sz="2100" strike="noStrike" dirty="0" err="1">
                <a:solidFill>
                  <a:srgbClr val="000000"/>
                </a:solidFill>
                <a:latin typeface="Calibri"/>
                <a:ea typeface="DejaVu Sans"/>
              </a:rPr>
              <a:t>the</a:t>
            </a:r>
            <a:r>
              <a:rPr lang="pt-BR" sz="2100" strike="noStrike" dirty="0">
                <a:solidFill>
                  <a:srgbClr val="000000"/>
                </a:solidFill>
                <a:latin typeface="Calibri"/>
                <a:ea typeface="DejaVu Sans"/>
              </a:rPr>
              <a:t> </a:t>
            </a:r>
            <a:r>
              <a:rPr lang="pt-BR" sz="2100" strike="noStrike" dirty="0" err="1">
                <a:solidFill>
                  <a:srgbClr val="000000"/>
                </a:solidFill>
                <a:latin typeface="Calibri"/>
                <a:ea typeface="DejaVu Sans"/>
              </a:rPr>
              <a:t>company</a:t>
            </a:r>
            <a:r>
              <a:rPr lang="pt-BR" sz="2100" strike="noStrike" dirty="0">
                <a:solidFill>
                  <a:srgbClr val="000000"/>
                </a:solidFill>
                <a:latin typeface="Calibri"/>
                <a:ea typeface="DejaVu Sans"/>
              </a:rPr>
              <a:t> </a:t>
            </a:r>
            <a:r>
              <a:rPr lang="pt-BR" sz="2100" strike="noStrike" dirty="0" err="1">
                <a:solidFill>
                  <a:srgbClr val="000000"/>
                </a:solidFill>
                <a:latin typeface="Calibri"/>
                <a:ea typeface="DejaVu Sans"/>
              </a:rPr>
              <a:t>profit</a:t>
            </a:r>
            <a:r>
              <a:rPr lang="pt-BR" sz="2100" strike="noStrike" dirty="0">
                <a:solidFill>
                  <a:srgbClr val="000000"/>
                </a:solidFill>
                <a:latin typeface="Calibri"/>
                <a:ea typeface="DejaVu Sans"/>
              </a:rPr>
              <a:t> </a:t>
            </a:r>
            <a:r>
              <a:rPr lang="pt-BR" sz="2100" strike="noStrike" dirty="0" err="1">
                <a:solidFill>
                  <a:srgbClr val="000000"/>
                </a:solidFill>
                <a:latin typeface="Calibri"/>
                <a:ea typeface="DejaVu Sans"/>
              </a:rPr>
              <a:t>apuration</a:t>
            </a:r>
            <a:endParaRPr dirty="0"/>
          </a:p>
          <a:p>
            <a:pPr>
              <a:lnSpc>
                <a:spcPct val="100000"/>
              </a:lnSpc>
            </a:pPr>
            <a:r>
              <a:rPr lang="pt-BR" sz="2100" strike="noStrike" dirty="0">
                <a:solidFill>
                  <a:srgbClr val="000000"/>
                </a:solidFill>
                <a:latin typeface="Calibri"/>
                <a:ea typeface="DejaVu Sans"/>
              </a:rPr>
              <a:t>        - DCTF (</a:t>
            </a:r>
            <a:r>
              <a:rPr lang="pt-BR" sz="2100" strike="noStrike" dirty="0" err="1">
                <a:solidFill>
                  <a:srgbClr val="000000"/>
                </a:solidFill>
                <a:latin typeface="Calibri"/>
                <a:ea typeface="DejaVu Sans"/>
              </a:rPr>
              <a:t>Declaration</a:t>
            </a:r>
            <a:r>
              <a:rPr lang="pt-BR" sz="2100" strike="noStrike" dirty="0">
                <a:solidFill>
                  <a:srgbClr val="000000"/>
                </a:solidFill>
                <a:latin typeface="Calibri"/>
                <a:ea typeface="DejaVu Sans"/>
              </a:rPr>
              <a:t> </a:t>
            </a:r>
            <a:r>
              <a:rPr lang="pt-BR" sz="2100" strike="noStrike" dirty="0" err="1">
                <a:solidFill>
                  <a:srgbClr val="000000"/>
                </a:solidFill>
                <a:latin typeface="Calibri"/>
                <a:ea typeface="DejaVu Sans"/>
              </a:rPr>
              <a:t>of</a:t>
            </a:r>
            <a:r>
              <a:rPr lang="pt-BR" sz="2100" strike="noStrike" dirty="0">
                <a:solidFill>
                  <a:srgbClr val="000000"/>
                </a:solidFill>
                <a:latin typeface="Calibri"/>
                <a:ea typeface="DejaVu Sans"/>
              </a:rPr>
              <a:t> Federal </a:t>
            </a:r>
            <a:r>
              <a:rPr lang="pt-BR" sz="2100" strike="noStrike" dirty="0" err="1">
                <a:solidFill>
                  <a:srgbClr val="000000"/>
                </a:solidFill>
                <a:latin typeface="Calibri"/>
                <a:ea typeface="DejaVu Sans"/>
              </a:rPr>
              <a:t>Contributions</a:t>
            </a:r>
            <a:r>
              <a:rPr lang="pt-BR" sz="2100" strike="noStrike" dirty="0">
                <a:solidFill>
                  <a:srgbClr val="000000"/>
                </a:solidFill>
                <a:latin typeface="Calibri"/>
                <a:ea typeface="DejaVu Sans"/>
              </a:rPr>
              <a:t> </a:t>
            </a:r>
            <a:r>
              <a:rPr lang="pt-BR" sz="2100" strike="noStrike" dirty="0" err="1">
                <a:solidFill>
                  <a:srgbClr val="000000"/>
                </a:solidFill>
                <a:latin typeface="Calibri"/>
                <a:ea typeface="DejaVu Sans"/>
              </a:rPr>
              <a:t>and</a:t>
            </a:r>
            <a:r>
              <a:rPr lang="pt-BR" sz="2100" strike="noStrike" dirty="0">
                <a:solidFill>
                  <a:srgbClr val="000000"/>
                </a:solidFill>
                <a:latin typeface="Calibri"/>
                <a:ea typeface="DejaVu Sans"/>
              </a:rPr>
              <a:t> Taxes) </a:t>
            </a:r>
            <a:r>
              <a:rPr lang="pt-BR" sz="2100" strike="noStrike" dirty="0" err="1">
                <a:solidFill>
                  <a:srgbClr val="000000"/>
                </a:solidFill>
                <a:latin typeface="Calibri"/>
                <a:ea typeface="DejaVu Sans"/>
              </a:rPr>
              <a:t>to</a:t>
            </a:r>
            <a:r>
              <a:rPr lang="pt-BR" sz="2100" strike="noStrike" dirty="0">
                <a:solidFill>
                  <a:srgbClr val="000000"/>
                </a:solidFill>
                <a:latin typeface="Calibri"/>
                <a:ea typeface="DejaVu Sans"/>
              </a:rPr>
              <a:t> </a:t>
            </a:r>
            <a:r>
              <a:rPr lang="pt-BR" sz="2100" strike="noStrike" dirty="0" err="1">
                <a:solidFill>
                  <a:srgbClr val="000000"/>
                </a:solidFill>
                <a:latin typeface="Calibri"/>
                <a:ea typeface="DejaVu Sans"/>
              </a:rPr>
              <a:t>calculate</a:t>
            </a:r>
            <a:r>
              <a:rPr lang="pt-BR" sz="2100" strike="noStrike" dirty="0">
                <a:solidFill>
                  <a:srgbClr val="000000"/>
                </a:solidFill>
                <a:latin typeface="Calibri"/>
                <a:ea typeface="DejaVu Sans"/>
              </a:rPr>
              <a:t> </a:t>
            </a:r>
            <a:r>
              <a:rPr lang="pt-BR" sz="2100" strike="noStrike" dirty="0" err="1">
                <a:solidFill>
                  <a:srgbClr val="000000"/>
                </a:solidFill>
                <a:latin typeface="Calibri"/>
                <a:ea typeface="DejaVu Sans"/>
              </a:rPr>
              <a:t>due</a:t>
            </a:r>
            <a:r>
              <a:rPr lang="pt-BR" sz="2100" strike="noStrike" dirty="0">
                <a:solidFill>
                  <a:srgbClr val="000000"/>
                </a:solidFill>
                <a:latin typeface="Calibri"/>
                <a:ea typeface="DejaVu Sans"/>
              </a:rPr>
              <a:t> </a:t>
            </a:r>
            <a:r>
              <a:rPr lang="pt-BR" sz="2100" strike="noStrike" dirty="0" smtClean="0">
                <a:solidFill>
                  <a:srgbClr val="000000"/>
                </a:solidFill>
                <a:latin typeface="Calibri"/>
                <a:ea typeface="DejaVu Sans"/>
              </a:rPr>
              <a:t>tributes</a:t>
            </a:r>
          </a:p>
          <a:p>
            <a:pPr algn="ctr">
              <a:lnSpc>
                <a:spcPct val="100000"/>
              </a:lnSpc>
            </a:pPr>
            <a:r>
              <a:rPr lang="pt-BR" sz="2100" dirty="0">
                <a:solidFill>
                  <a:srgbClr val="000000"/>
                </a:solidFill>
                <a:latin typeface="Calibri"/>
                <a:ea typeface="DejaVu Sans"/>
              </a:rPr>
              <a:t> </a:t>
            </a:r>
            <a:r>
              <a:rPr lang="pt-BR" sz="2100" dirty="0" smtClean="0">
                <a:solidFill>
                  <a:srgbClr val="000000"/>
                </a:solidFill>
                <a:latin typeface="Calibri"/>
                <a:ea typeface="DejaVu Sans"/>
              </a:rPr>
              <a:t>    </a:t>
            </a:r>
            <a:r>
              <a:rPr lang="pt-BR" sz="2100" b="1" i="1" dirty="0" err="1" smtClean="0">
                <a:solidFill>
                  <a:srgbClr val="000000"/>
                </a:solidFill>
                <a:latin typeface="Calibri"/>
                <a:ea typeface="DejaVu Sans"/>
              </a:rPr>
              <a:t>Nothing</a:t>
            </a:r>
            <a:r>
              <a:rPr lang="pt-BR" sz="2100" b="1" i="1" dirty="0" smtClean="0">
                <a:solidFill>
                  <a:srgbClr val="000000"/>
                </a:solidFill>
                <a:latin typeface="Calibri"/>
                <a:ea typeface="DejaVu Sans"/>
              </a:rPr>
              <a:t> </a:t>
            </a:r>
            <a:r>
              <a:rPr lang="pt-BR" sz="2100" b="1" i="1" dirty="0" err="1" smtClean="0">
                <a:solidFill>
                  <a:srgbClr val="000000"/>
                </a:solidFill>
                <a:latin typeface="Calibri"/>
                <a:ea typeface="DejaVu Sans"/>
              </a:rPr>
              <a:t>else</a:t>
            </a:r>
            <a:r>
              <a:rPr lang="pt-BR" sz="2100" b="1" i="1" dirty="0" smtClean="0">
                <a:solidFill>
                  <a:srgbClr val="000000"/>
                </a:solidFill>
                <a:latin typeface="Calibri"/>
                <a:ea typeface="DejaVu Sans"/>
              </a:rPr>
              <a:t> </a:t>
            </a:r>
            <a:r>
              <a:rPr lang="pt-BR" sz="2100" b="1" i="1" dirty="0" err="1" smtClean="0">
                <a:solidFill>
                  <a:srgbClr val="000000"/>
                </a:solidFill>
                <a:latin typeface="Calibri"/>
                <a:ea typeface="DejaVu Sans"/>
              </a:rPr>
              <a:t>is</a:t>
            </a:r>
            <a:r>
              <a:rPr lang="pt-BR" sz="2100" b="1" i="1" dirty="0" smtClean="0">
                <a:solidFill>
                  <a:srgbClr val="000000"/>
                </a:solidFill>
                <a:latin typeface="Calibri"/>
                <a:ea typeface="DejaVu Sans"/>
              </a:rPr>
              <a:t> </a:t>
            </a:r>
            <a:r>
              <a:rPr lang="pt-BR" sz="2100" b="1" i="1" dirty="0" err="1" smtClean="0">
                <a:solidFill>
                  <a:srgbClr val="000000"/>
                </a:solidFill>
                <a:latin typeface="Calibri"/>
                <a:ea typeface="DejaVu Sans"/>
              </a:rPr>
              <a:t>requeired</a:t>
            </a:r>
            <a:endParaRPr b="1" i="1"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CustomShape 1"/>
          <p:cNvSpPr/>
          <p:nvPr/>
        </p:nvSpPr>
        <p:spPr>
          <a:xfrm>
            <a:off x="207000" y="-87840"/>
            <a:ext cx="11770200" cy="510480"/>
          </a:xfrm>
          <a:prstGeom prst="roundRect">
            <a:avLst>
              <a:gd name="adj" fmla="val 13805"/>
            </a:avLst>
          </a:prstGeom>
          <a:solidFill>
            <a:srgbClr val="254061"/>
          </a:solidFill>
          <a:ln w="25560">
            <a:solidFill>
              <a:srgbClr val="3A5F8B"/>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pt-BR" sz="3000" b="1" strike="noStrike">
                <a:solidFill>
                  <a:srgbClr val="FFFFFF"/>
                </a:solidFill>
                <a:latin typeface="Calibri"/>
                <a:ea typeface="DejaVu Sans"/>
              </a:rPr>
              <a:t>POSTFILLING INDEX – DEADLINE DETAILS</a:t>
            </a:r>
            <a:endParaRPr/>
          </a:p>
        </p:txBody>
      </p:sp>
      <p:sp>
        <p:nvSpPr>
          <p:cNvPr id="112" name="CustomShape 2"/>
          <p:cNvSpPr/>
          <p:nvPr/>
        </p:nvSpPr>
        <p:spPr>
          <a:xfrm>
            <a:off x="207000" y="772560"/>
            <a:ext cx="11583360" cy="1385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endParaRPr/>
          </a:p>
          <a:p>
            <a:pPr>
              <a:lnSpc>
                <a:spcPct val="100000"/>
              </a:lnSpc>
            </a:pPr>
            <a:endParaRPr/>
          </a:p>
          <a:p>
            <a:pPr>
              <a:lnSpc>
                <a:spcPct val="100000"/>
              </a:lnSpc>
            </a:pPr>
            <a:endParaRPr/>
          </a:p>
          <a:p>
            <a:pPr>
              <a:lnSpc>
                <a:spcPct val="100000"/>
              </a:lnSpc>
            </a:pPr>
            <a:endParaRPr/>
          </a:p>
          <a:p>
            <a:pPr>
              <a:lnSpc>
                <a:spcPct val="100000"/>
              </a:lnSpc>
            </a:pPr>
            <a:endParaRPr/>
          </a:p>
        </p:txBody>
      </p:sp>
      <p:sp>
        <p:nvSpPr>
          <p:cNvPr id="113" name="CustomShape 3"/>
          <p:cNvSpPr/>
          <p:nvPr/>
        </p:nvSpPr>
        <p:spPr>
          <a:xfrm>
            <a:off x="970920" y="505800"/>
            <a:ext cx="10292040" cy="820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pt-BR" sz="2300" strike="noStrike">
                <a:solidFill>
                  <a:srgbClr val="000000"/>
                </a:solidFill>
                <a:latin typeface="Calibri"/>
                <a:ea typeface="DejaVu Sans"/>
              </a:rPr>
              <a:t>Time to </a:t>
            </a:r>
            <a:r>
              <a:rPr lang="pt-BR" sz="2300" b="1" strike="noStrike">
                <a:solidFill>
                  <a:srgbClr val="000000"/>
                </a:solidFill>
                <a:latin typeface="Calibri"/>
                <a:ea typeface="DejaVu Sans"/>
              </a:rPr>
              <a:t>cumply with obligations</a:t>
            </a:r>
            <a:r>
              <a:rPr lang="pt-BR" sz="2300" strike="noStrike">
                <a:solidFill>
                  <a:srgbClr val="000000"/>
                </a:solidFill>
                <a:latin typeface="Calibri"/>
                <a:ea typeface="DejaVu Sans"/>
              </a:rPr>
              <a:t> of an inspection </a:t>
            </a:r>
            <a:endParaRPr/>
          </a:p>
          <a:p>
            <a:pPr algn="ctr">
              <a:lnSpc>
                <a:spcPct val="100000"/>
              </a:lnSpc>
            </a:pPr>
            <a:r>
              <a:rPr lang="pt-BR" sz="2300" strike="noStrike">
                <a:solidFill>
                  <a:srgbClr val="000000"/>
                </a:solidFill>
                <a:latin typeface="Calibri"/>
                <a:ea typeface="DejaVu Sans"/>
              </a:rPr>
              <a:t>concerning to the corporate insume tax (hours) </a:t>
            </a:r>
            <a:endParaRPr/>
          </a:p>
        </p:txBody>
      </p:sp>
      <p:sp>
        <p:nvSpPr>
          <p:cNvPr id="114" name="CustomShape 4"/>
          <p:cNvSpPr/>
          <p:nvPr/>
        </p:nvSpPr>
        <p:spPr>
          <a:xfrm>
            <a:off x="1110600" y="4471560"/>
            <a:ext cx="10679760" cy="820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pt-BR" sz="2300" strike="noStrike">
                <a:solidFill>
                  <a:srgbClr val="000000"/>
                </a:solidFill>
                <a:latin typeface="Calibri"/>
                <a:ea typeface="DejaVu Sans"/>
              </a:rPr>
              <a:t>Time to </a:t>
            </a:r>
            <a:r>
              <a:rPr lang="pt-BR" sz="2300" b="1" strike="noStrike">
                <a:solidFill>
                  <a:srgbClr val="000000"/>
                </a:solidFill>
                <a:latin typeface="Calibri"/>
                <a:ea typeface="DejaVu Sans"/>
              </a:rPr>
              <a:t>comply an inspection </a:t>
            </a:r>
            <a:endParaRPr/>
          </a:p>
          <a:p>
            <a:pPr algn="ctr">
              <a:lnSpc>
                <a:spcPct val="100000"/>
              </a:lnSpc>
            </a:pPr>
            <a:r>
              <a:rPr lang="pt-BR" sz="2300" strike="noStrike">
                <a:solidFill>
                  <a:srgbClr val="000000"/>
                </a:solidFill>
                <a:latin typeface="Calibri"/>
                <a:ea typeface="DejaVu Sans"/>
              </a:rPr>
              <a:t>concerning to the corporate insume tax (weeks) </a:t>
            </a:r>
            <a:endParaRPr/>
          </a:p>
        </p:txBody>
      </p:sp>
      <p:graphicFrame>
        <p:nvGraphicFramePr>
          <p:cNvPr id="115" name="Table 5"/>
          <p:cNvGraphicFramePr/>
          <p:nvPr/>
        </p:nvGraphicFramePr>
        <p:xfrm>
          <a:off x="1300680" y="1248120"/>
          <a:ext cx="9358920" cy="3273120"/>
        </p:xfrm>
        <a:graphic>
          <a:graphicData uri="http://schemas.openxmlformats.org/drawingml/2006/table">
            <a:tbl>
              <a:tblPr/>
              <a:tblGrid>
                <a:gridCol w="4971960"/>
                <a:gridCol w="2040480"/>
                <a:gridCol w="2346480"/>
              </a:tblGrid>
              <a:tr h="595440">
                <a:tc>
                  <a:txBody>
                    <a:bodyPr/>
                    <a:lstStyle/>
                    <a:p>
                      <a:pPr algn="ctr">
                        <a:lnSpc>
                          <a:spcPct val="100000"/>
                        </a:lnSpc>
                      </a:pPr>
                      <a:r>
                        <a:rPr lang="pt-BR" sz="1400" strike="noStrike">
                          <a:latin typeface="Arial"/>
                        </a:rPr>
                        <a:t>PROCEDURE</a:t>
                      </a:r>
                      <a:endParaRPr/>
                    </a:p>
                  </a:txBody>
                  <a:tcPr/>
                </a:tc>
                <a:tc>
                  <a:txBody>
                    <a:bodyPr/>
                    <a:lstStyle/>
                    <a:p>
                      <a:pPr algn="ctr">
                        <a:lnSpc>
                          <a:spcPct val="100000"/>
                        </a:lnSpc>
                      </a:pPr>
                      <a:r>
                        <a:rPr lang="pt-BR" sz="1400" strike="noStrike">
                          <a:latin typeface="Arial"/>
                        </a:rPr>
                        <a:t>ESTIMATED TIME </a:t>
                      </a:r>
                      <a:endParaRPr/>
                    </a:p>
                    <a:p>
                      <a:pPr algn="ctr">
                        <a:lnSpc>
                          <a:spcPct val="100000"/>
                        </a:lnSpc>
                      </a:pPr>
                      <a:r>
                        <a:rPr lang="pt-BR" sz="1400" strike="noStrike">
                          <a:latin typeface="Arial"/>
                        </a:rPr>
                        <a:t>(IN HOURS)</a:t>
                      </a:r>
                      <a:endParaRPr/>
                    </a:p>
                  </a:txBody>
                  <a:tcPr/>
                </a:tc>
                <a:tc>
                  <a:txBody>
                    <a:bodyPr/>
                    <a:lstStyle/>
                    <a:p>
                      <a:pPr algn="ctr">
                        <a:lnSpc>
                          <a:spcPct val="100000"/>
                        </a:lnSpc>
                      </a:pPr>
                      <a:r>
                        <a:rPr lang="pt-BR" sz="1400" strike="noStrike">
                          <a:latin typeface="Arial"/>
                        </a:rPr>
                        <a:t>EFFECTIVE TIME</a:t>
                      </a:r>
                      <a:endParaRPr/>
                    </a:p>
                    <a:p>
                      <a:pPr algn="ctr">
                        <a:lnSpc>
                          <a:spcPct val="100000"/>
                        </a:lnSpc>
                      </a:pPr>
                      <a:r>
                        <a:rPr lang="pt-BR" sz="1400" strike="noStrike">
                          <a:latin typeface="Arial"/>
                        </a:rPr>
                        <a:t>(IN HOURS)</a:t>
                      </a:r>
                      <a:endParaRPr/>
                    </a:p>
                  </a:txBody>
                  <a:tcPr/>
                </a:tc>
              </a:tr>
              <a:tr h="594360">
                <a:tc>
                  <a:txBody>
                    <a:bodyPr/>
                    <a:lstStyle/>
                    <a:p>
                      <a:r>
                        <a:rPr lang="pt-BR" sz="1200" strike="noStrike">
                          <a:latin typeface="Arial"/>
                        </a:rPr>
                        <a:t>INFORMATION COMPILATION AND PREPARATION OF NECESSARY DOCUMENTS TO NOTIFY THE FISCAL AUTORITY</a:t>
                      </a:r>
                      <a:endParaRPr/>
                    </a:p>
                  </a:txBody>
                  <a:tcPr/>
                </a:tc>
                <a:tc>
                  <a:txBody>
                    <a:bodyPr/>
                    <a:lstStyle/>
                    <a:p>
                      <a:pPr algn="ctr">
                        <a:lnSpc>
                          <a:spcPct val="100000"/>
                        </a:lnSpc>
                      </a:pPr>
                      <a:r>
                        <a:rPr lang="pt-BR" sz="1200" strike="noStrike">
                          <a:latin typeface="Arial"/>
                        </a:rPr>
                        <a:t>4,5</a:t>
                      </a:r>
                      <a:endParaRPr/>
                    </a:p>
                  </a:txBody>
                  <a:tcPr/>
                </a:tc>
                <a:tc>
                  <a:txBody>
                    <a:bodyPr/>
                    <a:lstStyle/>
                    <a:p>
                      <a:pPr algn="ctr">
                        <a:lnSpc>
                          <a:spcPct val="100000"/>
                        </a:lnSpc>
                      </a:pPr>
                      <a:r>
                        <a:rPr lang="pt-BR" sz="1200" strike="noStrike">
                          <a:latin typeface="Arial"/>
                        </a:rPr>
                        <a:t>4,5</a:t>
                      </a:r>
                      <a:endParaRPr/>
                    </a:p>
                  </a:txBody>
                  <a:tcPr/>
                </a:tc>
              </a:tr>
              <a:tr h="594360">
                <a:tc>
                  <a:txBody>
                    <a:bodyPr/>
                    <a:lstStyle/>
                    <a:p>
                      <a:r>
                        <a:rPr lang="pt-BR" sz="1200" strike="noStrike">
                          <a:latin typeface="Arial"/>
                        </a:rPr>
                        <a:t>DOCUMENTS PRESENTATION</a:t>
                      </a:r>
                      <a:endParaRPr/>
                    </a:p>
                  </a:txBody>
                  <a:tcPr/>
                </a:tc>
                <a:tc>
                  <a:txBody>
                    <a:bodyPr/>
                    <a:lstStyle/>
                    <a:p>
                      <a:pPr algn="ctr">
                        <a:lnSpc>
                          <a:spcPct val="100000"/>
                        </a:lnSpc>
                      </a:pPr>
                      <a:r>
                        <a:rPr lang="pt-BR" sz="1200" strike="noStrike">
                          <a:latin typeface="Arial"/>
                        </a:rPr>
                        <a:t>1,5</a:t>
                      </a:r>
                      <a:endParaRPr/>
                    </a:p>
                  </a:txBody>
                  <a:tcPr/>
                </a:tc>
                <a:tc>
                  <a:txBody>
                    <a:bodyPr/>
                    <a:lstStyle/>
                    <a:p>
                      <a:pPr algn="ctr">
                        <a:lnSpc>
                          <a:spcPct val="100000"/>
                        </a:lnSpc>
                      </a:pPr>
                      <a:r>
                        <a:rPr lang="pt-BR" sz="1200" strike="noStrike">
                          <a:latin typeface="Arial"/>
                        </a:rPr>
                        <a:t>1,5</a:t>
                      </a:r>
                      <a:endParaRPr/>
                    </a:p>
                  </a:txBody>
                  <a:tcPr/>
                </a:tc>
              </a:tr>
              <a:tr h="893160">
                <a:tc>
                  <a:txBody>
                    <a:bodyPr/>
                    <a:lstStyle/>
                    <a:p>
                      <a:r>
                        <a:rPr lang="pt-BR" sz="1200" strike="noStrike">
                          <a:latin typeface="Arial"/>
                        </a:rPr>
                        <a:t>INFORMATION COMPILATION AND PREPARATION OF ALL ADICIONAL DOCUMENTS (BILLS, FINANCIAL DEMONSTRATIONS, SALARY SLIP) AS REQUIRED BY THE FISCAL AUDITOR. MUST ESTIMATE THE TOTAL AUDITOR INTERACTIONS TIME</a:t>
                      </a:r>
                      <a:endParaRPr/>
                    </a:p>
                  </a:txBody>
                  <a:tcPr/>
                </a:tc>
                <a:tc>
                  <a:txBody>
                    <a:bodyPr/>
                    <a:lstStyle/>
                    <a:p>
                      <a:pPr algn="ctr">
                        <a:lnSpc>
                          <a:spcPct val="100000"/>
                        </a:lnSpc>
                      </a:pPr>
                      <a:r>
                        <a:rPr lang="pt-BR" sz="1200" strike="noStrike">
                          <a:latin typeface="Arial"/>
                        </a:rPr>
                        <a:t>30</a:t>
                      </a:r>
                      <a:endParaRPr/>
                    </a:p>
                  </a:txBody>
                  <a:tcPr/>
                </a:tc>
                <a:tc>
                  <a:txBody>
                    <a:bodyPr/>
                    <a:lstStyle/>
                    <a:p>
                      <a:endParaRPr lang="pt-BR"/>
                    </a:p>
                  </a:txBody>
                  <a:tcPr/>
                </a:tc>
              </a:tr>
              <a:tr h="595800">
                <a:tc>
                  <a:txBody>
                    <a:bodyPr/>
                    <a:lstStyle/>
                    <a:p>
                      <a:r>
                        <a:rPr lang="pt-BR" sz="1200" strike="noStrike">
                          <a:latin typeface="Arial"/>
                        </a:rPr>
                        <a:t>PRESENTATION OF THE DOCUMENTS REQUESTED BY THE AUDITOR</a:t>
                      </a:r>
                      <a:endParaRPr/>
                    </a:p>
                  </a:txBody>
                  <a:tcPr/>
                </a:tc>
                <a:tc>
                  <a:txBody>
                    <a:bodyPr/>
                    <a:lstStyle/>
                    <a:p>
                      <a:pPr algn="ctr">
                        <a:lnSpc>
                          <a:spcPct val="100000"/>
                        </a:lnSpc>
                      </a:pPr>
                      <a:r>
                        <a:rPr lang="pt-BR" sz="1200" strike="noStrike">
                          <a:latin typeface="Arial"/>
                        </a:rPr>
                        <a:t>2</a:t>
                      </a:r>
                      <a:endParaRPr/>
                    </a:p>
                  </a:txBody>
                  <a:tcPr/>
                </a:tc>
                <a:tc>
                  <a:txBody>
                    <a:bodyPr/>
                    <a:lstStyle/>
                    <a:p>
                      <a:endParaRPr lang="pt-BR"/>
                    </a:p>
                  </a:txBody>
                  <a:tcPr/>
                </a:tc>
              </a:tr>
            </a:tbl>
          </a:graphicData>
        </a:graphic>
      </p:graphicFrame>
      <p:graphicFrame>
        <p:nvGraphicFramePr>
          <p:cNvPr id="116" name="Table 6"/>
          <p:cNvGraphicFramePr/>
          <p:nvPr/>
        </p:nvGraphicFramePr>
        <p:xfrm>
          <a:off x="1383840" y="5215320"/>
          <a:ext cx="9287280" cy="1341120"/>
        </p:xfrm>
        <a:graphic>
          <a:graphicData uri="http://schemas.openxmlformats.org/drawingml/2006/table">
            <a:tbl>
              <a:tblPr/>
              <a:tblGrid>
                <a:gridCol w="3094920"/>
                <a:gridCol w="3094920"/>
                <a:gridCol w="3097440"/>
              </a:tblGrid>
              <a:tr h="491400">
                <a:tc>
                  <a:txBody>
                    <a:bodyPr/>
                    <a:lstStyle/>
                    <a:p>
                      <a:pPr algn="ctr">
                        <a:lnSpc>
                          <a:spcPct val="100000"/>
                        </a:lnSpc>
                      </a:pPr>
                      <a:r>
                        <a:rPr lang="pt-BR" sz="1400" strike="noStrike">
                          <a:latin typeface="Arial"/>
                        </a:rPr>
                        <a:t>PROCEDURE</a:t>
                      </a:r>
                      <a:endParaRPr/>
                    </a:p>
                  </a:txBody>
                  <a:tcPr/>
                </a:tc>
                <a:tc>
                  <a:txBody>
                    <a:bodyPr/>
                    <a:lstStyle/>
                    <a:p>
                      <a:pPr algn="ctr">
                        <a:lnSpc>
                          <a:spcPct val="100000"/>
                        </a:lnSpc>
                      </a:pPr>
                      <a:r>
                        <a:rPr lang="pt-BR" sz="1400" strike="noStrike">
                          <a:latin typeface="Arial"/>
                        </a:rPr>
                        <a:t>ESTIMATED TIME</a:t>
                      </a:r>
                      <a:endParaRPr/>
                    </a:p>
                    <a:p>
                      <a:pPr algn="ctr">
                        <a:lnSpc>
                          <a:spcPct val="100000"/>
                        </a:lnSpc>
                      </a:pPr>
                      <a:r>
                        <a:rPr lang="pt-BR" sz="1400" strike="noStrike">
                          <a:latin typeface="Arial"/>
                        </a:rPr>
                        <a:t>(IN WEEKS)</a:t>
                      </a:r>
                      <a:endParaRPr/>
                    </a:p>
                  </a:txBody>
                  <a:tcPr/>
                </a:tc>
                <a:tc>
                  <a:txBody>
                    <a:bodyPr/>
                    <a:lstStyle/>
                    <a:p>
                      <a:pPr algn="ctr">
                        <a:lnSpc>
                          <a:spcPct val="100000"/>
                        </a:lnSpc>
                      </a:pPr>
                      <a:r>
                        <a:rPr lang="pt-BR" sz="1400" strike="noStrike">
                          <a:latin typeface="Arial"/>
                        </a:rPr>
                        <a:t>EFFECTIVE TIME</a:t>
                      </a:r>
                      <a:endParaRPr/>
                    </a:p>
                    <a:p>
                      <a:pPr algn="ctr">
                        <a:lnSpc>
                          <a:spcPct val="100000"/>
                        </a:lnSpc>
                      </a:pPr>
                      <a:r>
                        <a:rPr lang="pt-BR" sz="1400" strike="noStrike">
                          <a:latin typeface="Arial"/>
                        </a:rPr>
                        <a:t>(IN WEEKS)</a:t>
                      </a:r>
                      <a:endParaRPr/>
                    </a:p>
                  </a:txBody>
                  <a:tcPr/>
                </a:tc>
              </a:tr>
              <a:tr h="774360">
                <a:tc>
                  <a:txBody>
                    <a:bodyPr/>
                    <a:lstStyle/>
                    <a:p>
                      <a:r>
                        <a:rPr lang="pt-BR" sz="1200" strike="noStrike">
                          <a:latin typeface="Arial"/>
                        </a:rPr>
                        <a:t>TO END A CORPORATE INSUME TAX AUDIT FURTHER TO THE CASE STUDY SCENARIO, BY THE MOMENT OF IT STARTS</a:t>
                      </a:r>
                      <a:endParaRPr/>
                    </a:p>
                  </a:txBody>
                  <a:tcPr/>
                </a:tc>
                <a:tc>
                  <a:txBody>
                    <a:bodyPr/>
                    <a:lstStyle/>
                    <a:p>
                      <a:pPr algn="ctr">
                        <a:lnSpc>
                          <a:spcPct val="100000"/>
                        </a:lnSpc>
                      </a:pPr>
                      <a:r>
                        <a:rPr lang="pt-BR" sz="1200" strike="noStrike">
                          <a:latin typeface="Arial"/>
                        </a:rPr>
                        <a:t>35,1</a:t>
                      </a:r>
                      <a:endParaRPr/>
                    </a:p>
                  </a:txBody>
                  <a:tcPr/>
                </a:tc>
                <a:tc>
                  <a:txBody>
                    <a:bodyPr/>
                    <a:lstStyle/>
                    <a:p>
                      <a:pPr algn="ctr">
                        <a:lnSpc>
                          <a:spcPct val="100000"/>
                        </a:lnSpc>
                      </a:pPr>
                      <a:r>
                        <a:rPr lang="pt-BR" sz="1200" strike="noStrike">
                          <a:latin typeface="Arial"/>
                        </a:rPr>
                        <a:t>0</a:t>
                      </a:r>
                      <a:endParaRPr/>
                    </a:p>
                  </a:txBody>
                  <a:tcPr/>
                </a:tc>
              </a:tr>
            </a:tbl>
          </a:graphicData>
        </a:graphic>
      </p:graphicFrame>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CustomShape 1"/>
          <p:cNvSpPr/>
          <p:nvPr/>
        </p:nvSpPr>
        <p:spPr>
          <a:xfrm>
            <a:off x="207000" y="260640"/>
            <a:ext cx="11770200" cy="510480"/>
          </a:xfrm>
          <a:prstGeom prst="roundRect">
            <a:avLst>
              <a:gd name="adj" fmla="val 13805"/>
            </a:avLst>
          </a:prstGeom>
          <a:solidFill>
            <a:srgbClr val="254061"/>
          </a:solidFill>
          <a:ln w="25560">
            <a:solidFill>
              <a:srgbClr val="3A5F8B"/>
            </a:solidFill>
            <a:round/>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pt-BR" sz="3000" b="1" strike="noStrike">
                <a:solidFill>
                  <a:srgbClr val="FFFFFF"/>
                </a:solidFill>
                <a:latin typeface="Calibri"/>
                <a:ea typeface="DejaVu Sans"/>
              </a:rPr>
              <a:t>POSTFILING INDEX</a:t>
            </a:r>
            <a:endParaRPr/>
          </a:p>
        </p:txBody>
      </p:sp>
      <p:graphicFrame>
        <p:nvGraphicFramePr>
          <p:cNvPr id="118" name="Table 2"/>
          <p:cNvGraphicFramePr/>
          <p:nvPr/>
        </p:nvGraphicFramePr>
        <p:xfrm>
          <a:off x="491400" y="963720"/>
          <a:ext cx="11318760" cy="2410920"/>
        </p:xfrm>
        <a:graphic>
          <a:graphicData uri="http://schemas.openxmlformats.org/drawingml/2006/table">
            <a:tbl>
              <a:tblPr/>
              <a:tblGrid>
                <a:gridCol w="8012520"/>
                <a:gridCol w="3306240"/>
              </a:tblGrid>
              <a:tr h="370800">
                <a:tc>
                  <a:txBody>
                    <a:bodyPr/>
                    <a:lstStyle/>
                    <a:p>
                      <a:pPr algn="ctr">
                        <a:lnSpc>
                          <a:spcPct val="100000"/>
                        </a:lnSpc>
                      </a:pPr>
                      <a:r>
                        <a:rPr lang="pt-BR" b="1" strike="noStrike">
                          <a:solidFill>
                            <a:srgbClr val="FFFFFF"/>
                          </a:solidFill>
                          <a:latin typeface="Calibri"/>
                        </a:rPr>
                        <a:t>PROCEDURES</a:t>
                      </a:r>
                      <a:endParaRPr/>
                    </a:p>
                  </a:txBody>
                  <a:tcPr/>
                </a:tc>
                <a:tc>
                  <a:txBody>
                    <a:bodyPr/>
                    <a:lstStyle/>
                    <a:p>
                      <a:pPr algn="ctr">
                        <a:lnSpc>
                          <a:spcPct val="100000"/>
                        </a:lnSpc>
                      </a:pPr>
                      <a:r>
                        <a:rPr lang="pt-BR" b="1" strike="noStrike">
                          <a:solidFill>
                            <a:srgbClr val="FFFFFF"/>
                          </a:solidFill>
                          <a:latin typeface="Calibri"/>
                        </a:rPr>
                        <a:t>DEADLINES</a:t>
                      </a:r>
                      <a:endParaRPr/>
                    </a:p>
                  </a:txBody>
                  <a:tcPr/>
                </a:tc>
              </a:tr>
              <a:tr h="370800">
                <a:tc>
                  <a:txBody>
                    <a:bodyPr/>
                    <a:lstStyle/>
                    <a:p>
                      <a:pPr>
                        <a:lnSpc>
                          <a:spcPct val="100000"/>
                        </a:lnSpc>
                      </a:pPr>
                      <a:r>
                        <a:rPr lang="pt-BR" strike="noStrike">
                          <a:solidFill>
                            <a:srgbClr val="000000"/>
                          </a:solidFill>
                          <a:latin typeface="Calibri"/>
                        </a:rPr>
                        <a:t>a) Time to </a:t>
                      </a:r>
                      <a:r>
                        <a:rPr lang="pt-BR" b="1" strike="noStrike">
                          <a:solidFill>
                            <a:srgbClr val="000000"/>
                          </a:solidFill>
                          <a:latin typeface="Calibri"/>
                        </a:rPr>
                        <a:t>comply with obligations of VAT refund </a:t>
                      </a:r>
                      <a:r>
                        <a:rPr lang="pt-BR" strike="noStrike">
                          <a:solidFill>
                            <a:srgbClr val="000000"/>
                          </a:solidFill>
                          <a:latin typeface="Calibri"/>
                        </a:rPr>
                        <a:t>(hours)</a:t>
                      </a:r>
                      <a:endParaRPr/>
                    </a:p>
                  </a:txBody>
                  <a:tcPr/>
                </a:tc>
                <a:tc>
                  <a:txBody>
                    <a:bodyPr/>
                    <a:lstStyle/>
                    <a:p>
                      <a:pPr algn="ctr">
                        <a:lnSpc>
                          <a:spcPct val="100000"/>
                        </a:lnSpc>
                      </a:pPr>
                      <a:r>
                        <a:rPr lang="pt-BR" strike="noStrike">
                          <a:solidFill>
                            <a:srgbClr val="000000"/>
                          </a:solidFill>
                          <a:latin typeface="Calibri"/>
                        </a:rPr>
                        <a:t>Not evaluated</a:t>
                      </a:r>
                      <a:endParaRPr/>
                    </a:p>
                  </a:txBody>
                  <a:tcPr/>
                </a:tc>
              </a:tr>
              <a:tr h="370800">
                <a:tc>
                  <a:txBody>
                    <a:bodyPr/>
                    <a:lstStyle/>
                    <a:p>
                      <a:pPr>
                        <a:lnSpc>
                          <a:spcPct val="100000"/>
                        </a:lnSpc>
                      </a:pPr>
                      <a:r>
                        <a:rPr lang="pt-BR" strike="noStrike">
                          <a:solidFill>
                            <a:srgbClr val="000000"/>
                          </a:solidFill>
                          <a:latin typeface="Calibri"/>
                        </a:rPr>
                        <a:t>b) Time to </a:t>
                      </a:r>
                      <a:r>
                        <a:rPr lang="pt-BR" b="1" strike="noStrike">
                          <a:solidFill>
                            <a:srgbClr val="000000"/>
                          </a:solidFill>
                          <a:latin typeface="Calibri"/>
                        </a:rPr>
                        <a:t>obtain a VAT refund </a:t>
                      </a:r>
                      <a:r>
                        <a:rPr lang="pt-BR" strike="noStrike">
                          <a:solidFill>
                            <a:srgbClr val="000000"/>
                          </a:solidFill>
                          <a:latin typeface="Calibri"/>
                        </a:rPr>
                        <a:t>(weeks)</a:t>
                      </a:r>
                      <a:endParaRPr/>
                    </a:p>
                  </a:txBody>
                  <a:tcPr/>
                </a:tc>
                <a:tc>
                  <a:txBody>
                    <a:bodyPr/>
                    <a:lstStyle/>
                    <a:p>
                      <a:pPr algn="ctr">
                        <a:lnSpc>
                          <a:spcPct val="100000"/>
                        </a:lnSpc>
                      </a:pPr>
                      <a:r>
                        <a:rPr lang="pt-BR" strike="noStrike">
                          <a:solidFill>
                            <a:srgbClr val="000000"/>
                          </a:solidFill>
                          <a:latin typeface="Calibri"/>
                        </a:rPr>
                        <a:t>Not evaluated</a:t>
                      </a:r>
                      <a:endParaRPr/>
                    </a:p>
                  </a:txBody>
                  <a:tcPr/>
                </a:tc>
              </a:tr>
              <a:tr h="649800">
                <a:tc>
                  <a:txBody>
                    <a:bodyPr/>
                    <a:lstStyle/>
                    <a:p>
                      <a:pPr>
                        <a:lnSpc>
                          <a:spcPct val="100000"/>
                        </a:lnSpc>
                      </a:pPr>
                      <a:r>
                        <a:rPr lang="pt-BR" strike="noStrike">
                          <a:solidFill>
                            <a:srgbClr val="000000"/>
                          </a:solidFill>
                          <a:latin typeface="Calibri"/>
                        </a:rPr>
                        <a:t>c) Time to </a:t>
                      </a:r>
                      <a:r>
                        <a:rPr lang="pt-BR" b="1" strike="noStrike">
                          <a:solidFill>
                            <a:srgbClr val="000000"/>
                          </a:solidFill>
                          <a:latin typeface="Calibri"/>
                        </a:rPr>
                        <a:t>comply with obligations</a:t>
                      </a:r>
                      <a:r>
                        <a:rPr lang="pt-BR" strike="noStrike">
                          <a:solidFill>
                            <a:srgbClr val="000000"/>
                          </a:solidFill>
                          <a:latin typeface="Calibri"/>
                        </a:rPr>
                        <a:t> of an inspection relative to the corporate income tax (hours)</a:t>
                      </a:r>
                      <a:endParaRPr/>
                    </a:p>
                  </a:txBody>
                  <a:tcPr/>
                </a:tc>
                <a:tc>
                  <a:txBody>
                    <a:bodyPr/>
                    <a:lstStyle/>
                    <a:p>
                      <a:pPr algn="ctr">
                        <a:lnSpc>
                          <a:spcPct val="100000"/>
                        </a:lnSpc>
                      </a:pPr>
                      <a:r>
                        <a:rPr lang="pt-BR" strike="noStrike">
                          <a:solidFill>
                            <a:srgbClr val="000000"/>
                          </a:solidFill>
                          <a:latin typeface="Calibri"/>
                        </a:rPr>
                        <a:t>38,5</a:t>
                      </a:r>
                      <a:endParaRPr/>
                    </a:p>
                  </a:txBody>
                  <a:tcPr/>
                </a:tc>
              </a:tr>
              <a:tr h="648720">
                <a:tc>
                  <a:txBody>
                    <a:bodyPr/>
                    <a:lstStyle/>
                    <a:p>
                      <a:pPr>
                        <a:lnSpc>
                          <a:spcPct val="100000"/>
                        </a:lnSpc>
                      </a:pPr>
                      <a:r>
                        <a:rPr lang="pt-BR" strike="noStrike">
                          <a:solidFill>
                            <a:srgbClr val="000000"/>
                          </a:solidFill>
                          <a:latin typeface="Calibri"/>
                        </a:rPr>
                        <a:t>d) Time to </a:t>
                      </a:r>
                      <a:r>
                        <a:rPr lang="pt-BR" b="1" strike="noStrike">
                          <a:solidFill>
                            <a:srgbClr val="000000"/>
                          </a:solidFill>
                          <a:latin typeface="Calibri"/>
                        </a:rPr>
                        <a:t>end an inspection</a:t>
                      </a:r>
                      <a:r>
                        <a:rPr lang="pt-BR" strike="noStrike">
                          <a:solidFill>
                            <a:srgbClr val="000000"/>
                          </a:solidFill>
                          <a:latin typeface="Calibri"/>
                        </a:rPr>
                        <a:t> relative to the corporate income tax (weeks)</a:t>
                      </a:r>
                      <a:endParaRPr/>
                    </a:p>
                  </a:txBody>
                  <a:tcPr/>
                </a:tc>
                <a:tc>
                  <a:txBody>
                    <a:bodyPr/>
                    <a:lstStyle/>
                    <a:p>
                      <a:pPr algn="ctr">
                        <a:lnSpc>
                          <a:spcPct val="100000"/>
                        </a:lnSpc>
                      </a:pPr>
                      <a:r>
                        <a:rPr lang="pt-BR" strike="noStrike">
                          <a:solidFill>
                            <a:srgbClr val="000000"/>
                          </a:solidFill>
                          <a:latin typeface="Calibri"/>
                        </a:rPr>
                        <a:t>35,1</a:t>
                      </a:r>
                      <a:endParaRPr/>
                    </a:p>
                  </a:txBody>
                  <a:tcPr/>
                </a:tc>
              </a:tr>
            </a:tbl>
          </a:graphicData>
        </a:graphic>
      </p:graphicFrame>
      <p:sp>
        <p:nvSpPr>
          <p:cNvPr id="119" name="CustomShape 3"/>
          <p:cNvSpPr/>
          <p:nvPr/>
        </p:nvSpPr>
        <p:spPr>
          <a:xfrm>
            <a:off x="648000" y="3349080"/>
            <a:ext cx="11231280" cy="394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pt-BR" sz="1900" strike="noStrike" dirty="0">
                <a:solidFill>
                  <a:srgbClr val="002060"/>
                </a:solidFill>
                <a:latin typeface="Calibri"/>
                <a:ea typeface="DejaVu Sans"/>
              </a:rPr>
              <a:t>The </a:t>
            </a:r>
            <a:r>
              <a:rPr lang="pt-BR" sz="1900" strike="noStrike" dirty="0" err="1">
                <a:solidFill>
                  <a:srgbClr val="002060"/>
                </a:solidFill>
                <a:latin typeface="Calibri"/>
                <a:ea typeface="DejaVu Sans"/>
              </a:rPr>
              <a:t>Normative</a:t>
            </a:r>
            <a:r>
              <a:rPr lang="pt-BR" sz="1900" strike="noStrike" dirty="0">
                <a:solidFill>
                  <a:srgbClr val="002060"/>
                </a:solidFill>
                <a:latin typeface="Calibri"/>
                <a:ea typeface="DejaVu Sans"/>
              </a:rPr>
              <a:t> </a:t>
            </a:r>
            <a:r>
              <a:rPr lang="pt-BR" sz="1900" strike="noStrike" dirty="0" err="1">
                <a:solidFill>
                  <a:srgbClr val="002060"/>
                </a:solidFill>
                <a:latin typeface="Calibri"/>
                <a:ea typeface="DejaVu Sans"/>
              </a:rPr>
              <a:t>Instruction</a:t>
            </a:r>
            <a:r>
              <a:rPr lang="pt-BR" sz="1900" strike="noStrike" dirty="0">
                <a:solidFill>
                  <a:srgbClr val="002060"/>
                </a:solidFill>
                <a:latin typeface="Calibri"/>
                <a:ea typeface="DejaVu Sans"/>
              </a:rPr>
              <a:t> IN RFB </a:t>
            </a:r>
            <a:r>
              <a:rPr lang="pt-BR" sz="1900" strike="noStrike" dirty="0" smtClean="0">
                <a:solidFill>
                  <a:srgbClr val="002060"/>
                </a:solidFill>
                <a:latin typeface="Calibri"/>
                <a:ea typeface="DejaVu Sans"/>
              </a:rPr>
              <a:t>1770/2013</a:t>
            </a:r>
            <a:r>
              <a:rPr lang="pt-BR" sz="1900" strike="noStrike" dirty="0">
                <a:solidFill>
                  <a:srgbClr val="002060"/>
                </a:solidFill>
                <a:latin typeface="Calibri"/>
                <a:ea typeface="DejaVu Sans"/>
              </a:rPr>
              <a:t>, </a:t>
            </a:r>
            <a:r>
              <a:rPr lang="pt-BR" sz="1900" strike="noStrike" dirty="0" err="1">
                <a:solidFill>
                  <a:srgbClr val="002060"/>
                </a:solidFill>
                <a:latin typeface="Calibri"/>
                <a:ea typeface="DejaVu Sans"/>
              </a:rPr>
              <a:t>of</a:t>
            </a:r>
            <a:r>
              <a:rPr lang="pt-BR" sz="1900" strike="noStrike" dirty="0">
                <a:solidFill>
                  <a:srgbClr val="002060"/>
                </a:solidFill>
                <a:latin typeface="Calibri"/>
                <a:ea typeface="DejaVu Sans"/>
              </a:rPr>
              <a:t> Dec.08/2017,  </a:t>
            </a:r>
            <a:r>
              <a:rPr lang="pt-BR" sz="1900" strike="noStrike" dirty="0" err="1">
                <a:solidFill>
                  <a:srgbClr val="002060"/>
                </a:solidFill>
                <a:latin typeface="Calibri"/>
                <a:ea typeface="DejaVu Sans"/>
              </a:rPr>
              <a:t>predicts</a:t>
            </a:r>
            <a:r>
              <a:rPr lang="pt-BR" sz="1900" strike="noStrike" dirty="0">
                <a:solidFill>
                  <a:srgbClr val="002060"/>
                </a:solidFill>
                <a:latin typeface="Calibri"/>
                <a:ea typeface="DejaVu Sans"/>
              </a:rPr>
              <a:t> </a:t>
            </a:r>
            <a:r>
              <a:rPr lang="pt-BR" sz="1900" strike="noStrike" dirty="0" err="1">
                <a:solidFill>
                  <a:srgbClr val="002060"/>
                </a:solidFill>
                <a:latin typeface="Calibri"/>
                <a:ea typeface="DejaVu Sans"/>
              </a:rPr>
              <a:t>the</a:t>
            </a:r>
            <a:r>
              <a:rPr lang="pt-BR" sz="1900" strike="noStrike" dirty="0">
                <a:solidFill>
                  <a:srgbClr val="002060"/>
                </a:solidFill>
                <a:latin typeface="Calibri"/>
                <a:ea typeface="DejaVu Sans"/>
              </a:rPr>
              <a:t> </a:t>
            </a:r>
            <a:r>
              <a:rPr lang="pt-BR" sz="1900" strike="noStrike" dirty="0" err="1">
                <a:solidFill>
                  <a:srgbClr val="002060"/>
                </a:solidFill>
                <a:latin typeface="Calibri"/>
                <a:ea typeface="DejaVu Sans"/>
              </a:rPr>
              <a:t>automatic</a:t>
            </a:r>
            <a:r>
              <a:rPr lang="pt-BR" sz="1900" strike="noStrike" dirty="0">
                <a:solidFill>
                  <a:srgbClr val="002060"/>
                </a:solidFill>
                <a:latin typeface="Calibri"/>
                <a:ea typeface="DejaVu Sans"/>
              </a:rPr>
              <a:t> </a:t>
            </a:r>
            <a:r>
              <a:rPr lang="pt-BR" sz="1900" strike="noStrike" dirty="0" err="1">
                <a:solidFill>
                  <a:srgbClr val="002060"/>
                </a:solidFill>
                <a:latin typeface="Calibri"/>
                <a:ea typeface="DejaVu Sans"/>
              </a:rPr>
              <a:t>homologations</a:t>
            </a:r>
            <a:r>
              <a:rPr lang="pt-BR" sz="1900" strike="noStrike" dirty="0">
                <a:solidFill>
                  <a:srgbClr val="002060"/>
                </a:solidFill>
                <a:latin typeface="Calibri"/>
                <a:ea typeface="DejaVu Sans"/>
              </a:rPr>
              <a:t> </a:t>
            </a:r>
            <a:r>
              <a:rPr lang="pt-BR" sz="1900" strike="noStrike" dirty="0" err="1">
                <a:solidFill>
                  <a:srgbClr val="002060"/>
                </a:solidFill>
                <a:latin typeface="Calibri"/>
                <a:ea typeface="DejaVu Sans"/>
              </a:rPr>
              <a:t>of</a:t>
            </a:r>
            <a:r>
              <a:rPr lang="pt-BR" sz="1900" strike="noStrike" dirty="0">
                <a:solidFill>
                  <a:srgbClr val="002060"/>
                </a:solidFill>
                <a:latin typeface="Calibri"/>
                <a:ea typeface="DejaVu Sans"/>
              </a:rPr>
              <a:t> </a:t>
            </a:r>
            <a:r>
              <a:rPr lang="pt-BR" sz="1900" strike="noStrike" dirty="0" err="1">
                <a:solidFill>
                  <a:srgbClr val="002060"/>
                </a:solidFill>
                <a:latin typeface="Calibri"/>
                <a:ea typeface="DejaVu Sans"/>
              </a:rPr>
              <a:t>rectifying</a:t>
            </a:r>
            <a:r>
              <a:rPr lang="pt-BR" sz="1900" strike="noStrike" dirty="0">
                <a:solidFill>
                  <a:srgbClr val="002060"/>
                </a:solidFill>
                <a:latin typeface="Calibri"/>
                <a:ea typeface="DejaVu Sans"/>
              </a:rPr>
              <a:t> ECT</a:t>
            </a:r>
            <a:endParaRPr dirty="0"/>
          </a:p>
        </p:txBody>
      </p:sp>
      <p:sp>
        <p:nvSpPr>
          <p:cNvPr id="121" name="CustomShape 5"/>
          <p:cNvSpPr/>
          <p:nvPr/>
        </p:nvSpPr>
        <p:spPr>
          <a:xfrm>
            <a:off x="618120" y="3952800"/>
            <a:ext cx="10494720" cy="9273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pt-BR" sz="1900" strike="noStrike" dirty="0" err="1">
                <a:solidFill>
                  <a:srgbClr val="000000"/>
                </a:solidFill>
                <a:latin typeface="Calibri"/>
                <a:ea typeface="DejaVu Sans"/>
              </a:rPr>
              <a:t>What</a:t>
            </a:r>
            <a:r>
              <a:rPr lang="pt-BR" sz="1900" strike="noStrike" dirty="0">
                <a:solidFill>
                  <a:srgbClr val="000000"/>
                </a:solidFill>
                <a:latin typeface="Calibri"/>
                <a:ea typeface="DejaVu Sans"/>
              </a:rPr>
              <a:t> </a:t>
            </a:r>
            <a:r>
              <a:rPr lang="pt-BR" sz="1900" strike="noStrike" dirty="0" err="1">
                <a:solidFill>
                  <a:srgbClr val="000000"/>
                </a:solidFill>
                <a:latin typeface="Calibri"/>
                <a:ea typeface="DejaVu Sans"/>
              </a:rPr>
              <a:t>seems</a:t>
            </a:r>
            <a:r>
              <a:rPr lang="pt-BR" sz="1900" strike="noStrike" dirty="0">
                <a:solidFill>
                  <a:srgbClr val="000000"/>
                </a:solidFill>
                <a:latin typeface="Calibri"/>
                <a:ea typeface="DejaVu Sans"/>
              </a:rPr>
              <a:t> </a:t>
            </a:r>
            <a:r>
              <a:rPr lang="pt-BR" sz="1900" strike="noStrike" dirty="0" err="1">
                <a:solidFill>
                  <a:srgbClr val="000000"/>
                </a:solidFill>
                <a:latin typeface="Calibri"/>
                <a:ea typeface="DejaVu Sans"/>
              </a:rPr>
              <a:t>to</a:t>
            </a:r>
            <a:r>
              <a:rPr lang="pt-BR" sz="1900" strike="noStrike" dirty="0">
                <a:solidFill>
                  <a:srgbClr val="000000"/>
                </a:solidFill>
                <a:latin typeface="Calibri"/>
                <a:ea typeface="DejaVu Sans"/>
              </a:rPr>
              <a:t> </a:t>
            </a:r>
            <a:r>
              <a:rPr lang="pt-BR" sz="1900" strike="noStrike" dirty="0" err="1">
                <a:solidFill>
                  <a:srgbClr val="000000"/>
                </a:solidFill>
                <a:latin typeface="Calibri"/>
                <a:ea typeface="DejaVu Sans"/>
              </a:rPr>
              <a:t>be</a:t>
            </a:r>
            <a:r>
              <a:rPr lang="pt-BR" sz="1900" strike="noStrike" dirty="0">
                <a:solidFill>
                  <a:srgbClr val="000000"/>
                </a:solidFill>
                <a:latin typeface="Calibri"/>
                <a:ea typeface="DejaVu Sans"/>
              </a:rPr>
              <a:t> </a:t>
            </a:r>
            <a:r>
              <a:rPr lang="pt-BR" sz="1900" strike="noStrike" dirty="0" err="1">
                <a:solidFill>
                  <a:srgbClr val="000000"/>
                </a:solidFill>
                <a:latin typeface="Calibri"/>
                <a:ea typeface="DejaVu Sans"/>
              </a:rPr>
              <a:t>bad</a:t>
            </a:r>
            <a:r>
              <a:rPr lang="pt-BR" sz="1900" strike="noStrike" dirty="0">
                <a:solidFill>
                  <a:srgbClr val="000000"/>
                </a:solidFill>
                <a:latin typeface="Calibri"/>
                <a:ea typeface="DejaVu Sans"/>
              </a:rPr>
              <a:t> </a:t>
            </a:r>
            <a:r>
              <a:rPr lang="pt-BR" sz="1900" strike="noStrike" dirty="0" err="1">
                <a:solidFill>
                  <a:srgbClr val="000000"/>
                </a:solidFill>
                <a:latin typeface="Calibri"/>
                <a:ea typeface="DejaVu Sans"/>
              </a:rPr>
              <a:t>is</a:t>
            </a:r>
            <a:r>
              <a:rPr lang="pt-BR" sz="1900" strike="noStrike" dirty="0">
                <a:solidFill>
                  <a:srgbClr val="000000"/>
                </a:solidFill>
                <a:latin typeface="Calibri"/>
                <a:ea typeface="DejaVu Sans"/>
              </a:rPr>
              <a:t> </a:t>
            </a:r>
            <a:r>
              <a:rPr lang="pt-BR" sz="1900" strike="noStrike" dirty="0" err="1">
                <a:solidFill>
                  <a:srgbClr val="000000"/>
                </a:solidFill>
                <a:latin typeface="Calibri"/>
                <a:ea typeface="DejaVu Sans"/>
              </a:rPr>
              <a:t>even</a:t>
            </a:r>
            <a:r>
              <a:rPr lang="pt-BR" sz="1900" strike="noStrike" dirty="0">
                <a:solidFill>
                  <a:srgbClr val="000000"/>
                </a:solidFill>
                <a:latin typeface="Calibri"/>
                <a:ea typeface="DejaVu Sans"/>
              </a:rPr>
              <a:t> </a:t>
            </a:r>
            <a:r>
              <a:rPr lang="pt-BR" sz="1900" strike="noStrike" dirty="0" err="1">
                <a:solidFill>
                  <a:srgbClr val="000000"/>
                </a:solidFill>
                <a:latin typeface="Calibri"/>
                <a:ea typeface="DejaVu Sans"/>
              </a:rPr>
              <a:t>worse</a:t>
            </a:r>
            <a:r>
              <a:rPr lang="pt-BR" sz="1900" strike="noStrike" dirty="0">
                <a:solidFill>
                  <a:srgbClr val="000000"/>
                </a:solidFill>
                <a:latin typeface="Calibri"/>
                <a:ea typeface="DejaVu Sans"/>
              </a:rPr>
              <a:t>, </a:t>
            </a:r>
            <a:r>
              <a:rPr lang="pt-BR" sz="1900" strike="noStrike" dirty="0" err="1">
                <a:solidFill>
                  <a:srgbClr val="000000"/>
                </a:solidFill>
                <a:latin typeface="Calibri"/>
                <a:ea typeface="DejaVu Sans"/>
              </a:rPr>
              <a:t>because</a:t>
            </a:r>
            <a:r>
              <a:rPr lang="pt-BR" sz="1900" strike="noStrike" dirty="0">
                <a:solidFill>
                  <a:srgbClr val="000000"/>
                </a:solidFill>
                <a:latin typeface="Calibri"/>
                <a:ea typeface="DejaVu Sans"/>
              </a:rPr>
              <a:t> </a:t>
            </a:r>
            <a:r>
              <a:rPr lang="pt-BR" sz="1900" strike="noStrike" dirty="0" err="1">
                <a:solidFill>
                  <a:srgbClr val="000000"/>
                </a:solidFill>
                <a:latin typeface="Calibri"/>
                <a:ea typeface="DejaVu Sans"/>
              </a:rPr>
              <a:t>the</a:t>
            </a:r>
            <a:r>
              <a:rPr lang="pt-BR" sz="1900" strike="noStrike" dirty="0">
                <a:solidFill>
                  <a:srgbClr val="000000"/>
                </a:solidFill>
                <a:latin typeface="Calibri"/>
                <a:ea typeface="DejaVu Sans"/>
              </a:rPr>
              <a:t> </a:t>
            </a:r>
            <a:r>
              <a:rPr lang="pt-BR" sz="1900" strike="noStrike" dirty="0" err="1">
                <a:solidFill>
                  <a:srgbClr val="000000"/>
                </a:solidFill>
                <a:latin typeface="Calibri"/>
                <a:ea typeface="DejaVu Sans"/>
              </a:rPr>
              <a:t>Doing</a:t>
            </a:r>
            <a:r>
              <a:rPr lang="pt-BR" sz="1900" strike="noStrike" dirty="0">
                <a:solidFill>
                  <a:srgbClr val="000000"/>
                </a:solidFill>
                <a:latin typeface="Calibri"/>
                <a:ea typeface="DejaVu Sans"/>
              </a:rPr>
              <a:t> Business 2018 </a:t>
            </a:r>
            <a:r>
              <a:rPr lang="pt-BR" sz="1900" strike="noStrike" dirty="0" err="1">
                <a:solidFill>
                  <a:srgbClr val="000000"/>
                </a:solidFill>
                <a:latin typeface="Calibri"/>
                <a:ea typeface="DejaVu Sans"/>
              </a:rPr>
              <a:t>measurement</a:t>
            </a:r>
            <a:r>
              <a:rPr lang="pt-BR" sz="1900" strike="noStrike" dirty="0">
                <a:solidFill>
                  <a:srgbClr val="000000"/>
                </a:solidFill>
                <a:latin typeface="Calibri"/>
                <a:ea typeface="DejaVu Sans"/>
              </a:rPr>
              <a:t> </a:t>
            </a:r>
            <a:r>
              <a:rPr lang="pt-BR" sz="1900" strike="noStrike" dirty="0" err="1">
                <a:solidFill>
                  <a:srgbClr val="000000"/>
                </a:solidFill>
                <a:latin typeface="Calibri"/>
                <a:ea typeface="DejaVu Sans"/>
              </a:rPr>
              <a:t>states</a:t>
            </a:r>
            <a:r>
              <a:rPr lang="pt-BR" sz="1900" strike="noStrike" dirty="0">
                <a:solidFill>
                  <a:srgbClr val="000000"/>
                </a:solidFill>
                <a:latin typeface="Calibri"/>
                <a:ea typeface="DejaVu Sans"/>
              </a:rPr>
              <a:t> </a:t>
            </a:r>
            <a:r>
              <a:rPr lang="pt-BR" sz="1900" strike="noStrike" dirty="0" err="1">
                <a:solidFill>
                  <a:srgbClr val="000000"/>
                </a:solidFill>
                <a:latin typeface="Calibri"/>
                <a:ea typeface="DejaVu Sans"/>
              </a:rPr>
              <a:t>that</a:t>
            </a:r>
            <a:r>
              <a:rPr lang="pt-BR" sz="1900" strike="noStrike" dirty="0">
                <a:solidFill>
                  <a:srgbClr val="000000"/>
                </a:solidFill>
                <a:latin typeface="Calibri"/>
                <a:ea typeface="DejaVu Sans"/>
              </a:rPr>
              <a:t> </a:t>
            </a:r>
            <a:r>
              <a:rPr lang="pt-BR" sz="1900" strike="noStrike" dirty="0" err="1">
                <a:solidFill>
                  <a:srgbClr val="000000"/>
                </a:solidFill>
                <a:latin typeface="Calibri"/>
                <a:ea typeface="DejaVu Sans"/>
              </a:rPr>
              <a:t>Brazil</a:t>
            </a:r>
            <a:r>
              <a:rPr lang="pt-BR" sz="1900" strike="noStrike" dirty="0">
                <a:solidFill>
                  <a:srgbClr val="000000"/>
                </a:solidFill>
                <a:latin typeface="Calibri"/>
                <a:ea typeface="DejaVu Sans"/>
              </a:rPr>
              <a:t> </a:t>
            </a:r>
            <a:r>
              <a:rPr lang="pt-BR" sz="1900" strike="noStrike" dirty="0" err="1">
                <a:solidFill>
                  <a:srgbClr val="000000"/>
                </a:solidFill>
                <a:latin typeface="Calibri"/>
                <a:ea typeface="DejaVu Sans"/>
              </a:rPr>
              <a:t>needs</a:t>
            </a:r>
            <a:r>
              <a:rPr lang="pt-BR" sz="1900" strike="noStrike" dirty="0">
                <a:solidFill>
                  <a:srgbClr val="000000"/>
                </a:solidFill>
                <a:latin typeface="Calibri"/>
                <a:ea typeface="DejaVu Sans"/>
              </a:rPr>
              <a:t> 86,6 </a:t>
            </a:r>
            <a:r>
              <a:rPr lang="pt-BR" sz="1900" strike="noStrike" dirty="0" err="1">
                <a:solidFill>
                  <a:srgbClr val="000000"/>
                </a:solidFill>
                <a:latin typeface="Calibri"/>
                <a:ea typeface="DejaVu Sans"/>
              </a:rPr>
              <a:t>weeks</a:t>
            </a:r>
            <a:r>
              <a:rPr lang="pt-BR" sz="1900" strike="noStrike" dirty="0">
                <a:solidFill>
                  <a:srgbClr val="000000"/>
                </a:solidFill>
                <a:latin typeface="Calibri"/>
                <a:ea typeface="DejaVu Sans"/>
              </a:rPr>
              <a:t>, </a:t>
            </a:r>
            <a:r>
              <a:rPr lang="pt-BR" sz="1900" strike="noStrike" dirty="0" err="1">
                <a:solidFill>
                  <a:srgbClr val="000000"/>
                </a:solidFill>
                <a:latin typeface="Calibri"/>
                <a:ea typeface="DejaVu Sans"/>
              </a:rPr>
              <a:t>on</a:t>
            </a:r>
            <a:r>
              <a:rPr lang="pt-BR" sz="1900" strike="noStrike" dirty="0">
                <a:solidFill>
                  <a:srgbClr val="000000"/>
                </a:solidFill>
                <a:latin typeface="Calibri"/>
                <a:ea typeface="DejaVu Sans"/>
              </a:rPr>
              <a:t> </a:t>
            </a:r>
            <a:r>
              <a:rPr lang="pt-BR" sz="1900" strike="noStrike" dirty="0" err="1">
                <a:solidFill>
                  <a:srgbClr val="000000"/>
                </a:solidFill>
                <a:latin typeface="Calibri"/>
                <a:ea typeface="DejaVu Sans"/>
              </a:rPr>
              <a:t>average</a:t>
            </a:r>
            <a:r>
              <a:rPr lang="pt-BR" sz="1900" strike="noStrike" dirty="0">
                <a:solidFill>
                  <a:srgbClr val="000000"/>
                </a:solidFill>
                <a:latin typeface="Calibri"/>
                <a:ea typeface="DejaVu Sans"/>
              </a:rPr>
              <a:t>, </a:t>
            </a:r>
            <a:r>
              <a:rPr lang="pt-BR" sz="1900" strike="noStrike" dirty="0" err="1">
                <a:solidFill>
                  <a:srgbClr val="000000"/>
                </a:solidFill>
                <a:latin typeface="Calibri"/>
                <a:ea typeface="DejaVu Sans"/>
              </a:rPr>
              <a:t>to</a:t>
            </a:r>
            <a:r>
              <a:rPr lang="pt-BR" sz="1900" strike="noStrike" dirty="0">
                <a:solidFill>
                  <a:srgbClr val="000000"/>
                </a:solidFill>
                <a:latin typeface="Calibri"/>
                <a:ea typeface="DejaVu Sans"/>
              </a:rPr>
              <a:t> </a:t>
            </a:r>
            <a:r>
              <a:rPr lang="pt-BR" sz="1900" strike="noStrike" dirty="0" err="1">
                <a:solidFill>
                  <a:srgbClr val="000000"/>
                </a:solidFill>
                <a:latin typeface="Calibri"/>
                <a:ea typeface="DejaVu Sans"/>
              </a:rPr>
              <a:t>homologate</a:t>
            </a:r>
            <a:r>
              <a:rPr lang="pt-BR" sz="1900" strike="noStrike" dirty="0">
                <a:solidFill>
                  <a:srgbClr val="000000"/>
                </a:solidFill>
                <a:latin typeface="Calibri"/>
                <a:ea typeface="DejaVu Sans"/>
              </a:rPr>
              <a:t> a </a:t>
            </a:r>
            <a:r>
              <a:rPr lang="pt-BR" sz="1900" strike="noStrike" dirty="0" err="1">
                <a:solidFill>
                  <a:srgbClr val="000000"/>
                </a:solidFill>
                <a:latin typeface="Calibri"/>
                <a:ea typeface="DejaVu Sans"/>
              </a:rPr>
              <a:t>rectifying</a:t>
            </a:r>
            <a:r>
              <a:rPr lang="pt-BR" sz="1900" strike="noStrike" dirty="0">
                <a:solidFill>
                  <a:srgbClr val="000000"/>
                </a:solidFill>
                <a:latin typeface="Calibri"/>
                <a:ea typeface="DejaVu Sans"/>
              </a:rPr>
              <a:t> </a:t>
            </a:r>
            <a:r>
              <a:rPr lang="pt-BR" sz="1900" strike="noStrike" dirty="0" err="1">
                <a:solidFill>
                  <a:srgbClr val="000000"/>
                </a:solidFill>
                <a:latin typeface="Calibri"/>
                <a:ea typeface="DejaVu Sans"/>
              </a:rPr>
              <a:t>declaration</a:t>
            </a:r>
            <a:r>
              <a:rPr lang="pt-BR" sz="1900" strike="noStrike" dirty="0">
                <a:solidFill>
                  <a:srgbClr val="000000"/>
                </a:solidFill>
                <a:latin typeface="Calibri"/>
                <a:ea typeface="DejaVu Sans"/>
              </a:rPr>
              <a:t>. The 35,1 </a:t>
            </a:r>
            <a:r>
              <a:rPr lang="pt-BR" sz="1900" strike="noStrike" dirty="0" err="1">
                <a:solidFill>
                  <a:srgbClr val="000000"/>
                </a:solidFill>
                <a:latin typeface="Calibri"/>
                <a:ea typeface="DejaVu Sans"/>
              </a:rPr>
              <a:t>value</a:t>
            </a:r>
            <a:r>
              <a:rPr lang="pt-BR" sz="1900" strike="noStrike" dirty="0">
                <a:solidFill>
                  <a:srgbClr val="000000"/>
                </a:solidFill>
                <a:latin typeface="Calibri"/>
                <a:ea typeface="DejaVu Sans"/>
              </a:rPr>
              <a:t> </a:t>
            </a:r>
            <a:r>
              <a:rPr lang="pt-BR" sz="1900" strike="noStrike" dirty="0" err="1">
                <a:solidFill>
                  <a:srgbClr val="000000"/>
                </a:solidFill>
                <a:latin typeface="Calibri"/>
                <a:ea typeface="DejaVu Sans"/>
              </a:rPr>
              <a:t>is</a:t>
            </a:r>
            <a:r>
              <a:rPr lang="pt-BR" sz="1900" strike="noStrike" dirty="0">
                <a:solidFill>
                  <a:srgbClr val="000000"/>
                </a:solidFill>
                <a:latin typeface="Calibri"/>
                <a:ea typeface="DejaVu Sans"/>
              </a:rPr>
              <a:t> </a:t>
            </a:r>
            <a:r>
              <a:rPr lang="pt-BR" sz="1900" strike="noStrike" dirty="0" err="1">
                <a:solidFill>
                  <a:srgbClr val="000000"/>
                </a:solidFill>
                <a:latin typeface="Calibri"/>
                <a:ea typeface="DejaVu Sans"/>
              </a:rPr>
              <a:t>used</a:t>
            </a:r>
            <a:r>
              <a:rPr lang="pt-BR" sz="1900" strike="noStrike" dirty="0">
                <a:solidFill>
                  <a:srgbClr val="000000"/>
                </a:solidFill>
                <a:latin typeface="Calibri"/>
                <a:ea typeface="DejaVu Sans"/>
              </a:rPr>
              <a:t> for </a:t>
            </a:r>
            <a:r>
              <a:rPr lang="pt-BR" sz="1900" strike="noStrike" dirty="0" err="1">
                <a:solidFill>
                  <a:srgbClr val="000000"/>
                </a:solidFill>
                <a:latin typeface="Calibri"/>
                <a:ea typeface="DejaVu Sans"/>
              </a:rPr>
              <a:t>being</a:t>
            </a:r>
            <a:r>
              <a:rPr lang="pt-BR" sz="1900" strike="noStrike" dirty="0">
                <a:solidFill>
                  <a:srgbClr val="000000"/>
                </a:solidFill>
                <a:latin typeface="Calibri"/>
                <a:ea typeface="DejaVu Sans"/>
              </a:rPr>
              <a:t> </a:t>
            </a:r>
            <a:r>
              <a:rPr lang="pt-BR" sz="1900" strike="noStrike" dirty="0" err="1">
                <a:solidFill>
                  <a:srgbClr val="000000"/>
                </a:solidFill>
                <a:latin typeface="Calibri"/>
                <a:ea typeface="DejaVu Sans"/>
              </a:rPr>
              <a:t>the</a:t>
            </a:r>
            <a:r>
              <a:rPr lang="pt-BR" sz="1900" strike="noStrike" dirty="0">
                <a:solidFill>
                  <a:srgbClr val="000000"/>
                </a:solidFill>
                <a:latin typeface="Calibri"/>
                <a:ea typeface="DejaVu Sans"/>
              </a:rPr>
              <a:t> </a:t>
            </a:r>
            <a:r>
              <a:rPr lang="pt-BR" sz="1900" strike="noStrike" dirty="0" err="1">
                <a:solidFill>
                  <a:srgbClr val="000000"/>
                </a:solidFill>
                <a:latin typeface="Calibri"/>
                <a:ea typeface="DejaVu Sans"/>
              </a:rPr>
              <a:t>lowes</a:t>
            </a:r>
            <a:r>
              <a:rPr lang="pt-BR" sz="1900" strike="noStrike" dirty="0">
                <a:solidFill>
                  <a:srgbClr val="000000"/>
                </a:solidFill>
                <a:latin typeface="Calibri"/>
                <a:ea typeface="DejaVu Sans"/>
              </a:rPr>
              <a:t> </a:t>
            </a:r>
            <a:r>
              <a:rPr lang="pt-BR" sz="1900" strike="noStrike" dirty="0" err="1">
                <a:solidFill>
                  <a:srgbClr val="000000"/>
                </a:solidFill>
                <a:latin typeface="Calibri"/>
                <a:ea typeface="DejaVu Sans"/>
              </a:rPr>
              <a:t>search</a:t>
            </a:r>
            <a:r>
              <a:rPr lang="pt-BR" sz="1900" strike="noStrike" dirty="0">
                <a:solidFill>
                  <a:srgbClr val="000000"/>
                </a:solidFill>
                <a:latin typeface="Calibri"/>
                <a:ea typeface="DejaVu Sans"/>
              </a:rPr>
              <a:t> </a:t>
            </a:r>
            <a:r>
              <a:rPr lang="pt-BR" sz="1900" strike="noStrike" dirty="0" err="1">
                <a:solidFill>
                  <a:srgbClr val="000000"/>
                </a:solidFill>
                <a:latin typeface="Calibri"/>
                <a:ea typeface="DejaVu Sans"/>
              </a:rPr>
              <a:t>parameter</a:t>
            </a:r>
            <a:r>
              <a:rPr lang="pt-BR" sz="1900" strike="noStrike" dirty="0">
                <a:solidFill>
                  <a:srgbClr val="000000"/>
                </a:solidFill>
                <a:latin typeface="Calibri"/>
                <a:ea typeface="DejaVu Sans"/>
              </a:rPr>
              <a:t>.</a:t>
            </a:r>
            <a:endParaRPr dirty="0"/>
          </a:p>
        </p:txBody>
      </p:sp>
      <p:sp>
        <p:nvSpPr>
          <p:cNvPr id="7" name="CustomShape 4"/>
          <p:cNvSpPr/>
          <p:nvPr/>
        </p:nvSpPr>
        <p:spPr>
          <a:xfrm>
            <a:off x="618120" y="5089680"/>
            <a:ext cx="10494720" cy="2283840"/>
          </a:xfrm>
          <a:prstGeom prst="rect">
            <a:avLst/>
          </a:prstGeom>
          <a:noFill/>
          <a:ln>
            <a:noFill/>
          </a:ln>
          <a:effectLst/>
        </p:spPr>
        <p:txBody>
          <a:bodyPr lIns="90000" tIns="45000" rIns="90000" bIns="45000"/>
          <a:lstStyle/>
          <a:p>
            <a:pPr marL="0" marR="0" lvl="0" indent="0" defTabSz="914400" eaLnBrk="1" fontAlgn="auto" latinLnBrk="0" hangingPunct="1">
              <a:lnSpc>
                <a:spcPct val="100000"/>
              </a:lnSpc>
              <a:spcBef>
                <a:spcPts val="0"/>
              </a:spcBef>
              <a:spcAft>
                <a:spcPts val="0"/>
              </a:spcAft>
              <a:buClrTx/>
              <a:buSzTx/>
              <a:buFontTx/>
              <a:buNone/>
              <a:tabLst/>
              <a:defRPr/>
            </a:pPr>
            <a:r>
              <a:rPr kumimoji="0" lang="pt-BR" sz="1900" b="0" i="0" u="none" strike="noStrike" kern="0" cap="none" spc="0" normalizeH="0" baseline="0" noProof="0" dirty="0" smtClean="0">
                <a:ln>
                  <a:noFill/>
                </a:ln>
                <a:solidFill>
                  <a:srgbClr val="000000"/>
                </a:solidFill>
                <a:effectLst/>
                <a:uLnTx/>
                <a:uFillTx/>
                <a:latin typeface="Calibri"/>
                <a:ea typeface="+mn-ea"/>
                <a:cs typeface="+mn-cs"/>
              </a:rPr>
              <a:t>In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orde</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to</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clarify</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any</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doubt</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the</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Tributary</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Administration</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has</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issued</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Normative</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Instruction</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(IN)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to</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make</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it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clear</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that</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the</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the</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company's</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profit</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rectification</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doesn't</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require</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subsequent</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homologation</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It's</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enough</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to</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send</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the</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digital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bookkeeping</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(ECF)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with</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the</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new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information</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and</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to</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rectify</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the</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confession</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of</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tax</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debt</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declaration</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a:t>
            </a:r>
            <a:endParaRPr kumimoji="0" sz="1800" b="0" i="0" u="none" strike="noStrike" kern="0" cap="none" spc="0" normalizeH="0" baseline="0" noProof="0" dirty="0" smtClean="0">
              <a:ln>
                <a:noFill/>
              </a:ln>
              <a:solidFill>
                <a:prstClr val="black"/>
              </a:solidFill>
              <a:effectLst/>
              <a:uLnTx/>
              <a:uFillTx/>
              <a:latin typeface="Calibri" panose="020F0502020204030204"/>
              <a:ea typeface="+mn-ea"/>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That</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is</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in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Brazil</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it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is</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enough</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for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the</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company</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to</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submit</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 new digital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bookkeeping</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(ECF)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correcting</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the</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profit</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value</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and</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to</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pay</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the</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tax</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difference</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Nothing</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else</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is</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 </a:t>
            </a:r>
            <a:r>
              <a:rPr kumimoji="0" lang="pt-BR" sz="1900" b="0" i="0" u="none" strike="noStrike" kern="0" cap="none" spc="0" normalizeH="0" baseline="0" noProof="0" dirty="0" err="1" smtClean="0">
                <a:ln>
                  <a:noFill/>
                </a:ln>
                <a:solidFill>
                  <a:srgbClr val="000000"/>
                </a:solidFill>
                <a:effectLst/>
                <a:uLnTx/>
                <a:uFillTx/>
                <a:latin typeface="Calibri"/>
                <a:ea typeface="+mn-ea"/>
                <a:cs typeface="+mn-cs"/>
              </a:rPr>
              <a:t>required</a:t>
            </a:r>
            <a:r>
              <a:rPr kumimoji="0" lang="pt-BR" sz="1900" b="0" i="0" u="none" strike="noStrike" kern="0" cap="none" spc="0" normalizeH="0" baseline="0" noProof="0" dirty="0" smtClean="0">
                <a:ln>
                  <a:noFill/>
                </a:ln>
                <a:solidFill>
                  <a:srgbClr val="000000"/>
                </a:solidFill>
                <a:effectLst/>
                <a:uLnTx/>
                <a:uFillTx/>
                <a:latin typeface="Calibri"/>
                <a:ea typeface="+mn-ea"/>
                <a:cs typeface="+mn-cs"/>
              </a:rPr>
              <a:t>.</a:t>
            </a:r>
            <a:endParaRPr kumimoji="0" sz="1800" b="0" i="0" u="none" strike="noStrike" kern="0" cap="none" spc="0" normalizeH="0" baseline="0" noProof="0" dirty="0" smtClean="0">
              <a:ln>
                <a:noFill/>
              </a:ln>
              <a:solidFill>
                <a:prstClr val="black"/>
              </a:solidFill>
              <a:effectLst/>
              <a:uLnTx/>
              <a:uFillTx/>
              <a:latin typeface="Calibri" panose="020F0502020204030204"/>
              <a:ea typeface="+mn-ea"/>
              <a:cs typeface="+mn-cs"/>
            </a:endParaRPr>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 name="Imagem 2"/>
          <p:cNvPicPr/>
          <p:nvPr/>
        </p:nvPicPr>
        <p:blipFill>
          <a:blip r:embed="rId3"/>
          <a:stretch/>
        </p:blipFill>
        <p:spPr>
          <a:xfrm>
            <a:off x="876749" y="245660"/>
            <a:ext cx="10109697" cy="4722124"/>
          </a:xfrm>
          <a:prstGeom prst="rect">
            <a:avLst/>
          </a:prstGeom>
          <a:ln>
            <a:noFill/>
          </a:ln>
        </p:spPr>
      </p:pic>
      <p:sp>
        <p:nvSpPr>
          <p:cNvPr id="123" name="CustomShape 1"/>
          <p:cNvSpPr/>
          <p:nvPr/>
        </p:nvSpPr>
        <p:spPr>
          <a:xfrm>
            <a:off x="330840" y="5086472"/>
            <a:ext cx="5114617" cy="820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pPr>
            <a:r>
              <a:rPr lang="pt-BR" sz="2800" strike="noStrike" dirty="0" err="1">
                <a:solidFill>
                  <a:srgbClr val="000000"/>
                </a:solidFill>
                <a:latin typeface="Calibri"/>
                <a:ea typeface="DejaVu Sans"/>
              </a:rPr>
              <a:t>On</a:t>
            </a:r>
            <a:r>
              <a:rPr lang="pt-BR" sz="2800" strike="noStrike" dirty="0">
                <a:solidFill>
                  <a:srgbClr val="000000"/>
                </a:solidFill>
                <a:latin typeface="Calibri"/>
                <a:ea typeface="DejaVu Sans"/>
              </a:rPr>
              <a:t> </a:t>
            </a:r>
            <a:r>
              <a:rPr lang="pt-BR" sz="2800" strike="noStrike" dirty="0" err="1">
                <a:solidFill>
                  <a:srgbClr val="000000"/>
                </a:solidFill>
                <a:latin typeface="Calibri"/>
                <a:ea typeface="DejaVu Sans"/>
              </a:rPr>
              <a:t>the</a:t>
            </a:r>
            <a:r>
              <a:rPr lang="pt-BR" sz="2800" strike="noStrike" dirty="0">
                <a:solidFill>
                  <a:srgbClr val="000000"/>
                </a:solidFill>
                <a:latin typeface="Calibri"/>
                <a:ea typeface="DejaVu Sans"/>
              </a:rPr>
              <a:t> </a:t>
            </a:r>
            <a:r>
              <a:rPr lang="pt-BR" sz="2800" strike="noStrike" dirty="0" err="1">
                <a:solidFill>
                  <a:srgbClr val="000000"/>
                </a:solidFill>
                <a:latin typeface="Calibri"/>
                <a:ea typeface="DejaVu Sans"/>
              </a:rPr>
              <a:t>last</a:t>
            </a:r>
            <a:r>
              <a:rPr lang="pt-BR" sz="2800" strike="noStrike" dirty="0">
                <a:solidFill>
                  <a:srgbClr val="000000"/>
                </a:solidFill>
                <a:latin typeface="Calibri"/>
                <a:ea typeface="DejaVu Sans"/>
              </a:rPr>
              <a:t> 10 </a:t>
            </a:r>
            <a:r>
              <a:rPr lang="pt-BR" sz="2800" strike="noStrike" dirty="0" err="1">
                <a:solidFill>
                  <a:srgbClr val="000000"/>
                </a:solidFill>
                <a:latin typeface="Calibri"/>
                <a:ea typeface="DejaVu Sans"/>
              </a:rPr>
              <a:t>years</a:t>
            </a:r>
            <a:r>
              <a:rPr lang="pt-BR" sz="2800" strike="noStrike" dirty="0">
                <a:solidFill>
                  <a:srgbClr val="000000"/>
                </a:solidFill>
                <a:latin typeface="Calibri"/>
                <a:ea typeface="DejaVu Sans"/>
              </a:rPr>
              <a:t>, </a:t>
            </a:r>
            <a:r>
              <a:rPr lang="pt-BR" sz="2800" strike="noStrike" dirty="0" err="1">
                <a:solidFill>
                  <a:srgbClr val="000000"/>
                </a:solidFill>
                <a:latin typeface="Calibri"/>
                <a:ea typeface="DejaVu Sans"/>
              </a:rPr>
              <a:t>we</a:t>
            </a:r>
            <a:r>
              <a:rPr lang="pt-BR" sz="2800" strike="noStrike" dirty="0">
                <a:solidFill>
                  <a:srgbClr val="000000"/>
                </a:solidFill>
                <a:latin typeface="Calibri"/>
                <a:ea typeface="DejaVu Sans"/>
              </a:rPr>
              <a:t> </a:t>
            </a:r>
            <a:r>
              <a:rPr lang="pt-BR" sz="2800" strike="noStrike" dirty="0" err="1">
                <a:solidFill>
                  <a:srgbClr val="000000"/>
                </a:solidFill>
                <a:latin typeface="Calibri"/>
                <a:ea typeface="DejaVu Sans"/>
              </a:rPr>
              <a:t>have</a:t>
            </a:r>
            <a:r>
              <a:rPr lang="pt-BR" sz="2800" strike="noStrike" dirty="0">
                <a:solidFill>
                  <a:srgbClr val="000000"/>
                </a:solidFill>
                <a:latin typeface="Calibri"/>
                <a:ea typeface="DejaVu Sans"/>
              </a:rPr>
              <a:t> </a:t>
            </a:r>
            <a:r>
              <a:rPr lang="pt-BR" sz="2800" strike="noStrike" dirty="0" err="1">
                <a:solidFill>
                  <a:srgbClr val="000000"/>
                </a:solidFill>
                <a:latin typeface="Calibri"/>
                <a:ea typeface="DejaVu Sans"/>
              </a:rPr>
              <a:t>replaced</a:t>
            </a:r>
            <a:r>
              <a:rPr lang="pt-BR" sz="2800" strike="noStrike" dirty="0">
                <a:solidFill>
                  <a:srgbClr val="000000"/>
                </a:solidFill>
                <a:latin typeface="Calibri"/>
                <a:ea typeface="DejaVu Sans"/>
              </a:rPr>
              <a:t> </a:t>
            </a:r>
            <a:r>
              <a:rPr lang="pt-BR" sz="2800" strike="noStrike" dirty="0" err="1">
                <a:solidFill>
                  <a:srgbClr val="000000"/>
                </a:solidFill>
                <a:latin typeface="Calibri"/>
                <a:ea typeface="DejaVu Sans"/>
              </a:rPr>
              <a:t>all</a:t>
            </a:r>
            <a:r>
              <a:rPr lang="pt-BR" sz="2800" strike="noStrike" dirty="0">
                <a:solidFill>
                  <a:srgbClr val="000000"/>
                </a:solidFill>
                <a:latin typeface="Calibri"/>
                <a:ea typeface="DejaVu Sans"/>
              </a:rPr>
              <a:t> </a:t>
            </a:r>
            <a:r>
              <a:rPr lang="pt-BR" sz="2800" strike="noStrike" dirty="0" err="1">
                <a:solidFill>
                  <a:srgbClr val="000000"/>
                </a:solidFill>
                <a:latin typeface="Calibri"/>
                <a:ea typeface="DejaVu Sans"/>
              </a:rPr>
              <a:t>paper</a:t>
            </a:r>
            <a:r>
              <a:rPr lang="pt-BR" sz="2800" strike="noStrike" dirty="0">
                <a:solidFill>
                  <a:srgbClr val="000000"/>
                </a:solidFill>
                <a:latin typeface="Calibri"/>
                <a:ea typeface="DejaVu Sans"/>
              </a:rPr>
              <a:t> </a:t>
            </a:r>
            <a:r>
              <a:rPr lang="pt-BR" sz="2800" strike="noStrike" dirty="0" err="1">
                <a:solidFill>
                  <a:srgbClr val="000000"/>
                </a:solidFill>
                <a:latin typeface="Calibri"/>
                <a:ea typeface="DejaVu Sans"/>
              </a:rPr>
              <a:t>declaration</a:t>
            </a:r>
            <a:r>
              <a:rPr lang="pt-BR" sz="2800" strike="noStrike" dirty="0">
                <a:solidFill>
                  <a:srgbClr val="000000"/>
                </a:solidFill>
                <a:latin typeface="Calibri"/>
                <a:ea typeface="DejaVu Sans"/>
              </a:rPr>
              <a:t> </a:t>
            </a:r>
            <a:r>
              <a:rPr lang="pt-BR" sz="2800" strike="noStrike" dirty="0" err="1">
                <a:solidFill>
                  <a:srgbClr val="000000"/>
                </a:solidFill>
                <a:latin typeface="Calibri"/>
                <a:ea typeface="DejaVu Sans"/>
              </a:rPr>
              <a:t>and</a:t>
            </a:r>
            <a:r>
              <a:rPr lang="pt-BR" sz="2800" strike="noStrike" dirty="0">
                <a:solidFill>
                  <a:srgbClr val="000000"/>
                </a:solidFill>
                <a:latin typeface="Calibri"/>
                <a:ea typeface="DejaVu Sans"/>
              </a:rPr>
              <a:t> </a:t>
            </a:r>
            <a:r>
              <a:rPr lang="pt-BR" sz="2800" strike="noStrike" dirty="0" err="1">
                <a:solidFill>
                  <a:srgbClr val="000000"/>
                </a:solidFill>
                <a:latin typeface="Calibri"/>
                <a:ea typeface="DejaVu Sans"/>
              </a:rPr>
              <a:t>tax</a:t>
            </a:r>
            <a:r>
              <a:rPr lang="pt-BR" sz="2800" strike="noStrike" dirty="0">
                <a:solidFill>
                  <a:srgbClr val="000000"/>
                </a:solidFill>
                <a:latin typeface="Calibri"/>
                <a:ea typeface="DejaVu Sans"/>
              </a:rPr>
              <a:t> </a:t>
            </a:r>
            <a:r>
              <a:rPr lang="pt-BR" sz="2800" strike="noStrike" dirty="0" err="1">
                <a:solidFill>
                  <a:srgbClr val="000000"/>
                </a:solidFill>
                <a:latin typeface="Calibri"/>
                <a:ea typeface="DejaVu Sans"/>
              </a:rPr>
              <a:t>information</a:t>
            </a:r>
            <a:r>
              <a:rPr lang="pt-BR" sz="2800" strike="noStrike" dirty="0">
                <a:solidFill>
                  <a:srgbClr val="000000"/>
                </a:solidFill>
                <a:latin typeface="Calibri"/>
                <a:ea typeface="DejaVu Sans"/>
              </a:rPr>
              <a:t> </a:t>
            </a:r>
            <a:r>
              <a:rPr lang="pt-BR" sz="2800" strike="noStrike" dirty="0" err="1">
                <a:solidFill>
                  <a:srgbClr val="000000"/>
                </a:solidFill>
                <a:latin typeface="Calibri"/>
                <a:ea typeface="DejaVu Sans"/>
              </a:rPr>
              <a:t>by</a:t>
            </a:r>
            <a:r>
              <a:rPr lang="pt-BR" sz="2800" strike="noStrike" dirty="0">
                <a:solidFill>
                  <a:srgbClr val="000000"/>
                </a:solidFill>
                <a:latin typeface="Calibri"/>
                <a:ea typeface="DejaVu Sans"/>
              </a:rPr>
              <a:t> digital scripts.</a:t>
            </a:r>
            <a:endParaRPr sz="2800" dirty="0"/>
          </a:p>
        </p:txBody>
      </p:sp>
      <p:sp>
        <p:nvSpPr>
          <p:cNvPr id="4" name="CustomShape 4"/>
          <p:cNvSpPr/>
          <p:nvPr/>
        </p:nvSpPr>
        <p:spPr>
          <a:xfrm>
            <a:off x="6250676" y="5086472"/>
            <a:ext cx="5139360" cy="820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pt-BR" sz="2600" b="1" strike="noStrike" dirty="0" err="1">
                <a:solidFill>
                  <a:srgbClr val="000000"/>
                </a:solidFill>
                <a:latin typeface="Calibri"/>
                <a:ea typeface="DejaVu Sans"/>
              </a:rPr>
              <a:t>Brazil</a:t>
            </a:r>
            <a:r>
              <a:rPr lang="pt-BR" sz="2600" b="1" strike="noStrike" dirty="0">
                <a:solidFill>
                  <a:srgbClr val="000000"/>
                </a:solidFill>
                <a:latin typeface="Calibri"/>
                <a:ea typeface="DejaVu Sans"/>
              </a:rPr>
              <a:t> </a:t>
            </a:r>
            <a:r>
              <a:rPr lang="pt-BR" sz="2600" b="1" strike="noStrike" dirty="0" err="1">
                <a:solidFill>
                  <a:srgbClr val="000000"/>
                </a:solidFill>
                <a:latin typeface="Calibri"/>
                <a:ea typeface="DejaVu Sans"/>
              </a:rPr>
              <a:t>has</a:t>
            </a:r>
            <a:r>
              <a:rPr lang="pt-BR" sz="2600" b="1" strike="noStrike" dirty="0">
                <a:solidFill>
                  <a:srgbClr val="000000"/>
                </a:solidFill>
                <a:latin typeface="Calibri"/>
                <a:ea typeface="DejaVu Sans"/>
              </a:rPr>
              <a:t> </a:t>
            </a:r>
            <a:r>
              <a:rPr lang="pt-BR" sz="2600" b="1" strike="noStrike" dirty="0" err="1">
                <a:solidFill>
                  <a:srgbClr val="000000"/>
                </a:solidFill>
                <a:latin typeface="Calibri"/>
                <a:ea typeface="DejaVu Sans"/>
              </a:rPr>
              <a:t>one</a:t>
            </a:r>
            <a:r>
              <a:rPr lang="pt-BR" sz="2600" b="1" strike="noStrike" dirty="0">
                <a:solidFill>
                  <a:srgbClr val="000000"/>
                </a:solidFill>
                <a:latin typeface="Calibri"/>
                <a:ea typeface="DejaVu Sans"/>
              </a:rPr>
              <a:t> </a:t>
            </a:r>
            <a:r>
              <a:rPr lang="pt-BR" sz="2600" b="1" strike="noStrike" dirty="0" err="1">
                <a:solidFill>
                  <a:srgbClr val="000000"/>
                </a:solidFill>
                <a:latin typeface="Calibri"/>
                <a:ea typeface="DejaVu Sans"/>
              </a:rPr>
              <a:t>of</a:t>
            </a:r>
            <a:r>
              <a:rPr lang="pt-BR" sz="2600" b="1" strike="noStrike" dirty="0">
                <a:solidFill>
                  <a:srgbClr val="000000"/>
                </a:solidFill>
                <a:latin typeface="Calibri"/>
                <a:ea typeface="DejaVu Sans"/>
              </a:rPr>
              <a:t> </a:t>
            </a:r>
            <a:r>
              <a:rPr lang="pt-BR" sz="2600" b="1" strike="noStrike" dirty="0" err="1">
                <a:solidFill>
                  <a:srgbClr val="000000"/>
                </a:solidFill>
                <a:latin typeface="Calibri"/>
                <a:ea typeface="DejaVu Sans"/>
              </a:rPr>
              <a:t>the</a:t>
            </a:r>
            <a:r>
              <a:rPr lang="pt-BR" sz="2600" b="1" strike="noStrike" dirty="0">
                <a:solidFill>
                  <a:srgbClr val="000000"/>
                </a:solidFill>
                <a:latin typeface="Calibri"/>
                <a:ea typeface="DejaVu Sans"/>
              </a:rPr>
              <a:t> </a:t>
            </a:r>
            <a:r>
              <a:rPr lang="pt-BR" sz="2600" b="1" strike="noStrike" dirty="0" err="1">
                <a:solidFill>
                  <a:srgbClr val="000000"/>
                </a:solidFill>
                <a:latin typeface="Calibri"/>
                <a:ea typeface="DejaVu Sans"/>
              </a:rPr>
              <a:t>most</a:t>
            </a:r>
            <a:r>
              <a:rPr lang="pt-BR" sz="2600" b="1" strike="noStrike" dirty="0">
                <a:solidFill>
                  <a:srgbClr val="000000"/>
                </a:solidFill>
                <a:latin typeface="Calibri"/>
                <a:ea typeface="DejaVu Sans"/>
              </a:rPr>
              <a:t> </a:t>
            </a:r>
            <a:r>
              <a:rPr lang="pt-BR" sz="2600" b="1" strike="noStrike" dirty="0" err="1">
                <a:solidFill>
                  <a:srgbClr val="000000"/>
                </a:solidFill>
                <a:latin typeface="Calibri"/>
                <a:ea typeface="DejaVu Sans"/>
              </a:rPr>
              <a:t>modern</a:t>
            </a:r>
            <a:r>
              <a:rPr lang="pt-BR" sz="2600" b="1" strike="noStrike" dirty="0">
                <a:solidFill>
                  <a:srgbClr val="000000"/>
                </a:solidFill>
                <a:latin typeface="Calibri"/>
                <a:ea typeface="DejaVu Sans"/>
              </a:rPr>
              <a:t> </a:t>
            </a:r>
            <a:r>
              <a:rPr lang="pt-BR" sz="2600" b="1" strike="noStrike" dirty="0" err="1">
                <a:solidFill>
                  <a:srgbClr val="000000"/>
                </a:solidFill>
                <a:latin typeface="Calibri"/>
                <a:ea typeface="DejaVu Sans"/>
              </a:rPr>
              <a:t>public</a:t>
            </a:r>
            <a:r>
              <a:rPr lang="pt-BR" sz="2600" b="1" strike="noStrike" dirty="0">
                <a:solidFill>
                  <a:srgbClr val="000000"/>
                </a:solidFill>
                <a:latin typeface="Calibri"/>
                <a:ea typeface="DejaVu Sans"/>
              </a:rPr>
              <a:t> digital </a:t>
            </a:r>
            <a:r>
              <a:rPr lang="pt-BR" sz="2600" b="1" strike="noStrike" dirty="0" err="1">
                <a:solidFill>
                  <a:srgbClr val="000000"/>
                </a:solidFill>
                <a:latin typeface="Calibri"/>
                <a:ea typeface="DejaVu Sans"/>
              </a:rPr>
              <a:t>bookkeeping</a:t>
            </a:r>
            <a:r>
              <a:rPr lang="pt-BR" sz="2600" b="1" strike="noStrike" dirty="0">
                <a:solidFill>
                  <a:srgbClr val="000000"/>
                </a:solidFill>
                <a:latin typeface="Calibri"/>
                <a:ea typeface="DejaVu Sans"/>
              </a:rPr>
              <a:t> </a:t>
            </a:r>
            <a:r>
              <a:rPr lang="pt-BR" sz="2600" b="1" strike="noStrike" dirty="0" err="1">
                <a:solidFill>
                  <a:srgbClr val="000000"/>
                </a:solidFill>
                <a:latin typeface="Calibri"/>
                <a:ea typeface="DejaVu Sans"/>
              </a:rPr>
              <a:t>systens</a:t>
            </a:r>
            <a:r>
              <a:rPr lang="pt-BR" sz="2600" b="1" strike="noStrike" dirty="0">
                <a:solidFill>
                  <a:srgbClr val="000000"/>
                </a:solidFill>
                <a:latin typeface="Calibri"/>
                <a:ea typeface="DejaVu Sans"/>
              </a:rPr>
              <a:t> </a:t>
            </a:r>
            <a:r>
              <a:rPr lang="pt-BR" sz="2600" b="1" strike="noStrike" dirty="0" err="1">
                <a:solidFill>
                  <a:srgbClr val="000000"/>
                </a:solidFill>
                <a:latin typeface="Calibri"/>
                <a:ea typeface="DejaVu Sans"/>
              </a:rPr>
              <a:t>of</a:t>
            </a:r>
            <a:r>
              <a:rPr lang="pt-BR" sz="2600" b="1" strike="noStrike" dirty="0">
                <a:solidFill>
                  <a:srgbClr val="000000"/>
                </a:solidFill>
                <a:latin typeface="Calibri"/>
                <a:ea typeface="DejaVu Sans"/>
              </a:rPr>
              <a:t> </a:t>
            </a:r>
            <a:r>
              <a:rPr lang="pt-BR" sz="2600" b="1" strike="noStrike" dirty="0" err="1">
                <a:solidFill>
                  <a:srgbClr val="000000"/>
                </a:solidFill>
                <a:latin typeface="Calibri"/>
                <a:ea typeface="DejaVu Sans"/>
              </a:rPr>
              <a:t>the</a:t>
            </a:r>
            <a:r>
              <a:rPr lang="pt-BR" sz="2600" b="1" strike="noStrike" dirty="0">
                <a:solidFill>
                  <a:srgbClr val="000000"/>
                </a:solidFill>
                <a:latin typeface="Calibri"/>
                <a:ea typeface="DejaVu Sans"/>
              </a:rPr>
              <a:t> world: '</a:t>
            </a:r>
            <a:r>
              <a:rPr lang="pt-BR" sz="2600" b="1" i="1" strike="noStrike" dirty="0" err="1">
                <a:solidFill>
                  <a:srgbClr val="000000"/>
                </a:solidFill>
                <a:latin typeface="Calibri"/>
                <a:ea typeface="DejaVu Sans"/>
              </a:rPr>
              <a:t>Sped</a:t>
            </a:r>
            <a:r>
              <a:rPr lang="pt-BR" sz="2600" b="1" i="1" strike="noStrike" dirty="0">
                <a:solidFill>
                  <a:srgbClr val="000000"/>
                </a:solidFill>
                <a:latin typeface="Calibri"/>
                <a:ea typeface="DejaVu Sans"/>
              </a:rPr>
              <a:t>' </a:t>
            </a:r>
            <a:r>
              <a:rPr lang="pt-BR" sz="2600" b="1" strike="noStrike" dirty="0" err="1">
                <a:solidFill>
                  <a:srgbClr val="000000"/>
                </a:solidFill>
                <a:latin typeface="Calibri"/>
                <a:ea typeface="DejaVu Sans"/>
              </a:rPr>
              <a:t>is</a:t>
            </a:r>
            <a:r>
              <a:rPr lang="pt-BR" sz="2600" b="1" strike="noStrike" dirty="0">
                <a:solidFill>
                  <a:srgbClr val="000000"/>
                </a:solidFill>
                <a:latin typeface="Calibri"/>
                <a:ea typeface="DejaVu Sans"/>
              </a:rPr>
              <a:t> 100% digital.</a:t>
            </a:r>
            <a:endParaRPr sz="2600" dirty="0"/>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1410</Words>
  <Application>Microsoft Office PowerPoint</Application>
  <PresentationFormat>Widescreen</PresentationFormat>
  <Paragraphs>182</Paragraphs>
  <Slides>12</Slides>
  <Notes>10</Notes>
  <HiddenSlides>0</HiddenSlides>
  <MMClips>0</MMClips>
  <ScaleCrop>false</ScaleCrop>
  <HeadingPairs>
    <vt:vector size="6" baseType="variant">
      <vt:variant>
        <vt:lpstr>Fontes usadas</vt:lpstr>
      </vt:variant>
      <vt:variant>
        <vt:i4>7</vt:i4>
      </vt:variant>
      <vt:variant>
        <vt:lpstr>Tema</vt:lpstr>
      </vt:variant>
      <vt:variant>
        <vt:i4>2</vt:i4>
      </vt:variant>
      <vt:variant>
        <vt:lpstr>Títulos de slides</vt:lpstr>
      </vt:variant>
      <vt:variant>
        <vt:i4>12</vt:i4>
      </vt:variant>
    </vt:vector>
  </HeadingPairs>
  <TitlesOfParts>
    <vt:vector size="21" baseType="lpstr">
      <vt:lpstr>ＭＳ Ｐゴシック</vt:lpstr>
      <vt:lpstr>Arial</vt:lpstr>
      <vt:lpstr>Arial Black</vt:lpstr>
      <vt:lpstr>Calibri</vt:lpstr>
      <vt:lpstr>DejaVu Sans</vt:lpstr>
      <vt:lpstr>StarSymbol</vt:lpstr>
      <vt:lpstr>Times New Roman</vt:lpstr>
      <vt:lpstr>Office Theme</vt:lpstr>
      <vt:lpstr>Office Theme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Altemir Linhares de Melo</dc:creator>
  <cp:lastModifiedBy>Juliana Guimaraes de Abreu</cp:lastModifiedBy>
  <cp:revision>9</cp:revision>
  <dcterms:modified xsi:type="dcterms:W3CDTF">2018-04-09T14:04:45Z</dcterms:modified>
</cp:coreProperties>
</file>