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58" r:id="rId3"/>
    <p:sldId id="357" r:id="rId4"/>
    <p:sldId id="364" r:id="rId5"/>
    <p:sldId id="359" r:id="rId6"/>
    <p:sldId id="360" r:id="rId7"/>
    <p:sldId id="361" r:id="rId8"/>
    <p:sldId id="362" r:id="rId9"/>
    <p:sldId id="363" r:id="rId10"/>
    <p:sldId id="346" r:id="rId11"/>
    <p:sldId id="342" r:id="rId12"/>
    <p:sldId id="355" r:id="rId13"/>
    <p:sldId id="356" r:id="rId14"/>
    <p:sldId id="338" r:id="rId15"/>
    <p:sldId id="347" r:id="rId16"/>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64" autoAdjust="0"/>
    <p:restoredTop sz="88108" autoAdjust="0"/>
  </p:normalViewPr>
  <p:slideViewPr>
    <p:cSldViewPr snapToGrid="0">
      <p:cViewPr varScale="1">
        <p:scale>
          <a:sx n="81" d="100"/>
          <a:sy n="81" d="100"/>
        </p:scale>
        <p:origin x="726" y="72"/>
      </p:cViewPr>
      <p:guideLst>
        <p:guide orient="horz" pos="2160"/>
        <p:guide pos="3840"/>
      </p:guideLst>
    </p:cSldViewPr>
  </p:slideViewPr>
  <p:notesTextViewPr>
    <p:cViewPr>
      <p:scale>
        <a:sx n="3" d="2"/>
        <a:sy n="3" d="2"/>
      </p:scale>
      <p:origin x="0" y="0"/>
    </p:cViewPr>
  </p:notesTextViewPr>
  <p:sorterViewPr>
    <p:cViewPr>
      <p:scale>
        <a:sx n="100" d="100"/>
        <a:sy n="100" d="100"/>
      </p:scale>
      <p:origin x="0" y="-2574"/>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C769769-3435-4DC7-8972-B4849B181070}" type="datetimeFigureOut">
              <a:rPr lang="pt-BR" smtClean="0"/>
              <a:t>09/04/2018</a:t>
            </a:fld>
            <a:endParaRPr lang="pt-BR" dirty="0"/>
          </a:p>
        </p:txBody>
      </p:sp>
      <p:sp>
        <p:nvSpPr>
          <p:cNvPr id="4" name="Espaço Reservado para Rodapé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68F2349-AC30-4496-B63B-3383054E72F4}" type="slidenum">
              <a:rPr lang="pt-BR" smtClean="0"/>
              <a:t>‹nº›</a:t>
            </a:fld>
            <a:endParaRPr lang="pt-BR" dirty="0"/>
          </a:p>
        </p:txBody>
      </p:sp>
    </p:spTree>
    <p:extLst>
      <p:ext uri="{BB962C8B-B14F-4D97-AF65-F5344CB8AC3E}">
        <p14:creationId xmlns:p14="http://schemas.microsoft.com/office/powerpoint/2010/main" val="118274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C9308FF-3E32-4518-ACA3-4DB7EECC6350}" type="datetimeFigureOut">
              <a:rPr lang="pt-BR" smtClean="0"/>
              <a:t>09/04/2018</a:t>
            </a:fld>
            <a:endParaRPr lang="pt-BR" dirty="0"/>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486C8B-35EB-4B2E-85FC-F2CB1E11CCA1}" type="slidenum">
              <a:rPr lang="pt-BR" smtClean="0"/>
              <a:t>‹nº›</a:t>
            </a:fld>
            <a:endParaRPr lang="pt-BR" dirty="0"/>
          </a:p>
        </p:txBody>
      </p:sp>
    </p:spTree>
    <p:extLst>
      <p:ext uri="{BB962C8B-B14F-4D97-AF65-F5344CB8AC3E}">
        <p14:creationId xmlns:p14="http://schemas.microsoft.com/office/powerpoint/2010/main" val="396333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D547559-6CEC-417E-8E0F-E99D6BE27C5E}" type="slidenum">
              <a:rPr lang="pt-BR" smtClean="0"/>
              <a:t>1</a:t>
            </a:fld>
            <a:endParaRPr lang="pt-BR" dirty="0"/>
          </a:p>
        </p:txBody>
      </p:sp>
    </p:spTree>
    <p:extLst>
      <p:ext uri="{BB962C8B-B14F-4D97-AF65-F5344CB8AC3E}">
        <p14:creationId xmlns:p14="http://schemas.microsoft.com/office/powerpoint/2010/main" val="390669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10</a:t>
            </a:fld>
            <a:endParaRPr lang="pt-BR" dirty="0"/>
          </a:p>
        </p:txBody>
      </p:sp>
    </p:spTree>
    <p:extLst>
      <p:ext uri="{BB962C8B-B14F-4D97-AF65-F5344CB8AC3E}">
        <p14:creationId xmlns:p14="http://schemas.microsoft.com/office/powerpoint/2010/main" val="148254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11</a:t>
            </a:fld>
            <a:endParaRPr lang="pt-BR" dirty="0"/>
          </a:p>
        </p:txBody>
      </p:sp>
    </p:spTree>
    <p:extLst>
      <p:ext uri="{BB962C8B-B14F-4D97-AF65-F5344CB8AC3E}">
        <p14:creationId xmlns:p14="http://schemas.microsoft.com/office/powerpoint/2010/main" val="313076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12</a:t>
            </a:fld>
            <a:endParaRPr lang="pt-BR" dirty="0"/>
          </a:p>
        </p:txBody>
      </p:sp>
    </p:spTree>
    <p:extLst>
      <p:ext uri="{BB962C8B-B14F-4D97-AF65-F5344CB8AC3E}">
        <p14:creationId xmlns:p14="http://schemas.microsoft.com/office/powerpoint/2010/main" val="75400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13</a:t>
            </a:fld>
            <a:endParaRPr lang="pt-BR" dirty="0"/>
          </a:p>
        </p:txBody>
      </p:sp>
    </p:spTree>
    <p:extLst>
      <p:ext uri="{BB962C8B-B14F-4D97-AF65-F5344CB8AC3E}">
        <p14:creationId xmlns:p14="http://schemas.microsoft.com/office/powerpoint/2010/main" val="1008558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14</a:t>
            </a:fld>
            <a:endParaRPr lang="pt-BR" dirty="0"/>
          </a:p>
        </p:txBody>
      </p:sp>
    </p:spTree>
    <p:extLst>
      <p:ext uri="{BB962C8B-B14F-4D97-AF65-F5344CB8AC3E}">
        <p14:creationId xmlns:p14="http://schemas.microsoft.com/office/powerpoint/2010/main" val="130652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2</a:t>
            </a:fld>
            <a:endParaRPr lang="pt-BR" dirty="0"/>
          </a:p>
        </p:txBody>
      </p:sp>
    </p:spTree>
    <p:extLst>
      <p:ext uri="{BB962C8B-B14F-4D97-AF65-F5344CB8AC3E}">
        <p14:creationId xmlns:p14="http://schemas.microsoft.com/office/powerpoint/2010/main" val="346097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3</a:t>
            </a:fld>
            <a:endParaRPr lang="pt-BR" dirty="0"/>
          </a:p>
        </p:txBody>
      </p:sp>
    </p:spTree>
    <p:extLst>
      <p:ext uri="{BB962C8B-B14F-4D97-AF65-F5344CB8AC3E}">
        <p14:creationId xmlns:p14="http://schemas.microsoft.com/office/powerpoint/2010/main" val="211015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4</a:t>
            </a:fld>
            <a:endParaRPr lang="pt-BR" dirty="0"/>
          </a:p>
        </p:txBody>
      </p:sp>
    </p:spTree>
    <p:extLst>
      <p:ext uri="{BB962C8B-B14F-4D97-AF65-F5344CB8AC3E}">
        <p14:creationId xmlns:p14="http://schemas.microsoft.com/office/powerpoint/2010/main" val="365596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5</a:t>
            </a:fld>
            <a:endParaRPr lang="pt-BR" dirty="0"/>
          </a:p>
        </p:txBody>
      </p:sp>
    </p:spTree>
    <p:extLst>
      <p:ext uri="{BB962C8B-B14F-4D97-AF65-F5344CB8AC3E}">
        <p14:creationId xmlns:p14="http://schemas.microsoft.com/office/powerpoint/2010/main" val="278361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6</a:t>
            </a:fld>
            <a:endParaRPr lang="pt-BR" dirty="0"/>
          </a:p>
        </p:txBody>
      </p:sp>
    </p:spTree>
    <p:extLst>
      <p:ext uri="{BB962C8B-B14F-4D97-AF65-F5344CB8AC3E}">
        <p14:creationId xmlns:p14="http://schemas.microsoft.com/office/powerpoint/2010/main" val="234002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7</a:t>
            </a:fld>
            <a:endParaRPr lang="pt-BR" dirty="0"/>
          </a:p>
        </p:txBody>
      </p:sp>
    </p:spTree>
    <p:extLst>
      <p:ext uri="{BB962C8B-B14F-4D97-AF65-F5344CB8AC3E}">
        <p14:creationId xmlns:p14="http://schemas.microsoft.com/office/powerpoint/2010/main" val="3845214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8</a:t>
            </a:fld>
            <a:endParaRPr lang="pt-BR" dirty="0"/>
          </a:p>
        </p:txBody>
      </p:sp>
    </p:spTree>
    <p:extLst>
      <p:ext uri="{BB962C8B-B14F-4D97-AF65-F5344CB8AC3E}">
        <p14:creationId xmlns:p14="http://schemas.microsoft.com/office/powerpoint/2010/main" val="270898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9</a:t>
            </a:fld>
            <a:endParaRPr lang="pt-BR" dirty="0"/>
          </a:p>
        </p:txBody>
      </p:sp>
    </p:spTree>
    <p:extLst>
      <p:ext uri="{BB962C8B-B14F-4D97-AF65-F5344CB8AC3E}">
        <p14:creationId xmlns:p14="http://schemas.microsoft.com/office/powerpoint/2010/main" val="24946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9167E67-DA9F-44F5-86E2-671893778DD1}" type="slidenum">
              <a:rPr lang="pt-BR" smtClean="0"/>
              <a:t>‹nº›</a:t>
            </a:fld>
            <a:endParaRPr lang="pt-BR" dirty="0"/>
          </a:p>
        </p:txBody>
      </p:sp>
    </p:spTree>
    <p:extLst>
      <p:ext uri="{BB962C8B-B14F-4D97-AF65-F5344CB8AC3E}">
        <p14:creationId xmlns:p14="http://schemas.microsoft.com/office/powerpoint/2010/main" val="411449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A9167E67-DA9F-44F5-86E2-671893778DD1}" type="slidenum">
              <a:rPr lang="pt-BR" smtClean="0"/>
              <a:t>‹nº›</a:t>
            </a:fld>
            <a:endParaRPr lang="pt-BR" dirty="0"/>
          </a:p>
        </p:txBody>
      </p:sp>
    </p:spTree>
    <p:extLst>
      <p:ext uri="{BB962C8B-B14F-4D97-AF65-F5344CB8AC3E}">
        <p14:creationId xmlns:p14="http://schemas.microsoft.com/office/powerpoint/2010/main" val="290890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9167E67-DA9F-44F5-86E2-671893778DD1}" type="slidenum">
              <a:rPr lang="pt-BR" smtClean="0"/>
              <a:t>‹nº›</a:t>
            </a:fld>
            <a:endParaRPr lang="pt-BR" dirty="0"/>
          </a:p>
        </p:txBody>
      </p:sp>
    </p:spTree>
    <p:extLst>
      <p:ext uri="{BB962C8B-B14F-4D97-AF65-F5344CB8AC3E}">
        <p14:creationId xmlns:p14="http://schemas.microsoft.com/office/powerpoint/2010/main" val="209207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9167E67-DA9F-44F5-86E2-671893778DD1}" type="slidenum">
              <a:rPr lang="pt-BR" smtClean="0"/>
              <a:t>‹nº›</a:t>
            </a:fld>
            <a:endParaRPr lang="pt-BR" dirty="0"/>
          </a:p>
        </p:txBody>
      </p:sp>
    </p:spTree>
    <p:extLst>
      <p:ext uri="{BB962C8B-B14F-4D97-AF65-F5344CB8AC3E}">
        <p14:creationId xmlns:p14="http://schemas.microsoft.com/office/powerpoint/2010/main" val="1139898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pic>
        <p:nvPicPr>
          <p:cNvPr id="7" name="Imagem 6" descr="titulo.jpg"/>
          <p:cNvPicPr>
            <a:picLocks noChangeAspect="1"/>
          </p:cNvPicPr>
          <p:nvPr userDrawn="1"/>
        </p:nvPicPr>
        <p:blipFill>
          <a:blip r:embed="rId2" cstate="print"/>
          <a:srcRect l="8228" r="8228"/>
          <a:stretch>
            <a:fillRect/>
          </a:stretch>
        </p:blipFill>
        <p:spPr>
          <a:xfrm>
            <a:off x="-28939" y="0"/>
            <a:ext cx="12192000" cy="6840760"/>
          </a:xfrm>
          <a:prstGeom prst="rect">
            <a:avLst/>
          </a:prstGeom>
        </p:spPr>
      </p:pic>
      <p:pic>
        <p:nvPicPr>
          <p:cNvPr id="3" name="Imagem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547" y="5829717"/>
            <a:ext cx="2784309" cy="562606"/>
          </a:xfrm>
          <a:prstGeom prst="rect">
            <a:avLst/>
          </a:prstGeom>
        </p:spPr>
      </p:pic>
    </p:spTree>
    <p:extLst>
      <p:ext uri="{BB962C8B-B14F-4D97-AF65-F5344CB8AC3E}">
        <p14:creationId xmlns:p14="http://schemas.microsoft.com/office/powerpoint/2010/main" val="3747408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7B427F4F-13BB-4404-B949-9DE187BD229B}" type="datetimeFigureOut">
              <a:rPr lang="pt-BR" smtClean="0"/>
              <a:t>09/04/2018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0350C4C-1338-4995-8E86-473BA974E89F}" type="slidenum">
              <a:rPr lang="pt-BR" smtClean="0"/>
              <a:t>‹nº›</a:t>
            </a:fld>
            <a:endParaRPr lang="pt-BR" dirty="0"/>
          </a:p>
        </p:txBody>
      </p:sp>
    </p:spTree>
    <p:extLst>
      <p:ext uri="{BB962C8B-B14F-4D97-AF65-F5344CB8AC3E}">
        <p14:creationId xmlns:p14="http://schemas.microsoft.com/office/powerpoint/2010/main" val="2389001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B427F4F-13BB-4404-B949-9DE187BD229B}" type="datetimeFigureOut">
              <a:rPr lang="pt-BR" smtClean="0"/>
              <a:t>09/04/2018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0350C4C-1338-4995-8E86-473BA974E89F}" type="slidenum">
              <a:rPr lang="pt-BR" smtClean="0"/>
              <a:t>‹nº›</a:t>
            </a:fld>
            <a:endParaRPr lang="pt-BR" dirty="0"/>
          </a:p>
        </p:txBody>
      </p:sp>
    </p:spTree>
    <p:extLst>
      <p:ext uri="{BB962C8B-B14F-4D97-AF65-F5344CB8AC3E}">
        <p14:creationId xmlns:p14="http://schemas.microsoft.com/office/powerpoint/2010/main" val="3068364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7B427F4F-13BB-4404-B949-9DE187BD229B}" type="datetimeFigureOut">
              <a:rPr lang="pt-BR" smtClean="0"/>
              <a:t>09/04/2018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0350C4C-1338-4995-8E86-473BA974E89F}" type="slidenum">
              <a:rPr lang="pt-BR" smtClean="0"/>
              <a:t>‹nº›</a:t>
            </a:fld>
            <a:endParaRPr lang="pt-BR" dirty="0"/>
          </a:p>
        </p:txBody>
      </p:sp>
    </p:spTree>
    <p:extLst>
      <p:ext uri="{BB962C8B-B14F-4D97-AF65-F5344CB8AC3E}">
        <p14:creationId xmlns:p14="http://schemas.microsoft.com/office/powerpoint/2010/main" val="292154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7B427F4F-13BB-4404-B949-9DE187BD229B}" type="datetimeFigureOut">
              <a:rPr lang="pt-BR" smtClean="0"/>
              <a:t>09/04/2018</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0350C4C-1338-4995-8E86-473BA974E89F}" type="slidenum">
              <a:rPr lang="pt-BR" smtClean="0"/>
              <a:t>‹nº›</a:t>
            </a:fld>
            <a:endParaRPr lang="pt-BR" dirty="0"/>
          </a:p>
        </p:txBody>
      </p:sp>
    </p:spTree>
    <p:extLst>
      <p:ext uri="{BB962C8B-B14F-4D97-AF65-F5344CB8AC3E}">
        <p14:creationId xmlns:p14="http://schemas.microsoft.com/office/powerpoint/2010/main" val="247099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7B427F4F-13BB-4404-B949-9DE187BD229B}" type="datetimeFigureOut">
              <a:rPr lang="pt-BR" smtClean="0"/>
              <a:t>09/04/2018</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C0350C4C-1338-4995-8E86-473BA974E89F}" type="slidenum">
              <a:rPr lang="pt-BR" smtClean="0"/>
              <a:t>‹nº›</a:t>
            </a:fld>
            <a:endParaRPr lang="pt-BR" dirty="0"/>
          </a:p>
        </p:txBody>
      </p:sp>
    </p:spTree>
    <p:extLst>
      <p:ext uri="{BB962C8B-B14F-4D97-AF65-F5344CB8AC3E}">
        <p14:creationId xmlns:p14="http://schemas.microsoft.com/office/powerpoint/2010/main" val="3468469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7B427F4F-13BB-4404-B949-9DE187BD229B}" type="datetimeFigureOut">
              <a:rPr lang="pt-BR" smtClean="0"/>
              <a:t>09/04/2018</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C0350C4C-1338-4995-8E86-473BA974E89F}" type="slidenum">
              <a:rPr lang="pt-BR" smtClean="0"/>
              <a:t>‹nº›</a:t>
            </a:fld>
            <a:endParaRPr lang="pt-BR" dirty="0"/>
          </a:p>
        </p:txBody>
      </p:sp>
    </p:spTree>
    <p:extLst>
      <p:ext uri="{BB962C8B-B14F-4D97-AF65-F5344CB8AC3E}">
        <p14:creationId xmlns:p14="http://schemas.microsoft.com/office/powerpoint/2010/main" val="6159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9167E67-DA9F-44F5-86E2-671893778DD1}" type="slidenum">
              <a:rPr lang="pt-BR" smtClean="0"/>
              <a:t>‹nº›</a:t>
            </a:fld>
            <a:endParaRPr lang="pt-BR" dirty="0"/>
          </a:p>
        </p:txBody>
      </p:sp>
    </p:spTree>
    <p:extLst>
      <p:ext uri="{BB962C8B-B14F-4D97-AF65-F5344CB8AC3E}">
        <p14:creationId xmlns:p14="http://schemas.microsoft.com/office/powerpoint/2010/main" val="3634035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B427F4F-13BB-4404-B949-9DE187BD229B}" type="datetimeFigureOut">
              <a:rPr lang="pt-BR" smtClean="0"/>
              <a:t>09/04/2018</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C0350C4C-1338-4995-8E86-473BA974E89F}" type="slidenum">
              <a:rPr lang="pt-BR" smtClean="0"/>
              <a:t>‹nº›</a:t>
            </a:fld>
            <a:endParaRPr lang="pt-BR" dirty="0"/>
          </a:p>
        </p:txBody>
      </p:sp>
    </p:spTree>
    <p:extLst>
      <p:ext uri="{BB962C8B-B14F-4D97-AF65-F5344CB8AC3E}">
        <p14:creationId xmlns:p14="http://schemas.microsoft.com/office/powerpoint/2010/main" val="4260183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7B427F4F-13BB-4404-B949-9DE187BD229B}" type="datetimeFigureOut">
              <a:rPr lang="pt-BR" smtClean="0"/>
              <a:t>09/04/2018</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0350C4C-1338-4995-8E86-473BA974E89F}" type="slidenum">
              <a:rPr lang="pt-BR" smtClean="0"/>
              <a:t>‹nº›</a:t>
            </a:fld>
            <a:endParaRPr lang="pt-BR" dirty="0"/>
          </a:p>
        </p:txBody>
      </p:sp>
    </p:spTree>
    <p:extLst>
      <p:ext uri="{BB962C8B-B14F-4D97-AF65-F5344CB8AC3E}">
        <p14:creationId xmlns:p14="http://schemas.microsoft.com/office/powerpoint/2010/main" val="4283617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7B427F4F-13BB-4404-B949-9DE187BD229B}" type="datetimeFigureOut">
              <a:rPr lang="pt-BR" smtClean="0"/>
              <a:t>09/04/2018</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0350C4C-1338-4995-8E86-473BA974E89F}" type="slidenum">
              <a:rPr lang="pt-BR" smtClean="0"/>
              <a:t>‹nº›</a:t>
            </a:fld>
            <a:endParaRPr lang="pt-BR" dirty="0"/>
          </a:p>
        </p:txBody>
      </p:sp>
    </p:spTree>
    <p:extLst>
      <p:ext uri="{BB962C8B-B14F-4D97-AF65-F5344CB8AC3E}">
        <p14:creationId xmlns:p14="http://schemas.microsoft.com/office/powerpoint/2010/main" val="2894045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B427F4F-13BB-4404-B949-9DE187BD229B}" type="datetimeFigureOut">
              <a:rPr lang="pt-BR" smtClean="0"/>
              <a:t>09/04/2018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0350C4C-1338-4995-8E86-473BA974E89F}" type="slidenum">
              <a:rPr lang="pt-BR" smtClean="0"/>
              <a:t>‹nº›</a:t>
            </a:fld>
            <a:endParaRPr lang="pt-BR" dirty="0"/>
          </a:p>
        </p:txBody>
      </p:sp>
    </p:spTree>
    <p:extLst>
      <p:ext uri="{BB962C8B-B14F-4D97-AF65-F5344CB8AC3E}">
        <p14:creationId xmlns:p14="http://schemas.microsoft.com/office/powerpoint/2010/main" val="2247752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B427F4F-13BB-4404-B949-9DE187BD229B}" type="datetimeFigureOut">
              <a:rPr lang="pt-BR" smtClean="0"/>
              <a:t>09/04/2018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0350C4C-1338-4995-8E86-473BA974E89F}" type="slidenum">
              <a:rPr lang="pt-BR" smtClean="0"/>
              <a:t>‹nº›</a:t>
            </a:fld>
            <a:endParaRPr lang="pt-BR" dirty="0"/>
          </a:p>
        </p:txBody>
      </p:sp>
    </p:spTree>
    <p:extLst>
      <p:ext uri="{BB962C8B-B14F-4D97-AF65-F5344CB8AC3E}">
        <p14:creationId xmlns:p14="http://schemas.microsoft.com/office/powerpoint/2010/main" val="303202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9167E67-DA9F-44F5-86E2-671893778DD1}" type="slidenum">
              <a:rPr lang="pt-BR" smtClean="0"/>
              <a:t>‹nº›</a:t>
            </a:fld>
            <a:endParaRPr lang="pt-BR" dirty="0"/>
          </a:p>
        </p:txBody>
      </p:sp>
    </p:spTree>
    <p:extLst>
      <p:ext uri="{BB962C8B-B14F-4D97-AF65-F5344CB8AC3E}">
        <p14:creationId xmlns:p14="http://schemas.microsoft.com/office/powerpoint/2010/main" val="190423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A9167E67-DA9F-44F5-86E2-671893778DD1}" type="slidenum">
              <a:rPr lang="pt-BR" smtClean="0"/>
              <a:t>‹nº›</a:t>
            </a:fld>
            <a:endParaRPr lang="pt-BR" dirty="0"/>
          </a:p>
        </p:txBody>
      </p:sp>
    </p:spTree>
    <p:extLst>
      <p:ext uri="{BB962C8B-B14F-4D97-AF65-F5344CB8AC3E}">
        <p14:creationId xmlns:p14="http://schemas.microsoft.com/office/powerpoint/2010/main" val="270712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A9167E67-DA9F-44F5-86E2-671893778DD1}" type="slidenum">
              <a:rPr lang="pt-BR" smtClean="0"/>
              <a:t>‹nº›</a:t>
            </a:fld>
            <a:endParaRPr lang="pt-BR" dirty="0"/>
          </a:p>
        </p:txBody>
      </p:sp>
    </p:spTree>
    <p:extLst>
      <p:ext uri="{BB962C8B-B14F-4D97-AF65-F5344CB8AC3E}">
        <p14:creationId xmlns:p14="http://schemas.microsoft.com/office/powerpoint/2010/main" val="329725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A9167E67-DA9F-44F5-86E2-671893778DD1}" type="slidenum">
              <a:rPr lang="pt-BR" smtClean="0"/>
              <a:t>‹nº›</a:t>
            </a:fld>
            <a:endParaRPr lang="pt-BR" dirty="0"/>
          </a:p>
        </p:txBody>
      </p:sp>
    </p:spTree>
    <p:extLst>
      <p:ext uri="{BB962C8B-B14F-4D97-AF65-F5344CB8AC3E}">
        <p14:creationId xmlns:p14="http://schemas.microsoft.com/office/powerpoint/2010/main" val="337821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A9167E67-DA9F-44F5-86E2-671893778DD1}" type="slidenum">
              <a:rPr lang="pt-BR" smtClean="0"/>
              <a:t>‹nº›</a:t>
            </a:fld>
            <a:endParaRPr lang="pt-BR" dirty="0"/>
          </a:p>
        </p:txBody>
      </p:sp>
      <p:pic>
        <p:nvPicPr>
          <p:cNvPr id="5" name="Imagem 4"/>
          <p:cNvPicPr>
            <a:picLocks noChangeAspect="1"/>
          </p:cNvPicPr>
          <p:nvPr userDrawn="1"/>
        </p:nvPicPr>
        <p:blipFill>
          <a:blip r:embed="rId2"/>
          <a:stretch>
            <a:fillRect/>
          </a:stretch>
        </p:blipFill>
        <p:spPr>
          <a:xfrm>
            <a:off x="1451459" y="503399"/>
            <a:ext cx="9289082" cy="5851201"/>
          </a:xfrm>
          <a:prstGeom prst="rect">
            <a:avLst/>
          </a:prstGeom>
        </p:spPr>
      </p:pic>
    </p:spTree>
    <p:extLst>
      <p:ext uri="{BB962C8B-B14F-4D97-AF65-F5344CB8AC3E}">
        <p14:creationId xmlns:p14="http://schemas.microsoft.com/office/powerpoint/2010/main" val="216119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stretch>
            <a:fillRect/>
          </a:stretch>
        </p:blipFill>
        <p:spPr>
          <a:xfrm>
            <a:off x="0" y="-1394710"/>
            <a:ext cx="12192000" cy="9227547"/>
          </a:xfrm>
          <a:prstGeom prst="rect">
            <a:avLst/>
          </a:prstGeom>
        </p:spPr>
      </p:pic>
      <p:sp>
        <p:nvSpPr>
          <p:cNvPr id="3" name="Espaço Reservado para Data 2"/>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A9167E67-DA9F-44F5-86E2-671893778DD1}" type="slidenum">
              <a:rPr lang="pt-BR" smtClean="0"/>
              <a:t>‹nº›</a:t>
            </a:fld>
            <a:endParaRPr lang="pt-BR" dirty="0"/>
          </a:p>
        </p:txBody>
      </p:sp>
      <p:pic>
        <p:nvPicPr>
          <p:cNvPr id="6" name="Imagem 5"/>
          <p:cNvPicPr>
            <a:picLocks noChangeAspect="1"/>
          </p:cNvPicPr>
          <p:nvPr userDrawn="1"/>
        </p:nvPicPr>
        <p:blipFill>
          <a:blip r:embed="rId3"/>
          <a:stretch>
            <a:fillRect/>
          </a:stretch>
        </p:blipFill>
        <p:spPr>
          <a:xfrm>
            <a:off x="302249" y="225210"/>
            <a:ext cx="3197881" cy="1081200"/>
          </a:xfrm>
          <a:prstGeom prst="rect">
            <a:avLst/>
          </a:prstGeom>
        </p:spPr>
      </p:pic>
    </p:spTree>
    <p:extLst>
      <p:ext uri="{BB962C8B-B14F-4D97-AF65-F5344CB8AC3E}">
        <p14:creationId xmlns:p14="http://schemas.microsoft.com/office/powerpoint/2010/main" val="323205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98C3B06-9C45-4119-984A-75BF8EBFA1BF}" type="datetimeFigureOut">
              <a:rPr lang="pt-BR" smtClean="0"/>
              <a:t>09/04/2018</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A9167E67-DA9F-44F5-86E2-671893778DD1}" type="slidenum">
              <a:rPr lang="pt-BR" smtClean="0"/>
              <a:t>‹nº›</a:t>
            </a:fld>
            <a:endParaRPr lang="pt-BR" dirty="0"/>
          </a:p>
        </p:txBody>
      </p:sp>
    </p:spTree>
    <p:extLst>
      <p:ext uri="{BB962C8B-B14F-4D97-AF65-F5344CB8AC3E}">
        <p14:creationId xmlns:p14="http://schemas.microsoft.com/office/powerpoint/2010/main" val="384564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C3B06-9C45-4119-984A-75BF8EBFA1BF}" type="datetimeFigureOut">
              <a:rPr lang="pt-BR" smtClean="0"/>
              <a:t>09/04/2018</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67E67-DA9F-44F5-86E2-671893778DD1}" type="slidenum">
              <a:rPr lang="pt-BR" smtClean="0"/>
              <a:t>‹nº›</a:t>
            </a:fld>
            <a:endParaRPr lang="pt-BR" dirty="0"/>
          </a:p>
        </p:txBody>
      </p:sp>
    </p:spTree>
    <p:extLst>
      <p:ext uri="{BB962C8B-B14F-4D97-AF65-F5344CB8AC3E}">
        <p14:creationId xmlns:p14="http://schemas.microsoft.com/office/powerpoint/2010/main" val="150516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2" r:id="rId8"/>
    <p:sldLayoutId id="2147483656" r:id="rId9"/>
    <p:sldLayoutId id="2147483657" r:id="rId10"/>
    <p:sldLayoutId id="2147483658" r:id="rId11"/>
    <p:sldLayoutId id="2147483659"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27F4F-13BB-4404-B949-9DE187BD229B}" type="datetimeFigureOut">
              <a:rPr lang="pt-BR" smtClean="0"/>
              <a:t>09/04/2018</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50C4C-1338-4995-8E86-473BA974E89F}" type="slidenum">
              <a:rPr lang="pt-BR" smtClean="0"/>
              <a:t>‹nº›</a:t>
            </a:fld>
            <a:endParaRPr lang="pt-BR" dirty="0"/>
          </a:p>
        </p:txBody>
      </p:sp>
    </p:spTree>
    <p:extLst>
      <p:ext uri="{BB962C8B-B14F-4D97-AF65-F5344CB8AC3E}">
        <p14:creationId xmlns:p14="http://schemas.microsoft.com/office/powerpoint/2010/main" val="352797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nul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empreendafacil.prefeitura.sp.gov.b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refeitura.rio/web/riomaisfacilnegocio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17219" y="2472719"/>
            <a:ext cx="11075671" cy="2387600"/>
          </a:xfrm>
        </p:spPr>
        <p:txBody>
          <a:bodyPr>
            <a:normAutofit/>
          </a:bodyPr>
          <a:lstStyle/>
          <a:p>
            <a:pPr algn="ctr"/>
            <a:r>
              <a:rPr lang="pt-BR" sz="4000" b="1" dirty="0">
                <a:solidFill>
                  <a:schemeClr val="bg2">
                    <a:lumMod val="75000"/>
                  </a:schemeClr>
                </a:solidFill>
                <a:latin typeface="+mn-lt"/>
              </a:rPr>
              <a:t>PROGRAMA BEM MAIS SIMPLES BRASIL – PBMS</a:t>
            </a:r>
            <a:r>
              <a:rPr lang="pt-BR" sz="4000" b="1" dirty="0">
                <a:latin typeface="+mn-lt"/>
              </a:rPr>
              <a:t/>
            </a:r>
            <a:br>
              <a:rPr lang="pt-BR" sz="4000" b="1" dirty="0">
                <a:latin typeface="+mn-lt"/>
              </a:rPr>
            </a:br>
            <a:r>
              <a:rPr lang="pt-BR" sz="4000" b="1" dirty="0">
                <a:latin typeface="+mn-lt"/>
              </a:rPr>
              <a:t/>
            </a:r>
            <a:br>
              <a:rPr lang="pt-BR" sz="4000" b="1" dirty="0">
                <a:latin typeface="+mn-lt"/>
              </a:rPr>
            </a:br>
            <a:r>
              <a:rPr lang="pt-BR" sz="4000" b="1" dirty="0">
                <a:latin typeface="+mn-lt"/>
              </a:rPr>
              <a:t>DOING BUSINESS REPORT APPOINTMENTS</a:t>
            </a:r>
          </a:p>
        </p:txBody>
      </p:sp>
      <p:sp>
        <p:nvSpPr>
          <p:cNvPr id="3" name="Subtítulo 2"/>
          <p:cNvSpPr>
            <a:spLocks noGrp="1"/>
          </p:cNvSpPr>
          <p:nvPr>
            <p:ph type="subTitle" idx="4294967295"/>
          </p:nvPr>
        </p:nvSpPr>
        <p:spPr>
          <a:xfrm>
            <a:off x="3466088" y="4860319"/>
            <a:ext cx="4846638" cy="408853"/>
          </a:xfrm>
        </p:spPr>
        <p:txBody>
          <a:bodyPr>
            <a:normAutofit/>
          </a:bodyPr>
          <a:lstStyle/>
          <a:p>
            <a:pPr marL="0" indent="0" algn="ctr">
              <a:buNone/>
            </a:pPr>
            <a:r>
              <a:rPr lang="pt-BR" sz="2000" b="1" dirty="0">
                <a:latin typeface="Gotham Light" pitchFamily="50" charset="0"/>
              </a:rPr>
              <a:t>Washington DC MAR 2018</a:t>
            </a:r>
          </a:p>
        </p:txBody>
      </p:sp>
      <p:sp>
        <p:nvSpPr>
          <p:cNvPr id="5" name="CaixaDeTexto 4"/>
          <p:cNvSpPr txBox="1"/>
          <p:nvPr/>
        </p:nvSpPr>
        <p:spPr>
          <a:xfrm>
            <a:off x="8312726" y="584217"/>
            <a:ext cx="3380164" cy="523220"/>
          </a:xfrm>
          <a:prstGeom prst="rect">
            <a:avLst/>
          </a:prstGeom>
          <a:noFill/>
        </p:spPr>
        <p:txBody>
          <a:bodyPr wrap="square" rtlCol="0">
            <a:spAutoFit/>
          </a:bodyPr>
          <a:lstStyle/>
          <a:p>
            <a:pPr algn="r"/>
            <a:r>
              <a:rPr lang="pt-BR" sz="1400" dirty="0">
                <a:latin typeface="Gotham Light" pitchFamily="50" charset="0"/>
              </a:rPr>
              <a:t>SECRETARIA EXECUTIVA DO </a:t>
            </a:r>
          </a:p>
          <a:p>
            <a:pPr algn="r"/>
            <a:r>
              <a:rPr lang="pt-BR" sz="1400" dirty="0">
                <a:latin typeface="Gotham Bold" panose="02000803030000020004" pitchFamily="2" charset="0"/>
              </a:rPr>
              <a:t>PROGRAMA BEM MAIS SIMPLES</a:t>
            </a:r>
          </a:p>
        </p:txBody>
      </p:sp>
    </p:spTree>
    <p:extLst>
      <p:ext uri="{BB962C8B-B14F-4D97-AF65-F5344CB8AC3E}">
        <p14:creationId xmlns:p14="http://schemas.microsoft.com/office/powerpoint/2010/main" val="521021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a:t>TOPIC: STARTING A BUSINESS</a:t>
            </a:r>
          </a:p>
        </p:txBody>
      </p:sp>
      <p:sp>
        <p:nvSpPr>
          <p:cNvPr id="4" name="Subtítulo 2"/>
          <p:cNvSpPr txBox="1">
            <a:spLocks/>
          </p:cNvSpPr>
          <p:nvPr/>
        </p:nvSpPr>
        <p:spPr>
          <a:xfrm>
            <a:off x="510887" y="1462492"/>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rgbClr val="002060"/>
                </a:solidFill>
                <a:latin typeface="Gotham Bold" panose="02000803030000020004" pitchFamily="2" charset="0"/>
              </a:rPr>
              <a:t>INCONSISTENCIES</a:t>
            </a:r>
          </a:p>
        </p:txBody>
      </p:sp>
      <p:sp>
        <p:nvSpPr>
          <p:cNvPr id="7" name="Subtítulo 2"/>
          <p:cNvSpPr txBox="1">
            <a:spLocks/>
          </p:cNvSpPr>
          <p:nvPr/>
        </p:nvSpPr>
        <p:spPr>
          <a:xfrm>
            <a:off x="510887" y="2010253"/>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rgbClr val="002060"/>
                </a:solidFill>
                <a:latin typeface="Gotham Light" pitchFamily="50" charset="0"/>
              </a:rPr>
              <a:t>Procedure nº 9 – Rio de Janeiro </a:t>
            </a:r>
            <a:r>
              <a:rPr lang="pt-BR" sz="2000" b="1" dirty="0" err="1">
                <a:solidFill>
                  <a:srgbClr val="002060"/>
                </a:solidFill>
                <a:latin typeface="Gotham Light" pitchFamily="50" charset="0"/>
              </a:rPr>
              <a:t>and</a:t>
            </a:r>
            <a:r>
              <a:rPr lang="pt-BR" sz="2000" b="1" dirty="0">
                <a:solidFill>
                  <a:srgbClr val="002060"/>
                </a:solidFill>
                <a:latin typeface="Gotham Light" pitchFamily="50" charset="0"/>
              </a:rPr>
              <a:t> São Paulo </a:t>
            </a:r>
          </a:p>
        </p:txBody>
      </p:sp>
      <p:sp>
        <p:nvSpPr>
          <p:cNvPr id="8" name="Retângulo 7"/>
          <p:cNvSpPr/>
          <p:nvPr/>
        </p:nvSpPr>
        <p:spPr>
          <a:xfrm>
            <a:off x="793172" y="3698254"/>
            <a:ext cx="10398699" cy="1200329"/>
          </a:xfrm>
          <a:prstGeom prst="rect">
            <a:avLst/>
          </a:prstGeom>
        </p:spPr>
        <p:txBody>
          <a:bodyPr wrap="square">
            <a:spAutoFit/>
          </a:bodyPr>
          <a:lstStyle/>
          <a:p>
            <a:pPr algn="just"/>
            <a:r>
              <a:rPr lang="en-US" dirty="0">
                <a:latin typeface="Gotham Light" pitchFamily="50" charset="0"/>
                <a:ea typeface="Times New Roman" panose="02020603050405020304" pitchFamily="18" charset="0"/>
              </a:rPr>
              <a:t>The opening of an account in the special fund for unemployment (FGTS) is an automatic procedure, which occurs when the first salary of the employee is paid, when the employer transmits information to the FGTS and the Social Security System Company of Collection of the FGTS and Information to the Social Security (SEFIP), on line.</a:t>
            </a:r>
            <a:endParaRPr lang="pt-BR" dirty="0">
              <a:latin typeface="Gotham Light" pitchFamily="50" charset="0"/>
            </a:endParaRPr>
          </a:p>
        </p:txBody>
      </p:sp>
      <p:sp>
        <p:nvSpPr>
          <p:cNvPr id="9" name="Retângulo 8"/>
          <p:cNvSpPr/>
          <p:nvPr/>
        </p:nvSpPr>
        <p:spPr>
          <a:xfrm>
            <a:off x="793171" y="5050913"/>
            <a:ext cx="10398699" cy="646331"/>
          </a:xfrm>
          <a:prstGeom prst="rect">
            <a:avLst/>
          </a:prstGeom>
        </p:spPr>
        <p:txBody>
          <a:bodyPr wrap="square">
            <a:spAutoFit/>
          </a:bodyPr>
          <a:lstStyle/>
          <a:p>
            <a:pPr algn="just"/>
            <a:r>
              <a:rPr lang="en-US" dirty="0">
                <a:latin typeface="Gotham Light" pitchFamily="50" charset="0"/>
                <a:ea typeface="Times New Roman" panose="02020603050405020304" pitchFamily="18" charset="0"/>
              </a:rPr>
              <a:t>There is no need for the representative or attorney of the company to appear at </a:t>
            </a:r>
            <a:r>
              <a:rPr lang="en-US" dirty="0" err="1">
                <a:latin typeface="Gotham Light" pitchFamily="50" charset="0"/>
                <a:ea typeface="Times New Roman" panose="02020603050405020304" pitchFamily="18" charset="0"/>
              </a:rPr>
              <a:t>Caixa</a:t>
            </a:r>
            <a:r>
              <a:rPr lang="en-US" dirty="0">
                <a:latin typeface="Gotham Light" pitchFamily="50" charset="0"/>
                <a:ea typeface="Times New Roman" panose="02020603050405020304" pitchFamily="18" charset="0"/>
              </a:rPr>
              <a:t> </a:t>
            </a:r>
            <a:r>
              <a:rPr lang="en-US" dirty="0" err="1">
                <a:latin typeface="Gotham Light" pitchFamily="50" charset="0"/>
                <a:ea typeface="Times New Roman" panose="02020603050405020304" pitchFamily="18" charset="0"/>
              </a:rPr>
              <a:t>Econômica</a:t>
            </a:r>
            <a:r>
              <a:rPr lang="en-US" dirty="0">
                <a:latin typeface="Gotham Light" pitchFamily="50" charset="0"/>
                <a:ea typeface="Times New Roman" panose="02020603050405020304" pitchFamily="18" charset="0"/>
              </a:rPr>
              <a:t> Federal with no documents, neither in São Paulo nor in Rio de Janeiro.</a:t>
            </a:r>
            <a:endParaRPr lang="pt-BR" dirty="0">
              <a:latin typeface="Gotham Light" pitchFamily="50" charset="0"/>
              <a:ea typeface="Times New Roman" panose="02020603050405020304" pitchFamily="18" charset="0"/>
            </a:endParaRPr>
          </a:p>
        </p:txBody>
      </p:sp>
      <p:pic>
        <p:nvPicPr>
          <p:cNvPr id="10" name="Imagem 9"/>
          <p:cNvPicPr>
            <a:picLocks noChangeAspect="1"/>
          </p:cNvPicPr>
          <p:nvPr/>
        </p:nvPicPr>
        <p:blipFill>
          <a:blip r:embed="rId3"/>
          <a:stretch>
            <a:fillRect/>
          </a:stretch>
        </p:blipFill>
        <p:spPr>
          <a:xfrm>
            <a:off x="706145" y="2656952"/>
            <a:ext cx="10572750" cy="666750"/>
          </a:xfrm>
          <a:prstGeom prst="rect">
            <a:avLst/>
          </a:prstGeom>
        </p:spPr>
      </p:pic>
    </p:spTree>
    <p:extLst>
      <p:ext uri="{BB962C8B-B14F-4D97-AF65-F5344CB8AC3E}">
        <p14:creationId xmlns:p14="http://schemas.microsoft.com/office/powerpoint/2010/main" val="399555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a:t>TOPIC: STARTING A BUSINESS</a:t>
            </a:r>
          </a:p>
        </p:txBody>
      </p:sp>
      <p:sp>
        <p:nvSpPr>
          <p:cNvPr id="4" name="Subtítulo 2"/>
          <p:cNvSpPr txBox="1">
            <a:spLocks/>
          </p:cNvSpPr>
          <p:nvPr/>
        </p:nvSpPr>
        <p:spPr>
          <a:xfrm>
            <a:off x="510887" y="1462492"/>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rgbClr val="002060"/>
                </a:solidFill>
                <a:latin typeface="Gotham Bold" panose="02000803030000020004" pitchFamily="2" charset="0"/>
              </a:rPr>
              <a:t>INCONSISTENCIES</a:t>
            </a:r>
          </a:p>
        </p:txBody>
      </p:sp>
      <p:sp>
        <p:nvSpPr>
          <p:cNvPr id="7" name="Subtítulo 2"/>
          <p:cNvSpPr txBox="1">
            <a:spLocks/>
          </p:cNvSpPr>
          <p:nvPr/>
        </p:nvSpPr>
        <p:spPr>
          <a:xfrm>
            <a:off x="510887" y="2010253"/>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rgbClr val="002060"/>
                </a:solidFill>
                <a:latin typeface="Gotham Light" pitchFamily="50" charset="0"/>
              </a:rPr>
              <a:t>Procedure nº 1 – São Paulo </a:t>
            </a:r>
          </a:p>
        </p:txBody>
      </p:sp>
      <p:sp>
        <p:nvSpPr>
          <p:cNvPr id="8" name="Retângulo 7"/>
          <p:cNvSpPr/>
          <p:nvPr/>
        </p:nvSpPr>
        <p:spPr>
          <a:xfrm>
            <a:off x="793172" y="3566097"/>
            <a:ext cx="10398699" cy="646331"/>
          </a:xfrm>
          <a:prstGeom prst="rect">
            <a:avLst/>
          </a:prstGeom>
        </p:spPr>
        <p:txBody>
          <a:bodyPr wrap="square">
            <a:spAutoFit/>
          </a:bodyPr>
          <a:lstStyle/>
          <a:p>
            <a:pPr algn="just"/>
            <a:r>
              <a:rPr lang="pt-BR" dirty="0">
                <a:latin typeface="Gotham Light" pitchFamily="50" charset="0"/>
                <a:ea typeface="Times New Roman" panose="02020603050405020304" pitchFamily="18" charset="0"/>
              </a:rPr>
              <a:t>Com o Empreenda Fácil, empreendedor passou a realizar no mesmo site a consulta de viabilidade do nome empresarial online e todos os cadastros pertinentes à abertura</a:t>
            </a:r>
            <a:endParaRPr lang="pt-BR" dirty="0">
              <a:latin typeface="Gotham Light" pitchFamily="50" charset="0"/>
            </a:endParaRPr>
          </a:p>
        </p:txBody>
      </p:sp>
      <p:sp>
        <p:nvSpPr>
          <p:cNvPr id="11" name="Subtítulo 2">
            <a:extLst>
              <a:ext uri="{FF2B5EF4-FFF2-40B4-BE49-F238E27FC236}">
                <a16:creationId xmlns:a16="http://schemas.microsoft.com/office/drawing/2014/main" xmlns="" id="{28B3268A-AD73-3345-B1E0-57759B1A06D7}"/>
              </a:ext>
            </a:extLst>
          </p:cNvPr>
          <p:cNvSpPr txBox="1">
            <a:spLocks/>
          </p:cNvSpPr>
          <p:nvPr/>
        </p:nvSpPr>
        <p:spPr>
          <a:xfrm>
            <a:off x="578858" y="4453833"/>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rgbClr val="002060"/>
                </a:solidFill>
                <a:latin typeface="Gotham Light" pitchFamily="50" charset="0"/>
              </a:rPr>
              <a:t>Procedure nº 6 –São Paulo </a:t>
            </a:r>
          </a:p>
        </p:txBody>
      </p:sp>
      <p:sp>
        <p:nvSpPr>
          <p:cNvPr id="14" name="Retângulo 13">
            <a:extLst>
              <a:ext uri="{FF2B5EF4-FFF2-40B4-BE49-F238E27FC236}">
                <a16:creationId xmlns:a16="http://schemas.microsoft.com/office/drawing/2014/main" xmlns="" id="{79371F42-15D3-E54C-9E39-74BF356278B5}"/>
              </a:ext>
            </a:extLst>
          </p:cNvPr>
          <p:cNvSpPr/>
          <p:nvPr/>
        </p:nvSpPr>
        <p:spPr>
          <a:xfrm>
            <a:off x="793172" y="5989459"/>
            <a:ext cx="10398699" cy="369332"/>
          </a:xfrm>
          <a:prstGeom prst="rect">
            <a:avLst/>
          </a:prstGeom>
        </p:spPr>
        <p:txBody>
          <a:bodyPr wrap="square">
            <a:spAutoFit/>
          </a:bodyPr>
          <a:lstStyle/>
          <a:p>
            <a:pPr algn="just"/>
            <a:r>
              <a:rPr lang="pt-BR" dirty="0">
                <a:latin typeface="Gotham Light" pitchFamily="50" charset="0"/>
                <a:ea typeface="Times New Roman" panose="02020603050405020304" pitchFamily="18" charset="0"/>
              </a:rPr>
              <a:t>Obtenção da licença se tornou online e por meio de formulários declaratórios </a:t>
            </a:r>
            <a:endParaRPr lang="pt-BR" dirty="0">
              <a:latin typeface="Gotham Light" pitchFamily="50" charset="0"/>
            </a:endParaRPr>
          </a:p>
        </p:txBody>
      </p:sp>
      <p:pic>
        <p:nvPicPr>
          <p:cNvPr id="16" name="Imagem 15">
            <a:extLst>
              <a:ext uri="{FF2B5EF4-FFF2-40B4-BE49-F238E27FC236}">
                <a16:creationId xmlns:a16="http://schemas.microsoft.com/office/drawing/2014/main" xmlns="" id="{26B089A0-0087-EF41-A886-36F55E98A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72" y="2579851"/>
            <a:ext cx="9766300" cy="825500"/>
          </a:xfrm>
          <a:prstGeom prst="rect">
            <a:avLst/>
          </a:prstGeom>
        </p:spPr>
      </p:pic>
      <p:pic>
        <p:nvPicPr>
          <p:cNvPr id="18" name="Imagem 17">
            <a:extLst>
              <a:ext uri="{FF2B5EF4-FFF2-40B4-BE49-F238E27FC236}">
                <a16:creationId xmlns:a16="http://schemas.microsoft.com/office/drawing/2014/main" xmlns="" id="{DB1FF9A9-C0E4-0A42-BD12-C19F19625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72" y="5029219"/>
            <a:ext cx="8940800" cy="660400"/>
          </a:xfrm>
          <a:prstGeom prst="rect">
            <a:avLst/>
          </a:prstGeom>
        </p:spPr>
      </p:pic>
    </p:spTree>
    <p:extLst>
      <p:ext uri="{BB962C8B-B14F-4D97-AF65-F5344CB8AC3E}">
        <p14:creationId xmlns:p14="http://schemas.microsoft.com/office/powerpoint/2010/main" val="47622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a:t>TOPIC: STARTING A BUSINESS</a:t>
            </a:r>
          </a:p>
        </p:txBody>
      </p:sp>
      <p:sp>
        <p:nvSpPr>
          <p:cNvPr id="4" name="Subtítulo 2"/>
          <p:cNvSpPr txBox="1">
            <a:spLocks/>
          </p:cNvSpPr>
          <p:nvPr/>
        </p:nvSpPr>
        <p:spPr>
          <a:xfrm>
            <a:off x="510887" y="1462492"/>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rgbClr val="002060"/>
                </a:solidFill>
                <a:latin typeface="Gotham Bold" panose="02000803030000020004" pitchFamily="2" charset="0"/>
              </a:rPr>
              <a:t>INCONSISTENCIES</a:t>
            </a:r>
          </a:p>
        </p:txBody>
      </p:sp>
      <p:sp>
        <p:nvSpPr>
          <p:cNvPr id="7" name="Subtítulo 2"/>
          <p:cNvSpPr txBox="1">
            <a:spLocks/>
          </p:cNvSpPr>
          <p:nvPr/>
        </p:nvSpPr>
        <p:spPr>
          <a:xfrm>
            <a:off x="510887" y="2010253"/>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rgbClr val="002060"/>
                </a:solidFill>
                <a:latin typeface="Gotham Light" pitchFamily="50" charset="0"/>
              </a:rPr>
              <a:t>Procedure nº 5 – São Paulo </a:t>
            </a:r>
          </a:p>
        </p:txBody>
      </p:sp>
      <p:sp>
        <p:nvSpPr>
          <p:cNvPr id="8" name="Retângulo 7"/>
          <p:cNvSpPr/>
          <p:nvPr/>
        </p:nvSpPr>
        <p:spPr>
          <a:xfrm>
            <a:off x="793172" y="3566097"/>
            <a:ext cx="10398699" cy="646331"/>
          </a:xfrm>
          <a:prstGeom prst="rect">
            <a:avLst/>
          </a:prstGeom>
        </p:spPr>
        <p:txBody>
          <a:bodyPr wrap="square">
            <a:spAutoFit/>
          </a:bodyPr>
          <a:lstStyle/>
          <a:p>
            <a:pPr algn="just"/>
            <a:r>
              <a:rPr lang="en-US" dirty="0" err="1">
                <a:latin typeface="Gotham Light" pitchFamily="50" charset="0"/>
                <a:ea typeface="Times New Roman" panose="02020603050405020304" pitchFamily="18" charset="0"/>
              </a:rPr>
              <a:t>Emiss</a:t>
            </a:r>
            <a:r>
              <a:rPr lang="pt-BR" dirty="0" err="1">
                <a:latin typeface="Gotham Light" pitchFamily="50" charset="0"/>
                <a:ea typeface="Times New Roman" panose="02020603050405020304" pitchFamily="18" charset="0"/>
              </a:rPr>
              <a:t>ão</a:t>
            </a:r>
            <a:r>
              <a:rPr lang="pt-BR" dirty="0">
                <a:latin typeface="Gotham Light" pitchFamily="50" charset="0"/>
                <a:ea typeface="Times New Roman" panose="02020603050405020304" pitchFamily="18" charset="0"/>
              </a:rPr>
              <a:t> do e-CNPJ deve ser solicitada às autoridades certificadoras: SERPRO, Caixa Econômica Federal, SERASA EXPERIAN e Receita Federal do Brasil  </a:t>
            </a:r>
            <a:endParaRPr lang="pt-BR" dirty="0">
              <a:latin typeface="Gotham Light" pitchFamily="50" charset="0"/>
            </a:endParaRPr>
          </a:p>
        </p:txBody>
      </p:sp>
      <p:sp>
        <p:nvSpPr>
          <p:cNvPr id="11" name="Subtítulo 2">
            <a:extLst>
              <a:ext uri="{FF2B5EF4-FFF2-40B4-BE49-F238E27FC236}">
                <a16:creationId xmlns:a16="http://schemas.microsoft.com/office/drawing/2014/main" xmlns="" id="{28B3268A-AD73-3345-B1E0-57759B1A06D7}"/>
              </a:ext>
            </a:extLst>
          </p:cNvPr>
          <p:cNvSpPr txBox="1">
            <a:spLocks/>
          </p:cNvSpPr>
          <p:nvPr/>
        </p:nvSpPr>
        <p:spPr>
          <a:xfrm>
            <a:off x="578858" y="4453833"/>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rgbClr val="002060"/>
                </a:solidFill>
                <a:latin typeface="Gotham Light" pitchFamily="50" charset="0"/>
              </a:rPr>
              <a:t>Procedure nº 11 – Rio de Janeiro </a:t>
            </a:r>
            <a:r>
              <a:rPr lang="pt-BR" sz="2000" b="1" dirty="0" err="1">
                <a:solidFill>
                  <a:srgbClr val="002060"/>
                </a:solidFill>
                <a:latin typeface="Gotham Light" pitchFamily="50" charset="0"/>
              </a:rPr>
              <a:t>and</a:t>
            </a:r>
            <a:r>
              <a:rPr lang="pt-BR" sz="2000" b="1" dirty="0">
                <a:solidFill>
                  <a:srgbClr val="002060"/>
                </a:solidFill>
                <a:latin typeface="Gotham Light" pitchFamily="50" charset="0"/>
              </a:rPr>
              <a:t> São Paulo </a:t>
            </a:r>
          </a:p>
        </p:txBody>
      </p:sp>
      <p:pic>
        <p:nvPicPr>
          <p:cNvPr id="3" name="Imagem 2">
            <a:extLst>
              <a:ext uri="{FF2B5EF4-FFF2-40B4-BE49-F238E27FC236}">
                <a16:creationId xmlns:a16="http://schemas.microsoft.com/office/drawing/2014/main" xmlns="" id="{9BC65271-16D9-1A4F-B31D-5F0631C09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72" y="2558014"/>
            <a:ext cx="8851900" cy="660400"/>
          </a:xfrm>
          <a:prstGeom prst="rect">
            <a:avLst/>
          </a:prstGeom>
        </p:spPr>
      </p:pic>
      <p:pic>
        <p:nvPicPr>
          <p:cNvPr id="12" name="Imagem 11">
            <a:extLst>
              <a:ext uri="{FF2B5EF4-FFF2-40B4-BE49-F238E27FC236}">
                <a16:creationId xmlns:a16="http://schemas.microsoft.com/office/drawing/2014/main" xmlns="" id="{24920259-100E-4848-82A4-204F0A110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72" y="5029219"/>
            <a:ext cx="10096500" cy="660400"/>
          </a:xfrm>
          <a:prstGeom prst="rect">
            <a:avLst/>
          </a:prstGeom>
        </p:spPr>
      </p:pic>
      <p:sp>
        <p:nvSpPr>
          <p:cNvPr id="14" name="Retângulo 13">
            <a:extLst>
              <a:ext uri="{FF2B5EF4-FFF2-40B4-BE49-F238E27FC236}">
                <a16:creationId xmlns:a16="http://schemas.microsoft.com/office/drawing/2014/main" xmlns="" id="{79371F42-15D3-E54C-9E39-74BF356278B5}"/>
              </a:ext>
            </a:extLst>
          </p:cNvPr>
          <p:cNvSpPr/>
          <p:nvPr/>
        </p:nvSpPr>
        <p:spPr>
          <a:xfrm>
            <a:off x="793172" y="5989459"/>
            <a:ext cx="10398699" cy="369332"/>
          </a:xfrm>
          <a:prstGeom prst="rect">
            <a:avLst/>
          </a:prstGeom>
        </p:spPr>
        <p:txBody>
          <a:bodyPr wrap="square">
            <a:spAutoFit/>
          </a:bodyPr>
          <a:lstStyle/>
          <a:p>
            <a:pPr algn="just"/>
            <a:r>
              <a:rPr lang="pt-BR" dirty="0">
                <a:latin typeface="Gotham Light" pitchFamily="50" charset="0"/>
                <a:ea typeface="Times New Roman" panose="02020603050405020304" pitchFamily="18" charset="0"/>
              </a:rPr>
              <a:t>Com o advento da Lei Federal 13.467/2017, o procedimento deixou de ser obrigatório</a:t>
            </a:r>
            <a:endParaRPr lang="pt-BR" dirty="0">
              <a:latin typeface="Gotham Light" pitchFamily="50" charset="0"/>
            </a:endParaRPr>
          </a:p>
        </p:txBody>
      </p:sp>
    </p:spTree>
    <p:extLst>
      <p:ext uri="{BB962C8B-B14F-4D97-AF65-F5344CB8AC3E}">
        <p14:creationId xmlns:p14="http://schemas.microsoft.com/office/powerpoint/2010/main" val="3141748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TOPIC: STARTING A BUSINESS</a:t>
            </a:r>
          </a:p>
        </p:txBody>
      </p:sp>
      <p:sp>
        <p:nvSpPr>
          <p:cNvPr id="4" name="Subtítulo 2"/>
          <p:cNvSpPr txBox="1">
            <a:spLocks/>
          </p:cNvSpPr>
          <p:nvPr/>
        </p:nvSpPr>
        <p:spPr>
          <a:xfrm>
            <a:off x="510887" y="1462492"/>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000" dirty="0">
                <a:solidFill>
                  <a:srgbClr val="002060"/>
                </a:solidFill>
                <a:latin typeface="Gotham Bold" panose="02000803030000020004" pitchFamily="2" charset="0"/>
              </a:rPr>
              <a:t>Flowchart – Procedures, time </a:t>
            </a:r>
            <a:r>
              <a:rPr lang="pt-BR" sz="2000" dirty="0" err="1">
                <a:solidFill>
                  <a:srgbClr val="002060"/>
                </a:solidFill>
                <a:latin typeface="Gotham Bold" panose="02000803030000020004" pitchFamily="2" charset="0"/>
              </a:rPr>
              <a:t>and</a:t>
            </a:r>
            <a:r>
              <a:rPr lang="pt-BR" sz="2000" dirty="0">
                <a:solidFill>
                  <a:srgbClr val="002060"/>
                </a:solidFill>
                <a:latin typeface="Gotham Bold" panose="02000803030000020004" pitchFamily="2" charset="0"/>
              </a:rPr>
              <a:t> </a:t>
            </a:r>
            <a:r>
              <a:rPr lang="pt-BR" sz="2000" dirty="0" err="1">
                <a:solidFill>
                  <a:srgbClr val="002060"/>
                </a:solidFill>
                <a:latin typeface="Gotham Bold" panose="02000803030000020004" pitchFamily="2" charset="0"/>
              </a:rPr>
              <a:t>cost</a:t>
            </a:r>
            <a:r>
              <a:rPr lang="pt-BR" sz="2000" dirty="0">
                <a:solidFill>
                  <a:srgbClr val="002060"/>
                </a:solidFill>
                <a:latin typeface="Gotham Bold" panose="02000803030000020004" pitchFamily="2" charset="0"/>
              </a:rPr>
              <a:t> - SP 2019</a:t>
            </a:r>
          </a:p>
        </p:txBody>
      </p:sp>
      <p:pic>
        <p:nvPicPr>
          <p:cNvPr id="2" name="Imagem 1"/>
          <p:cNvPicPr>
            <a:picLocks noChangeAspect="1"/>
          </p:cNvPicPr>
          <p:nvPr/>
        </p:nvPicPr>
        <p:blipFill rotWithShape="1">
          <a:blip r:embed="rId3"/>
          <a:srcRect b="8927"/>
          <a:stretch/>
        </p:blipFill>
        <p:spPr>
          <a:xfrm>
            <a:off x="2066503" y="1798609"/>
            <a:ext cx="7716094" cy="5998926"/>
          </a:xfrm>
          <a:prstGeom prst="rect">
            <a:avLst/>
          </a:prstGeom>
        </p:spPr>
      </p:pic>
    </p:spTree>
    <p:extLst>
      <p:ext uri="{BB962C8B-B14F-4D97-AF65-F5344CB8AC3E}">
        <p14:creationId xmlns:p14="http://schemas.microsoft.com/office/powerpoint/2010/main" val="301344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TOPIC: STARTING A BUSINESS</a:t>
            </a:r>
          </a:p>
        </p:txBody>
      </p:sp>
      <p:sp>
        <p:nvSpPr>
          <p:cNvPr id="4" name="Subtítulo 2"/>
          <p:cNvSpPr txBox="1">
            <a:spLocks/>
          </p:cNvSpPr>
          <p:nvPr/>
        </p:nvSpPr>
        <p:spPr>
          <a:xfrm>
            <a:off x="510887" y="1462492"/>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000" dirty="0">
                <a:solidFill>
                  <a:srgbClr val="002060"/>
                </a:solidFill>
                <a:latin typeface="Gotham Bold" panose="02000803030000020004" pitchFamily="2" charset="0"/>
              </a:rPr>
              <a:t>Flowchart – Procedures, time </a:t>
            </a:r>
            <a:r>
              <a:rPr lang="pt-BR" sz="2000" dirty="0" err="1">
                <a:solidFill>
                  <a:srgbClr val="002060"/>
                </a:solidFill>
                <a:latin typeface="Gotham Bold" panose="02000803030000020004" pitchFamily="2" charset="0"/>
              </a:rPr>
              <a:t>and</a:t>
            </a:r>
            <a:r>
              <a:rPr lang="pt-BR" sz="2000" dirty="0">
                <a:solidFill>
                  <a:srgbClr val="002060"/>
                </a:solidFill>
                <a:latin typeface="Gotham Bold" panose="02000803030000020004" pitchFamily="2" charset="0"/>
              </a:rPr>
              <a:t> </a:t>
            </a:r>
            <a:r>
              <a:rPr lang="pt-BR" sz="2000" dirty="0" err="1">
                <a:solidFill>
                  <a:srgbClr val="002060"/>
                </a:solidFill>
                <a:latin typeface="Gotham Bold" panose="02000803030000020004" pitchFamily="2" charset="0"/>
              </a:rPr>
              <a:t>cost</a:t>
            </a:r>
            <a:r>
              <a:rPr lang="pt-BR" sz="2000" dirty="0">
                <a:solidFill>
                  <a:srgbClr val="002060"/>
                </a:solidFill>
                <a:latin typeface="Gotham Bold" panose="02000803030000020004" pitchFamily="2" charset="0"/>
              </a:rPr>
              <a:t> - RJ 2019</a:t>
            </a:r>
          </a:p>
        </p:txBody>
      </p:sp>
      <p:pic>
        <p:nvPicPr>
          <p:cNvPr id="6" name="Imagem 5"/>
          <p:cNvPicPr>
            <a:picLocks noChangeAspect="1"/>
          </p:cNvPicPr>
          <p:nvPr/>
        </p:nvPicPr>
        <p:blipFill rotWithShape="1">
          <a:blip r:embed="rId3"/>
          <a:srcRect b="8999"/>
          <a:stretch/>
        </p:blipFill>
        <p:spPr>
          <a:xfrm>
            <a:off x="2656164" y="1785620"/>
            <a:ext cx="6525935" cy="4818916"/>
          </a:xfrm>
          <a:prstGeom prst="rect">
            <a:avLst/>
          </a:prstGeom>
        </p:spPr>
      </p:pic>
    </p:spTree>
    <p:extLst>
      <p:ext uri="{BB962C8B-B14F-4D97-AF65-F5344CB8AC3E}">
        <p14:creationId xmlns:p14="http://schemas.microsoft.com/office/powerpoint/2010/main" val="270040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TOPIC: STARTING A BUSINESS</a:t>
            </a:r>
          </a:p>
        </p:txBody>
      </p:sp>
      <p:pic>
        <p:nvPicPr>
          <p:cNvPr id="7" name="Picture 2">
            <a:extLst>
              <a:ext uri="{FF2B5EF4-FFF2-40B4-BE49-F238E27FC236}">
                <a16:creationId xmlns:a16="http://schemas.microsoft.com/office/drawing/2014/main" xmlns="" id="{E4EEEA86-BCDD-A94B-A5C6-84965A65CC85}"/>
              </a:ext>
            </a:extLst>
          </p:cNvPr>
          <p:cNvPicPr>
            <a:picLocks noChangeAspect="1" noChangeArrowheads="1"/>
          </p:cNvPicPr>
          <p:nvPr/>
        </p:nvPicPr>
        <p:blipFill>
          <a:blip r:embed="rId3"/>
          <a:srcRect/>
          <a:stretch>
            <a:fillRect/>
          </a:stretch>
        </p:blipFill>
        <p:spPr bwMode="auto">
          <a:xfrm>
            <a:off x="4379507" y="2668249"/>
            <a:ext cx="3415626" cy="4486170"/>
          </a:xfrm>
          <a:prstGeom prst="rect">
            <a:avLst/>
          </a:prstGeom>
          <a:noFill/>
          <a:ln w="9525">
            <a:noFill/>
            <a:miter lim="800000"/>
            <a:headEnd/>
            <a:tailEnd/>
          </a:ln>
        </p:spPr>
      </p:pic>
      <p:sp>
        <p:nvSpPr>
          <p:cNvPr id="4" name="Subtítulo 2">
            <a:extLst>
              <a:ext uri="{FF2B5EF4-FFF2-40B4-BE49-F238E27FC236}">
                <a16:creationId xmlns:a16="http://schemas.microsoft.com/office/drawing/2014/main" xmlns="" id="{B22823CC-7BC9-E347-BF12-0653A7FB636B}"/>
              </a:ext>
            </a:extLst>
          </p:cNvPr>
          <p:cNvSpPr txBox="1">
            <a:spLocks/>
          </p:cNvSpPr>
          <p:nvPr/>
        </p:nvSpPr>
        <p:spPr>
          <a:xfrm>
            <a:off x="583630" y="1536256"/>
            <a:ext cx="10827326" cy="808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600" b="1" dirty="0">
                <a:solidFill>
                  <a:srgbClr val="002060"/>
                </a:solidFill>
                <a:latin typeface="Gotham Bold" panose="02000803030000020004" pitchFamily="2" charset="0"/>
              </a:rPr>
              <a:t>Rede Nacional para a Simplificação do Registro e da Legalização de Empresas e Negócios - REDESIM </a:t>
            </a:r>
          </a:p>
        </p:txBody>
      </p:sp>
    </p:spTree>
    <p:extLst>
      <p:ext uri="{BB962C8B-B14F-4D97-AF65-F5344CB8AC3E}">
        <p14:creationId xmlns:p14="http://schemas.microsoft.com/office/powerpoint/2010/main" val="254705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a:t>TOPIC: STARTING A BUSINESS</a:t>
            </a:r>
          </a:p>
        </p:txBody>
      </p:sp>
      <p:sp>
        <p:nvSpPr>
          <p:cNvPr id="4" name="Subtítulo 2"/>
          <p:cNvSpPr txBox="1">
            <a:spLocks/>
          </p:cNvSpPr>
          <p:nvPr/>
        </p:nvSpPr>
        <p:spPr>
          <a:xfrm>
            <a:off x="510887" y="1672355"/>
            <a:ext cx="10827326" cy="808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600" b="1" dirty="0">
                <a:solidFill>
                  <a:srgbClr val="002060"/>
                </a:solidFill>
                <a:latin typeface="Gotham Bold" panose="02000803030000020004" pitchFamily="2" charset="0"/>
              </a:rPr>
              <a:t>Rede Nacional para a Simplificação do Registro e da Legalização de Empresas e Negócios - REDESIM </a:t>
            </a:r>
          </a:p>
        </p:txBody>
      </p:sp>
      <p:sp>
        <p:nvSpPr>
          <p:cNvPr id="8" name="Retângulo 7"/>
          <p:cNvSpPr/>
          <p:nvPr/>
        </p:nvSpPr>
        <p:spPr>
          <a:xfrm>
            <a:off x="939514" y="2916068"/>
            <a:ext cx="10398699" cy="4093428"/>
          </a:xfrm>
          <a:prstGeom prst="rect">
            <a:avLst/>
          </a:prstGeom>
        </p:spPr>
        <p:txBody>
          <a:bodyPr wrap="square">
            <a:spAutoFit/>
          </a:bodyPr>
          <a:lstStyle/>
          <a:p>
            <a:pPr algn="just"/>
            <a:endParaRPr lang="en-US" dirty="0">
              <a:latin typeface="Gotham Light" pitchFamily="50" charset="0"/>
            </a:endParaRPr>
          </a:p>
          <a:p>
            <a:pPr algn="just"/>
            <a:r>
              <a:rPr lang="en-US" sz="2800" dirty="0">
                <a:latin typeface="Gotham Light" pitchFamily="50" charset="0"/>
                <a:ea typeface="Times New Roman" panose="02020603050405020304" pitchFamily="18" charset="0"/>
              </a:rPr>
              <a:t>Integra</a:t>
            </a:r>
            <a:r>
              <a:rPr lang="pt-BR" sz="2800" dirty="0" err="1">
                <a:latin typeface="Gotham Light" pitchFamily="50" charset="0"/>
                <a:ea typeface="Times New Roman" panose="02020603050405020304" pitchFamily="18" charset="0"/>
              </a:rPr>
              <a:t>ção</a:t>
            </a:r>
            <a:r>
              <a:rPr lang="pt-BR" sz="2800" dirty="0">
                <a:latin typeface="Gotham Light" pitchFamily="50" charset="0"/>
                <a:ea typeface="Times New Roman" panose="02020603050405020304" pitchFamily="18" charset="0"/>
              </a:rPr>
              <a:t> sistêmica entre órgãos e de procedimentos</a:t>
            </a:r>
            <a:endParaRPr lang="en-US" sz="2800" dirty="0">
              <a:latin typeface="Gotham Light" pitchFamily="50" charset="0"/>
              <a:ea typeface="Times New Roman" panose="02020603050405020304" pitchFamily="18" charset="0"/>
            </a:endParaRPr>
          </a:p>
          <a:p>
            <a:pPr algn="just"/>
            <a:endParaRPr lang="en-US" sz="2800" dirty="0">
              <a:latin typeface="Gotham Light" pitchFamily="50" charset="0"/>
            </a:endParaRPr>
          </a:p>
          <a:p>
            <a:pPr algn="just"/>
            <a:r>
              <a:rPr lang="en-US" sz="2800" dirty="0" err="1">
                <a:latin typeface="Gotham Light" pitchFamily="50" charset="0"/>
              </a:rPr>
              <a:t>Disponibiliza</a:t>
            </a:r>
            <a:r>
              <a:rPr lang="pt-BR" sz="2800" dirty="0" err="1">
                <a:latin typeface="Gotham Light" pitchFamily="50" charset="0"/>
              </a:rPr>
              <a:t>ção</a:t>
            </a:r>
            <a:r>
              <a:rPr lang="pt-BR" sz="2800" dirty="0">
                <a:latin typeface="Gotham Light" pitchFamily="50" charset="0"/>
              </a:rPr>
              <a:t> de informações para legalização das empresas</a:t>
            </a:r>
            <a:endParaRPr lang="en-US" sz="2800" dirty="0">
              <a:latin typeface="Gotham Light" pitchFamily="50" charset="0"/>
            </a:endParaRPr>
          </a:p>
          <a:p>
            <a:pPr algn="just"/>
            <a:endParaRPr lang="en-US" sz="2800" dirty="0">
              <a:latin typeface="Gotham Light" pitchFamily="50" charset="0"/>
            </a:endParaRPr>
          </a:p>
          <a:p>
            <a:pPr algn="just"/>
            <a:r>
              <a:rPr lang="pt-BR" sz="2800" dirty="0">
                <a:latin typeface="Gotham Light" pitchFamily="50" charset="0"/>
              </a:rPr>
              <a:t>Entrada única de dados</a:t>
            </a:r>
            <a:endParaRPr lang="en-US" sz="2800" dirty="0">
              <a:latin typeface="Gotham Light" pitchFamily="50" charset="0"/>
            </a:endParaRPr>
          </a:p>
          <a:p>
            <a:pPr algn="just"/>
            <a:endParaRPr lang="en-US" sz="2800" dirty="0">
              <a:latin typeface="Gotham Light" pitchFamily="50" charset="0"/>
            </a:endParaRPr>
          </a:p>
          <a:p>
            <a:pPr algn="just"/>
            <a:r>
              <a:rPr lang="en-US" sz="2800" dirty="0">
                <a:latin typeface="Gotham Light" pitchFamily="50" charset="0"/>
              </a:rPr>
              <a:t>Gest</a:t>
            </a:r>
            <a:r>
              <a:rPr lang="pt-BR" sz="2800" dirty="0" err="1">
                <a:latin typeface="Gotham Light" pitchFamily="50" charset="0"/>
              </a:rPr>
              <a:t>ão</a:t>
            </a:r>
            <a:r>
              <a:rPr lang="pt-BR" sz="2800" dirty="0">
                <a:latin typeface="Gotham Light" pitchFamily="50" charset="0"/>
              </a:rPr>
              <a:t> de risco</a:t>
            </a:r>
          </a:p>
          <a:p>
            <a:pPr algn="just"/>
            <a:endParaRPr lang="pt-BR" sz="2800" dirty="0">
              <a:latin typeface="Gotham Light" pitchFamily="50" charset="0"/>
            </a:endParaRPr>
          </a:p>
          <a:p>
            <a:pPr algn="just"/>
            <a:endParaRPr lang="pt-BR" dirty="0">
              <a:latin typeface="Gotham Light" pitchFamily="50" charset="0"/>
            </a:endParaRPr>
          </a:p>
        </p:txBody>
      </p:sp>
    </p:spTree>
    <p:extLst>
      <p:ext uri="{BB962C8B-B14F-4D97-AF65-F5344CB8AC3E}">
        <p14:creationId xmlns:p14="http://schemas.microsoft.com/office/powerpoint/2010/main" val="189336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TOPIC: STARTING A BUSINESS</a:t>
            </a:r>
          </a:p>
        </p:txBody>
      </p:sp>
      <p:pic>
        <p:nvPicPr>
          <p:cNvPr id="7" name="Imagem 6">
            <a:extLst>
              <a:ext uri="{FF2B5EF4-FFF2-40B4-BE49-F238E27FC236}">
                <a16:creationId xmlns:a16="http://schemas.microsoft.com/office/drawing/2014/main" xmlns="" id="{909CA7F7-3BF4-E743-A153-79D56013A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67" y="1874067"/>
            <a:ext cx="11666095" cy="4983933"/>
          </a:xfrm>
          <a:prstGeom prst="rect">
            <a:avLst/>
          </a:prstGeom>
        </p:spPr>
      </p:pic>
    </p:spTree>
    <p:extLst>
      <p:ext uri="{BB962C8B-B14F-4D97-AF65-F5344CB8AC3E}">
        <p14:creationId xmlns:p14="http://schemas.microsoft.com/office/powerpoint/2010/main" val="328059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TOPIC: STARTING A BUSINESS</a:t>
            </a:r>
          </a:p>
        </p:txBody>
      </p:sp>
      <p:pic>
        <p:nvPicPr>
          <p:cNvPr id="3" name="Imagem 2">
            <a:extLst>
              <a:ext uri="{FF2B5EF4-FFF2-40B4-BE49-F238E27FC236}">
                <a16:creationId xmlns:a16="http://schemas.microsoft.com/office/drawing/2014/main" xmlns="" id="{1046FEAA-A8F6-A749-907B-6DA11589F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504" y="1558825"/>
            <a:ext cx="7854847" cy="5876296"/>
          </a:xfrm>
          <a:prstGeom prst="rect">
            <a:avLst/>
          </a:prstGeom>
        </p:spPr>
      </p:pic>
      <p:pic>
        <p:nvPicPr>
          <p:cNvPr id="4" name="Imagem 3">
            <a:extLst>
              <a:ext uri="{FF2B5EF4-FFF2-40B4-BE49-F238E27FC236}">
                <a16:creationId xmlns:a16="http://schemas.microsoft.com/office/drawing/2014/main" xmlns="" id="{ADBB7EAC-4526-2A40-B98D-C2D52456BC21}"/>
              </a:ext>
            </a:extLst>
          </p:cNvPr>
          <p:cNvPicPr>
            <a:picLocks noChangeAspect="1"/>
          </p:cNvPicPr>
          <p:nvPr/>
        </p:nvPicPr>
        <p:blipFill rotWithShape="1">
          <a:blip r:embed="rId4">
            <a:extLst>
              <a:ext uri="{28A0092B-C50C-407E-A947-70E740481C1C}">
                <a14:useLocalDpi xmlns:a14="http://schemas.microsoft.com/office/drawing/2010/main" val="0"/>
              </a:ext>
            </a:extLst>
          </a:blip>
          <a:srcRect b="14300"/>
          <a:stretch/>
        </p:blipFill>
        <p:spPr>
          <a:xfrm>
            <a:off x="5625482" y="2638270"/>
            <a:ext cx="3452051" cy="2293456"/>
          </a:xfrm>
          <a:prstGeom prst="rect">
            <a:avLst/>
          </a:prstGeom>
        </p:spPr>
      </p:pic>
    </p:spTree>
    <p:extLst>
      <p:ext uri="{BB962C8B-B14F-4D97-AF65-F5344CB8AC3E}">
        <p14:creationId xmlns:p14="http://schemas.microsoft.com/office/powerpoint/2010/main" val="94626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a:t>TOPIC: STARTING A BUSINESS</a:t>
            </a:r>
          </a:p>
        </p:txBody>
      </p:sp>
      <p:sp>
        <p:nvSpPr>
          <p:cNvPr id="4" name="Subtítulo 2"/>
          <p:cNvSpPr txBox="1">
            <a:spLocks/>
          </p:cNvSpPr>
          <p:nvPr/>
        </p:nvSpPr>
        <p:spPr>
          <a:xfrm>
            <a:off x="510887" y="1837246"/>
            <a:ext cx="10827326" cy="6211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4400" b="1" dirty="0">
                <a:solidFill>
                  <a:srgbClr val="002060"/>
                </a:solidFill>
                <a:latin typeface="Gotham Bold" panose="02000803030000020004" pitchFamily="2" charset="0"/>
              </a:rPr>
              <a:t>MELHORIAS  </a:t>
            </a:r>
          </a:p>
        </p:txBody>
      </p:sp>
      <p:sp>
        <p:nvSpPr>
          <p:cNvPr id="8" name="Retângulo 7"/>
          <p:cNvSpPr/>
          <p:nvPr/>
        </p:nvSpPr>
        <p:spPr>
          <a:xfrm>
            <a:off x="939514" y="2646245"/>
            <a:ext cx="10398699" cy="3724096"/>
          </a:xfrm>
          <a:prstGeom prst="rect">
            <a:avLst/>
          </a:prstGeom>
        </p:spPr>
        <p:txBody>
          <a:bodyPr wrap="square">
            <a:spAutoFit/>
          </a:bodyPr>
          <a:lstStyle/>
          <a:p>
            <a:pPr algn="just"/>
            <a:endParaRPr lang="en-US" dirty="0">
              <a:latin typeface="Gotham Light" pitchFamily="50" charset="0"/>
            </a:endParaRPr>
          </a:p>
          <a:p>
            <a:pPr algn="just"/>
            <a:r>
              <a:rPr lang="en-US" sz="4000" dirty="0">
                <a:latin typeface="Gotham Light" pitchFamily="50" charset="0"/>
                <a:ea typeface="Times New Roman" panose="02020603050405020304" pitchFamily="18" charset="0"/>
              </a:rPr>
              <a:t>Portal Nacional REDESIM</a:t>
            </a:r>
          </a:p>
          <a:p>
            <a:pPr algn="just"/>
            <a:endParaRPr lang="en-US" sz="4000" dirty="0">
              <a:latin typeface="Gotham Light" pitchFamily="50" charset="0"/>
            </a:endParaRPr>
          </a:p>
          <a:p>
            <a:pPr algn="just"/>
            <a:r>
              <a:rPr lang="en-US" sz="4000" dirty="0">
                <a:latin typeface="Gotham Light" pitchFamily="50" charset="0"/>
              </a:rPr>
              <a:t>Banco Nacional de </a:t>
            </a:r>
            <a:r>
              <a:rPr lang="en-US" sz="4000" dirty="0" err="1">
                <a:latin typeface="Gotham Light" pitchFamily="50" charset="0"/>
              </a:rPr>
              <a:t>Empresas</a:t>
            </a:r>
            <a:endParaRPr lang="en-US" sz="4000" dirty="0">
              <a:latin typeface="Gotham Light" pitchFamily="50" charset="0"/>
            </a:endParaRPr>
          </a:p>
          <a:p>
            <a:pPr algn="just"/>
            <a:endParaRPr lang="en-US" sz="4000" dirty="0">
              <a:latin typeface="Gotham Light" pitchFamily="50" charset="0"/>
            </a:endParaRPr>
          </a:p>
          <a:p>
            <a:pPr algn="just"/>
            <a:r>
              <a:rPr lang="en-US" sz="4000" dirty="0" err="1">
                <a:latin typeface="Gotham Light" pitchFamily="50" charset="0"/>
              </a:rPr>
              <a:t>Licenciamento</a:t>
            </a:r>
            <a:r>
              <a:rPr lang="en-US" sz="4000" dirty="0">
                <a:latin typeface="Gotham Light" pitchFamily="50" charset="0"/>
              </a:rPr>
              <a:t> de </a:t>
            </a:r>
            <a:r>
              <a:rPr lang="en-US" sz="4000" dirty="0" err="1">
                <a:latin typeface="Gotham Light" pitchFamily="50" charset="0"/>
              </a:rPr>
              <a:t>empresas</a:t>
            </a:r>
            <a:endParaRPr lang="en-US" sz="4000" dirty="0">
              <a:latin typeface="Gotham Light" pitchFamily="50" charset="0"/>
            </a:endParaRPr>
          </a:p>
          <a:p>
            <a:pPr algn="just"/>
            <a:endParaRPr lang="pt-BR" dirty="0">
              <a:latin typeface="Gotham Light" pitchFamily="50" charset="0"/>
            </a:endParaRPr>
          </a:p>
        </p:txBody>
      </p:sp>
    </p:spTree>
    <p:extLst>
      <p:ext uri="{BB962C8B-B14F-4D97-AF65-F5344CB8AC3E}">
        <p14:creationId xmlns:p14="http://schemas.microsoft.com/office/powerpoint/2010/main" val="33771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438150" y="1233892"/>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2000" dirty="0">
                <a:solidFill>
                  <a:srgbClr val="002060"/>
                </a:solidFill>
                <a:latin typeface="Gotham Bold" panose="02000803030000020004" pitchFamily="2" charset="0"/>
              </a:rPr>
              <a:t>REFORMS – </a:t>
            </a:r>
            <a:r>
              <a:rPr lang="pt-BR" sz="2000" dirty="0" err="1">
                <a:solidFill>
                  <a:srgbClr val="002060"/>
                </a:solidFill>
                <a:latin typeface="Gotham Bold" panose="02000803030000020004" pitchFamily="2" charset="0"/>
              </a:rPr>
              <a:t>Municipality</a:t>
            </a:r>
            <a:r>
              <a:rPr lang="pt-BR" sz="2000" dirty="0">
                <a:solidFill>
                  <a:srgbClr val="002060"/>
                </a:solidFill>
                <a:latin typeface="Gotham Bold" panose="02000803030000020004" pitchFamily="2" charset="0"/>
              </a:rPr>
              <a:t> </a:t>
            </a:r>
            <a:r>
              <a:rPr lang="pt-BR" sz="2000" dirty="0" err="1">
                <a:solidFill>
                  <a:srgbClr val="002060"/>
                </a:solidFill>
                <a:latin typeface="Gotham Bold" panose="02000803030000020004" pitchFamily="2" charset="0"/>
              </a:rPr>
              <a:t>of</a:t>
            </a:r>
            <a:r>
              <a:rPr lang="pt-BR" sz="2000" dirty="0">
                <a:solidFill>
                  <a:srgbClr val="002060"/>
                </a:solidFill>
                <a:latin typeface="Gotham Bold" panose="02000803030000020004" pitchFamily="2" charset="0"/>
              </a:rPr>
              <a:t> São Paulo</a:t>
            </a:r>
          </a:p>
        </p:txBody>
      </p:sp>
      <p:pic>
        <p:nvPicPr>
          <p:cNvPr id="3" name="Imagem 2"/>
          <p:cNvPicPr>
            <a:picLocks noChangeAspect="1"/>
          </p:cNvPicPr>
          <p:nvPr/>
        </p:nvPicPr>
        <p:blipFill>
          <a:blip r:embed="rId3"/>
          <a:stretch>
            <a:fillRect/>
          </a:stretch>
        </p:blipFill>
        <p:spPr>
          <a:xfrm>
            <a:off x="1528573" y="1980774"/>
            <a:ext cx="8646477" cy="4836687"/>
          </a:xfrm>
          <a:prstGeom prst="rect">
            <a:avLst/>
          </a:prstGeom>
        </p:spPr>
      </p:pic>
      <p:sp>
        <p:nvSpPr>
          <p:cNvPr id="6" name="Retângulo 5"/>
          <p:cNvSpPr/>
          <p:nvPr/>
        </p:nvSpPr>
        <p:spPr>
          <a:xfrm>
            <a:off x="3639348" y="1571921"/>
            <a:ext cx="4424929" cy="369332"/>
          </a:xfrm>
          <a:prstGeom prst="rect">
            <a:avLst/>
          </a:prstGeom>
        </p:spPr>
        <p:txBody>
          <a:bodyPr wrap="none">
            <a:spAutoFit/>
          </a:bodyPr>
          <a:lstStyle/>
          <a:p>
            <a:r>
              <a:rPr lang="pt-BR" b="1" dirty="0">
                <a:hlinkClick r:id="rId4"/>
              </a:rPr>
              <a:t>http://empreendafacil.prefeitura.sp.gov.br/</a:t>
            </a:r>
            <a:r>
              <a:rPr lang="pt-BR" b="1" dirty="0"/>
              <a:t> </a:t>
            </a:r>
          </a:p>
        </p:txBody>
      </p:sp>
      <p:sp>
        <p:nvSpPr>
          <p:cNvPr id="7" name="Retângulo de cantos arredondados 6"/>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TOPIC: STARTING A BUSINESS</a:t>
            </a:r>
          </a:p>
        </p:txBody>
      </p:sp>
      <p:sp>
        <p:nvSpPr>
          <p:cNvPr id="2" name="Retângulo 1"/>
          <p:cNvSpPr/>
          <p:nvPr/>
        </p:nvSpPr>
        <p:spPr>
          <a:xfrm>
            <a:off x="1528573" y="1993157"/>
            <a:ext cx="8472677" cy="369332"/>
          </a:xfrm>
          <a:prstGeom prst="rect">
            <a:avLst/>
          </a:prstGeom>
          <a:solidFill>
            <a:srgbClr val="00B0F0"/>
          </a:solidFill>
        </p:spPr>
        <p:txBody>
          <a:bodyPr wrap="square">
            <a:spAutoFit/>
          </a:bodyPr>
          <a:lstStyle/>
          <a:p>
            <a:pPr algn="ctr"/>
            <a:r>
              <a:rPr lang="en-US" dirty="0">
                <a:solidFill>
                  <a:schemeClr val="bg1"/>
                </a:solidFill>
                <a:latin typeface="Gotham Bold" panose="02000803030000020004" pitchFamily="2" charset="0"/>
              </a:rPr>
              <a:t>OPENING AND LICENSING OF LOW RISK COMPANIES</a:t>
            </a:r>
            <a:endParaRPr lang="pt-BR" dirty="0">
              <a:solidFill>
                <a:schemeClr val="bg1"/>
              </a:solidFill>
              <a:latin typeface="Gotham Bold" panose="02000803030000020004" pitchFamily="2" charset="0"/>
            </a:endParaRPr>
          </a:p>
        </p:txBody>
      </p:sp>
      <p:sp>
        <p:nvSpPr>
          <p:cNvPr id="8" name="CaixaDeTexto 7"/>
          <p:cNvSpPr txBox="1"/>
          <p:nvPr/>
        </p:nvSpPr>
        <p:spPr>
          <a:xfrm>
            <a:off x="2937340" y="2700518"/>
            <a:ext cx="1575590" cy="369332"/>
          </a:xfrm>
          <a:prstGeom prst="rect">
            <a:avLst/>
          </a:prstGeom>
          <a:noFill/>
        </p:spPr>
        <p:txBody>
          <a:bodyPr wrap="square" rtlCol="0">
            <a:spAutoFit/>
          </a:bodyPr>
          <a:lstStyle/>
          <a:p>
            <a:r>
              <a:rPr lang="pt-BR" b="1" dirty="0">
                <a:solidFill>
                  <a:schemeClr val="bg1"/>
                </a:solidFill>
              </a:rPr>
              <a:t>-  BEFORE</a:t>
            </a:r>
          </a:p>
        </p:txBody>
      </p:sp>
      <p:sp>
        <p:nvSpPr>
          <p:cNvPr id="9" name="CaixaDeTexto 8"/>
          <p:cNvSpPr txBox="1"/>
          <p:nvPr/>
        </p:nvSpPr>
        <p:spPr>
          <a:xfrm>
            <a:off x="7518865" y="2700518"/>
            <a:ext cx="1575590" cy="369332"/>
          </a:xfrm>
          <a:prstGeom prst="rect">
            <a:avLst/>
          </a:prstGeom>
          <a:noFill/>
        </p:spPr>
        <p:txBody>
          <a:bodyPr wrap="square" rtlCol="0">
            <a:spAutoFit/>
          </a:bodyPr>
          <a:lstStyle/>
          <a:p>
            <a:r>
              <a:rPr lang="pt-BR" b="1" dirty="0">
                <a:solidFill>
                  <a:schemeClr val="bg1"/>
                </a:solidFill>
              </a:rPr>
              <a:t>-  AFTER</a:t>
            </a:r>
          </a:p>
        </p:txBody>
      </p:sp>
      <p:sp>
        <p:nvSpPr>
          <p:cNvPr id="10" name="CaixaDeTexto 9"/>
          <p:cNvSpPr txBox="1"/>
          <p:nvPr/>
        </p:nvSpPr>
        <p:spPr>
          <a:xfrm>
            <a:off x="2105885" y="3313495"/>
            <a:ext cx="3886199" cy="307777"/>
          </a:xfrm>
          <a:prstGeom prst="rect">
            <a:avLst/>
          </a:prstGeom>
          <a:solidFill>
            <a:schemeClr val="bg1"/>
          </a:solidFill>
        </p:spPr>
        <p:txBody>
          <a:bodyPr wrap="square" rtlCol="0">
            <a:spAutoFit/>
          </a:bodyPr>
          <a:lstStyle/>
          <a:p>
            <a:r>
              <a:rPr lang="pt-BR" sz="1400" b="1" dirty="0">
                <a:latin typeface="Arial" panose="020B0604020202020204" pitchFamily="34" charset="0"/>
                <a:cs typeface="Arial" panose="020B0604020202020204" pitchFamily="34" charset="0"/>
              </a:rPr>
              <a:t>More </a:t>
            </a:r>
            <a:r>
              <a:rPr lang="pt-BR" sz="1400" b="1" dirty="0" err="1">
                <a:latin typeface="Arial" panose="020B0604020202020204" pitchFamily="34" charset="0"/>
                <a:cs typeface="Arial" panose="020B0604020202020204" pitchFamily="34" charset="0"/>
              </a:rPr>
              <a:t>than</a:t>
            </a:r>
            <a:r>
              <a:rPr lang="pt-BR" sz="1400" b="1" dirty="0">
                <a:latin typeface="Arial" panose="020B0604020202020204" pitchFamily="34" charset="0"/>
                <a:cs typeface="Arial" panose="020B0604020202020204" pitchFamily="34" charset="0"/>
              </a:rPr>
              <a:t> 100 </a:t>
            </a:r>
            <a:r>
              <a:rPr lang="pt-BR" sz="1400" b="1" dirty="0" err="1">
                <a:latin typeface="Arial" panose="020B0604020202020204" pitchFamily="34" charset="0"/>
                <a:cs typeface="Arial" panose="020B0604020202020204" pitchFamily="34" charset="0"/>
              </a:rPr>
              <a:t>days</a:t>
            </a:r>
            <a:r>
              <a:rPr lang="pt-BR" sz="1400" b="1" dirty="0">
                <a:latin typeface="Arial" panose="020B0604020202020204" pitchFamily="34" charset="0"/>
                <a:cs typeface="Arial" panose="020B0604020202020204" pitchFamily="34" charset="0"/>
              </a:rPr>
              <a:t> </a:t>
            </a:r>
            <a:r>
              <a:rPr lang="pt-BR" sz="1400" b="1" dirty="0" err="1">
                <a:latin typeface="Arial" panose="020B0604020202020204" pitchFamily="34" charset="0"/>
                <a:cs typeface="Arial" panose="020B0604020202020204" pitchFamily="34" charset="0"/>
              </a:rPr>
              <a:t>to</a:t>
            </a:r>
            <a:r>
              <a:rPr lang="pt-BR" sz="1400" b="1" dirty="0">
                <a:latin typeface="Arial" panose="020B0604020202020204" pitchFamily="34" charset="0"/>
                <a:cs typeface="Arial" panose="020B0604020202020204" pitchFamily="34" charset="0"/>
              </a:rPr>
              <a:t> Starting a business</a:t>
            </a:r>
          </a:p>
        </p:txBody>
      </p:sp>
      <p:sp>
        <p:nvSpPr>
          <p:cNvPr id="11" name="CaixaDeTexto 10"/>
          <p:cNvSpPr txBox="1"/>
          <p:nvPr/>
        </p:nvSpPr>
        <p:spPr>
          <a:xfrm>
            <a:off x="2105884" y="3834139"/>
            <a:ext cx="3886199" cy="523220"/>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5 face-to-face displacements and 2 electronic interactions</a:t>
            </a:r>
            <a:endParaRPr lang="pt-BR" sz="1400" b="1" dirty="0">
              <a:latin typeface="Arial" panose="020B0604020202020204" pitchFamily="34" charset="0"/>
              <a:cs typeface="Arial" panose="020B0604020202020204" pitchFamily="34" charset="0"/>
            </a:endParaRPr>
          </a:p>
        </p:txBody>
      </p:sp>
      <p:sp>
        <p:nvSpPr>
          <p:cNvPr id="12" name="CaixaDeTexto 11"/>
          <p:cNvSpPr txBox="1"/>
          <p:nvPr/>
        </p:nvSpPr>
        <p:spPr>
          <a:xfrm>
            <a:off x="6115051" y="3312701"/>
            <a:ext cx="4059999" cy="2308324"/>
          </a:xfrm>
          <a:prstGeom prst="rect">
            <a:avLst/>
          </a:prstGeom>
          <a:solidFill>
            <a:schemeClr val="bg1"/>
          </a:solidFill>
        </p:spPr>
        <p:txBody>
          <a:bodyPr wrap="square" rtlCol="0">
            <a:spAutoFit/>
          </a:bodyPr>
          <a:lstStyle/>
          <a:p>
            <a:pPr lvl="0"/>
            <a:r>
              <a:rPr lang="en-US" sz="1600" b="1" dirty="0">
                <a:latin typeface="Arial" panose="020B0604020202020204" pitchFamily="34" charset="0"/>
                <a:cs typeface="Arial" panose="020B0604020202020204" pitchFamily="34" charset="0"/>
              </a:rPr>
              <a:t>- Fast process</a:t>
            </a:r>
            <a:r>
              <a:rPr lang="en-US" sz="1600" dirty="0">
                <a:latin typeface="Arial" panose="020B0604020202020204" pitchFamily="34" charset="0"/>
                <a:cs typeface="Arial" panose="020B0604020202020204" pitchFamily="34" charset="0"/>
              </a:rPr>
              <a:t>: it is possible to open a company within 7 days in São Paulo</a:t>
            </a:r>
            <a:endParaRPr lang="pt-BR" sz="1600" dirty="0">
              <a:latin typeface="Arial" panose="020B0604020202020204" pitchFamily="34" charset="0"/>
              <a:cs typeface="Arial" panose="020B0604020202020204" pitchFamily="34" charset="0"/>
            </a:endParaRPr>
          </a:p>
          <a:p>
            <a:pPr lvl="0"/>
            <a:r>
              <a:rPr lang="en-US" sz="1600" b="1" dirty="0">
                <a:latin typeface="Arial" panose="020B0604020202020204" pitchFamily="34" charset="0"/>
                <a:cs typeface="Arial" panose="020B0604020202020204" pitchFamily="34" charset="0"/>
              </a:rPr>
              <a:t>- 7 electronic interactions</a:t>
            </a:r>
            <a:endParaRPr lang="pt-BR" sz="1600" dirty="0">
              <a:latin typeface="Arial" panose="020B0604020202020204" pitchFamily="34" charset="0"/>
              <a:cs typeface="Arial" panose="020B0604020202020204" pitchFamily="34" charset="0"/>
            </a:endParaRPr>
          </a:p>
          <a:p>
            <a:pPr lvl="0"/>
            <a:r>
              <a:rPr lang="en-US" sz="1600" b="1" dirty="0">
                <a:latin typeface="Arial" panose="020B0604020202020204" pitchFamily="34" charset="0"/>
                <a:cs typeface="Arial" panose="020B0604020202020204" pitchFamily="34" charset="0"/>
              </a:rPr>
              <a:t>- Operation integrating municipal, state and federal systems</a:t>
            </a:r>
            <a:r>
              <a:rPr lang="en-US" sz="1600" dirty="0">
                <a:latin typeface="Arial" panose="020B0604020202020204" pitchFamily="34" charset="0"/>
                <a:cs typeface="Arial" panose="020B0604020202020204" pitchFamily="34" charset="0"/>
              </a:rPr>
              <a:t> operating without locks or disconnections</a:t>
            </a:r>
            <a:endParaRPr lang="pt-BR"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 Portal </a:t>
            </a:r>
            <a:r>
              <a:rPr lang="en-US" sz="1600" b="1" dirty="0" err="1">
                <a:latin typeface="Arial" panose="020B0604020202020204" pitchFamily="34" charset="0"/>
                <a:cs typeface="Arial" panose="020B0604020202020204" pitchFamily="34" charset="0"/>
              </a:rPr>
              <a:t>Empreenda</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Fácil</a:t>
            </a:r>
            <a:r>
              <a:rPr lang="en-US" sz="1600" b="1" dirty="0">
                <a:latin typeface="Arial" panose="020B0604020202020204" pitchFamily="34" charset="0"/>
                <a:cs typeface="Arial" panose="020B0604020202020204" pitchFamily="34" charset="0"/>
              </a:rPr>
              <a:t> and Channel 156</a:t>
            </a:r>
            <a:r>
              <a:rPr lang="en-US" sz="1600" dirty="0">
                <a:latin typeface="Arial" panose="020B0604020202020204" pitchFamily="34" charset="0"/>
                <a:cs typeface="Arial" panose="020B0604020202020204" pitchFamily="34" charset="0"/>
              </a:rPr>
              <a:t> supporting with materials and support to the entrepreneurs</a:t>
            </a:r>
            <a:endParaRPr lang="pt-BR" sz="1600" b="1" dirty="0">
              <a:solidFill>
                <a:srgbClr val="0070C0"/>
              </a:solidFill>
              <a:latin typeface="Arial" panose="020B0604020202020204" pitchFamily="34" charset="0"/>
              <a:cs typeface="Arial" panose="020B0604020202020204" pitchFamily="34" charset="0"/>
            </a:endParaRPr>
          </a:p>
        </p:txBody>
      </p:sp>
      <p:sp>
        <p:nvSpPr>
          <p:cNvPr id="13" name="Retângulo 12"/>
          <p:cNvSpPr/>
          <p:nvPr/>
        </p:nvSpPr>
        <p:spPr>
          <a:xfrm>
            <a:off x="4840161" y="5846101"/>
            <a:ext cx="3970464" cy="833305"/>
          </a:xfrm>
          <a:prstGeom prst="rect">
            <a:avLst/>
          </a:prstGeom>
          <a:solidFill>
            <a:schemeClr val="bg1"/>
          </a:solidFill>
        </p:spPr>
        <p:txBody>
          <a:bodyPr wrap="square">
            <a:spAutoFit/>
          </a:bodyPr>
          <a:lstStyle/>
          <a:p>
            <a:pPr marL="342900" lvl="0" indent="-342900">
              <a:lnSpc>
                <a:spcPct val="107000"/>
              </a:lnSpc>
              <a:spcAft>
                <a:spcPts val="0"/>
              </a:spcAft>
              <a:buFont typeface="Wingdings" panose="05000000000000000000" pitchFamily="2" charset="2"/>
              <a:buChar char=""/>
            </a:pPr>
            <a:r>
              <a:rPr lang="en-US" sz="15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+ 135.000 required viability analysis</a:t>
            </a:r>
            <a:endParaRPr lang="pt-BR"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15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+ 42.900 open companies</a:t>
            </a:r>
            <a:endParaRPr lang="pt-BR"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1500" b="1" dirty="0">
                <a:solidFill>
                  <a:srgbClr val="00B0F0"/>
                </a:solidFill>
                <a:latin typeface="Arial" panose="020B0604020202020204" pitchFamily="34" charset="0"/>
                <a:ea typeface="Calibri" panose="020F0502020204030204" pitchFamily="34" charset="0"/>
                <a:cs typeface="Times New Roman" panose="02020603050405020304" pitchFamily="18" charset="0"/>
              </a:rPr>
              <a:t>average time of 4.57 days</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aixaDeTexto 13"/>
          <p:cNvSpPr txBox="1"/>
          <p:nvPr/>
        </p:nvSpPr>
        <p:spPr>
          <a:xfrm>
            <a:off x="2105884" y="4541500"/>
            <a:ext cx="3886199" cy="523220"/>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entrepreneur's dialogue with various agencies at the three levels of</a:t>
            </a:r>
            <a:endParaRPr lang="pt-B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52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438150" y="1233892"/>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dirty="0">
                <a:solidFill>
                  <a:srgbClr val="002060"/>
                </a:solidFill>
                <a:latin typeface="Gotham Bold" panose="02000803030000020004" pitchFamily="2" charset="0"/>
              </a:rPr>
              <a:t>REFORMS – </a:t>
            </a:r>
            <a:r>
              <a:rPr lang="pt-BR" sz="2000" dirty="0" err="1">
                <a:solidFill>
                  <a:srgbClr val="002060"/>
                </a:solidFill>
                <a:latin typeface="Gotham Bold" panose="02000803030000020004" pitchFamily="2" charset="0"/>
              </a:rPr>
              <a:t>Municipality</a:t>
            </a:r>
            <a:r>
              <a:rPr lang="pt-BR" sz="2000" dirty="0">
                <a:solidFill>
                  <a:srgbClr val="002060"/>
                </a:solidFill>
                <a:latin typeface="Gotham Bold" panose="02000803030000020004" pitchFamily="2" charset="0"/>
              </a:rPr>
              <a:t> </a:t>
            </a:r>
            <a:r>
              <a:rPr lang="pt-BR" sz="2000" dirty="0" err="1">
                <a:solidFill>
                  <a:srgbClr val="002060"/>
                </a:solidFill>
                <a:latin typeface="Gotham Bold" panose="02000803030000020004" pitchFamily="2" charset="0"/>
              </a:rPr>
              <a:t>of</a:t>
            </a:r>
            <a:r>
              <a:rPr lang="pt-BR" sz="2000" dirty="0">
                <a:solidFill>
                  <a:srgbClr val="002060"/>
                </a:solidFill>
                <a:latin typeface="Gotham Bold" panose="02000803030000020004" pitchFamily="2" charset="0"/>
              </a:rPr>
              <a:t> Rio de Janeiro</a:t>
            </a:r>
          </a:p>
        </p:txBody>
      </p:sp>
      <p:sp>
        <p:nvSpPr>
          <p:cNvPr id="6" name="Retângulo 5"/>
          <p:cNvSpPr/>
          <p:nvPr/>
        </p:nvSpPr>
        <p:spPr>
          <a:xfrm>
            <a:off x="3639348" y="1571921"/>
            <a:ext cx="4720588" cy="369332"/>
          </a:xfrm>
          <a:prstGeom prst="rect">
            <a:avLst/>
          </a:prstGeom>
        </p:spPr>
        <p:txBody>
          <a:bodyPr wrap="none">
            <a:spAutoFit/>
          </a:bodyPr>
          <a:lstStyle/>
          <a:p>
            <a:r>
              <a:rPr lang="pt-BR" b="1" dirty="0">
                <a:hlinkClick r:id="rId3"/>
              </a:rPr>
              <a:t>http://prefeitura.rio/web/riomaisfacilnegocios</a:t>
            </a:r>
            <a:r>
              <a:rPr lang="pt-BR" b="1" dirty="0"/>
              <a:t> </a:t>
            </a:r>
          </a:p>
        </p:txBody>
      </p:sp>
      <p:pic>
        <p:nvPicPr>
          <p:cNvPr id="2" name="Imagem 1"/>
          <p:cNvPicPr>
            <a:picLocks noChangeAspect="1"/>
          </p:cNvPicPr>
          <p:nvPr/>
        </p:nvPicPr>
        <p:blipFill>
          <a:blip r:embed="rId4"/>
          <a:stretch>
            <a:fillRect/>
          </a:stretch>
        </p:blipFill>
        <p:spPr>
          <a:xfrm>
            <a:off x="72247" y="1993156"/>
            <a:ext cx="8845439" cy="4677807"/>
          </a:xfrm>
          <a:prstGeom prst="rect">
            <a:avLst/>
          </a:prstGeom>
        </p:spPr>
      </p:pic>
      <p:sp>
        <p:nvSpPr>
          <p:cNvPr id="8" name="Subtítulo 2"/>
          <p:cNvSpPr txBox="1">
            <a:spLocks/>
          </p:cNvSpPr>
          <p:nvPr/>
        </p:nvSpPr>
        <p:spPr>
          <a:xfrm>
            <a:off x="9083939" y="2832221"/>
            <a:ext cx="2907723" cy="4210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solidFill>
                  <a:srgbClr val="002060"/>
                </a:solidFill>
                <a:latin typeface="Gotham Light" pitchFamily="50" charset="0"/>
              </a:rPr>
              <a:t>Average time to obtain a License for Establishment (Source: IPLAN / RJ) - (2016/2017):</a:t>
            </a:r>
          </a:p>
          <a:p>
            <a:pPr marL="0" indent="0" algn="just">
              <a:buNone/>
            </a:pPr>
            <a:r>
              <a:rPr lang="en-US" sz="1600" dirty="0">
                <a:solidFill>
                  <a:srgbClr val="002060"/>
                </a:solidFill>
                <a:latin typeface="Gotham Light" pitchFamily="50" charset="0"/>
              </a:rPr>
              <a:t>- Low Risk: 56,532 cases / 46,009 days = </a:t>
            </a:r>
            <a:r>
              <a:rPr lang="en-US" sz="1600" b="1" dirty="0">
                <a:solidFill>
                  <a:srgbClr val="002060"/>
                </a:solidFill>
                <a:latin typeface="Gotham Light" pitchFamily="50" charset="0"/>
              </a:rPr>
              <a:t>0,8 days on average</a:t>
            </a:r>
          </a:p>
          <a:p>
            <a:pPr marL="0" indent="0" algn="just">
              <a:buNone/>
            </a:pPr>
            <a:r>
              <a:rPr lang="en-US" sz="1600" b="1" dirty="0">
                <a:solidFill>
                  <a:srgbClr val="002060"/>
                </a:solidFill>
                <a:latin typeface="Gotham Light" pitchFamily="50" charset="0"/>
              </a:rPr>
              <a:t>97.64% of TOTAL</a:t>
            </a:r>
          </a:p>
          <a:p>
            <a:pPr marL="0" indent="0" algn="just">
              <a:buNone/>
            </a:pPr>
            <a:r>
              <a:rPr lang="en-US" sz="1600" dirty="0">
                <a:solidFill>
                  <a:srgbClr val="002060"/>
                </a:solidFill>
                <a:latin typeface="Gotham Light" pitchFamily="50" charset="0"/>
              </a:rPr>
              <a:t>- High Risk: 1366 processes / 5423 days = </a:t>
            </a:r>
            <a:r>
              <a:rPr lang="en-US" sz="1600" b="1" dirty="0">
                <a:solidFill>
                  <a:srgbClr val="002060"/>
                </a:solidFill>
                <a:latin typeface="Gotham Light" pitchFamily="50" charset="0"/>
              </a:rPr>
              <a:t>4 days on average</a:t>
            </a:r>
          </a:p>
          <a:p>
            <a:pPr marL="0" indent="0" algn="just">
              <a:buNone/>
            </a:pPr>
            <a:r>
              <a:rPr lang="en-US" sz="1600" b="1" dirty="0">
                <a:solidFill>
                  <a:srgbClr val="002060"/>
                </a:solidFill>
                <a:latin typeface="Gotham Light" pitchFamily="50" charset="0"/>
              </a:rPr>
              <a:t>2.36% of TOTAL</a:t>
            </a:r>
            <a:endParaRPr lang="pt-BR" sz="1600" b="1" dirty="0">
              <a:solidFill>
                <a:srgbClr val="002060"/>
              </a:solidFill>
              <a:latin typeface="Gotham Light" pitchFamily="50" charset="0"/>
            </a:endParaRPr>
          </a:p>
        </p:txBody>
      </p:sp>
      <p:pic>
        <p:nvPicPr>
          <p:cNvPr id="10" name="Imagem 9"/>
          <p:cNvPicPr>
            <a:picLocks noChangeAspect="1"/>
          </p:cNvPicPr>
          <p:nvPr/>
        </p:nvPicPr>
        <p:blipFill>
          <a:blip r:embed="rId5"/>
          <a:stretch>
            <a:fillRect/>
          </a:stretch>
        </p:blipFill>
        <p:spPr>
          <a:xfrm>
            <a:off x="9875814" y="1571921"/>
            <a:ext cx="1323975" cy="504825"/>
          </a:xfrm>
          <a:prstGeom prst="rect">
            <a:avLst/>
          </a:prstGeom>
        </p:spPr>
      </p:pic>
      <p:sp>
        <p:nvSpPr>
          <p:cNvPr id="9" name="CaixaDeTexto 8"/>
          <p:cNvSpPr txBox="1"/>
          <p:nvPr/>
        </p:nvSpPr>
        <p:spPr>
          <a:xfrm>
            <a:off x="315185" y="4162782"/>
            <a:ext cx="2008915" cy="369332"/>
          </a:xfrm>
          <a:prstGeom prst="rect">
            <a:avLst/>
          </a:prstGeom>
          <a:solidFill>
            <a:schemeClr val="bg1"/>
          </a:solidFill>
        </p:spPr>
        <p:txBody>
          <a:bodyPr wrap="square" rtlCol="0">
            <a:spAutoFit/>
          </a:bodyPr>
          <a:lstStyle/>
          <a:p>
            <a:r>
              <a:rPr lang="pt-BR" dirty="0">
                <a:latin typeface="Arial" panose="020B0604020202020204" pitchFamily="34" charset="0"/>
                <a:cs typeface="Arial" panose="020B0604020202020204" pitchFamily="34" charset="0"/>
              </a:rPr>
              <a:t>ADVANTAGES</a:t>
            </a:r>
          </a:p>
        </p:txBody>
      </p:sp>
      <p:sp>
        <p:nvSpPr>
          <p:cNvPr id="11" name="CaixaDeTexto 10"/>
          <p:cNvSpPr txBox="1"/>
          <p:nvPr/>
        </p:nvSpPr>
        <p:spPr>
          <a:xfrm>
            <a:off x="315185" y="4584017"/>
            <a:ext cx="2008915" cy="1169551"/>
          </a:xfrm>
          <a:prstGeom prst="rect">
            <a:avLst/>
          </a:prstGeom>
          <a:solidFill>
            <a:schemeClr val="bg1"/>
          </a:solidFill>
        </p:spPr>
        <p:txBody>
          <a:bodyPr wrap="square" rtlCol="0">
            <a:spAutoFit/>
          </a:bodyPr>
          <a:lstStyle/>
          <a:p>
            <a:r>
              <a:rPr lang="pt-BR" sz="1400" dirty="0">
                <a:latin typeface="Arial" panose="020B0604020202020204" pitchFamily="34" charset="0"/>
                <a:cs typeface="Arial" panose="020B0604020202020204" pitchFamily="34" charset="0"/>
              </a:rPr>
              <a:t>Zero </a:t>
            </a:r>
            <a:r>
              <a:rPr lang="pt-BR" sz="1400" dirty="0" err="1">
                <a:latin typeface="Arial" panose="020B0604020202020204" pitchFamily="34" charset="0"/>
                <a:cs typeface="Arial" panose="020B0604020202020204" pitchFamily="34" charset="0"/>
              </a:rPr>
              <a:t>paper</a:t>
            </a:r>
            <a:endParaRPr lang="pt-BR"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Automatic approvals</a:t>
            </a:r>
          </a:p>
          <a:p>
            <a:r>
              <a:rPr lang="en-US" sz="1400" dirty="0">
                <a:latin typeface="Arial" panose="020B0604020202020204" pitchFamily="34" charset="0"/>
                <a:cs typeface="Arial" panose="020B0604020202020204" pitchFamily="34" charset="0"/>
              </a:rPr>
              <a:t>Single document entry</a:t>
            </a:r>
          </a:p>
          <a:p>
            <a:r>
              <a:rPr lang="en-US" sz="1400" dirty="0">
                <a:latin typeface="Arial" panose="020B0604020202020204" pitchFamily="34" charset="0"/>
                <a:cs typeface="Arial" panose="020B0604020202020204" pitchFamily="34" charset="0"/>
              </a:rPr>
              <a:t>Automation</a:t>
            </a:r>
          </a:p>
          <a:p>
            <a:r>
              <a:rPr lang="en-US" sz="1400" dirty="0">
                <a:latin typeface="Arial" panose="020B0604020202020204" pitchFamily="34" charset="0"/>
                <a:cs typeface="Arial" panose="020B0604020202020204" pitchFamily="34" charset="0"/>
              </a:rPr>
              <a:t>and much more</a:t>
            </a:r>
            <a:endParaRPr lang="pt-BR" sz="1400" dirty="0">
              <a:latin typeface="Arial" panose="020B0604020202020204" pitchFamily="34" charset="0"/>
              <a:cs typeface="Arial" panose="020B0604020202020204" pitchFamily="34" charset="0"/>
            </a:endParaRPr>
          </a:p>
        </p:txBody>
      </p:sp>
      <p:sp>
        <p:nvSpPr>
          <p:cNvPr id="12" name="Retângulo de cantos arredondados 11"/>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TOPIC: STARTING A BUSINESS</a:t>
            </a:r>
          </a:p>
        </p:txBody>
      </p:sp>
    </p:spTree>
    <p:extLst>
      <p:ext uri="{BB962C8B-B14F-4D97-AF65-F5344CB8AC3E}">
        <p14:creationId xmlns:p14="http://schemas.microsoft.com/office/powerpoint/2010/main" val="375698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3725135" y="371519"/>
            <a:ext cx="8345103"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a:t>TOPIC: STARTING A BUSINESS</a:t>
            </a:r>
          </a:p>
        </p:txBody>
      </p:sp>
      <p:sp>
        <p:nvSpPr>
          <p:cNvPr id="4" name="Subtítulo 2"/>
          <p:cNvSpPr txBox="1">
            <a:spLocks/>
          </p:cNvSpPr>
          <p:nvPr/>
        </p:nvSpPr>
        <p:spPr>
          <a:xfrm>
            <a:off x="510887" y="1462492"/>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rgbClr val="002060"/>
                </a:solidFill>
                <a:latin typeface="Gotham Bold" panose="02000803030000020004" pitchFamily="2" charset="0"/>
              </a:rPr>
              <a:t>INCONSISTENCIES</a:t>
            </a:r>
          </a:p>
        </p:txBody>
      </p:sp>
      <p:pic>
        <p:nvPicPr>
          <p:cNvPr id="2" name="Imagem 1"/>
          <p:cNvPicPr>
            <a:picLocks noChangeAspect="1"/>
          </p:cNvPicPr>
          <p:nvPr/>
        </p:nvPicPr>
        <p:blipFill>
          <a:blip r:embed="rId3"/>
          <a:stretch>
            <a:fillRect/>
          </a:stretch>
        </p:blipFill>
        <p:spPr>
          <a:xfrm>
            <a:off x="657222" y="2558015"/>
            <a:ext cx="10534650" cy="866775"/>
          </a:xfrm>
          <a:prstGeom prst="rect">
            <a:avLst/>
          </a:prstGeom>
        </p:spPr>
      </p:pic>
      <p:sp>
        <p:nvSpPr>
          <p:cNvPr id="7" name="Subtítulo 2"/>
          <p:cNvSpPr txBox="1">
            <a:spLocks/>
          </p:cNvSpPr>
          <p:nvPr/>
        </p:nvSpPr>
        <p:spPr>
          <a:xfrm>
            <a:off x="510887" y="2010253"/>
            <a:ext cx="10827326" cy="40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rgbClr val="002060"/>
                </a:solidFill>
                <a:latin typeface="Gotham Light" pitchFamily="50" charset="0"/>
              </a:rPr>
              <a:t>Procedure nº 8 – Rio de Janeiro </a:t>
            </a:r>
            <a:r>
              <a:rPr lang="pt-BR" sz="2000" b="1" dirty="0" err="1">
                <a:solidFill>
                  <a:srgbClr val="002060"/>
                </a:solidFill>
                <a:latin typeface="Gotham Light" pitchFamily="50" charset="0"/>
              </a:rPr>
              <a:t>and</a:t>
            </a:r>
            <a:r>
              <a:rPr lang="pt-BR" sz="2000" b="1" dirty="0">
                <a:solidFill>
                  <a:srgbClr val="002060"/>
                </a:solidFill>
                <a:latin typeface="Gotham Light" pitchFamily="50" charset="0"/>
              </a:rPr>
              <a:t> São Paulo </a:t>
            </a:r>
          </a:p>
        </p:txBody>
      </p:sp>
      <p:sp>
        <p:nvSpPr>
          <p:cNvPr id="8" name="Retângulo 7"/>
          <p:cNvSpPr/>
          <p:nvPr/>
        </p:nvSpPr>
        <p:spPr>
          <a:xfrm>
            <a:off x="793172" y="3698254"/>
            <a:ext cx="10398699" cy="923330"/>
          </a:xfrm>
          <a:prstGeom prst="rect">
            <a:avLst/>
          </a:prstGeom>
        </p:spPr>
        <p:txBody>
          <a:bodyPr wrap="square">
            <a:spAutoFit/>
          </a:bodyPr>
          <a:lstStyle/>
          <a:p>
            <a:pPr algn="just"/>
            <a:r>
              <a:rPr lang="en-US" dirty="0">
                <a:latin typeface="Gotham Light" pitchFamily="50" charset="0"/>
                <a:ea typeface="Times New Roman" panose="02020603050405020304" pitchFamily="18" charset="0"/>
              </a:rPr>
              <a:t>This procedure is currently an activity inherent to the citizen and occurs at the time of issuance of his birth certificate, in the issuance of their work permit, health card or in the registration in any Social Program of the Federal Government.</a:t>
            </a:r>
            <a:endParaRPr lang="pt-BR" dirty="0">
              <a:latin typeface="Gotham Light" pitchFamily="50" charset="0"/>
            </a:endParaRPr>
          </a:p>
        </p:txBody>
      </p:sp>
      <p:sp>
        <p:nvSpPr>
          <p:cNvPr id="9" name="Retângulo 8"/>
          <p:cNvSpPr/>
          <p:nvPr/>
        </p:nvSpPr>
        <p:spPr>
          <a:xfrm>
            <a:off x="793171" y="4895048"/>
            <a:ext cx="10398699" cy="1477328"/>
          </a:xfrm>
          <a:prstGeom prst="rect">
            <a:avLst/>
          </a:prstGeom>
        </p:spPr>
        <p:txBody>
          <a:bodyPr wrap="square">
            <a:spAutoFit/>
          </a:bodyPr>
          <a:lstStyle/>
          <a:p>
            <a:pPr algn="just"/>
            <a:r>
              <a:rPr lang="en-US" dirty="0">
                <a:latin typeface="Gotham Light" pitchFamily="50" charset="0"/>
                <a:ea typeface="Times New Roman" panose="02020603050405020304" pitchFamily="18" charset="0"/>
              </a:rPr>
              <a:t>Thus, the registration of the employee in the PIS is an exception procedure, hence the employer will only do it when it is the first job and the employee has not been registered in the PIS by any of the procedures described in the previous item. The fact that the country has about </a:t>
            </a:r>
            <a:r>
              <a:rPr lang="en-US" b="1" dirty="0">
                <a:latin typeface="Gotham Bold" panose="02000803030000020004" pitchFamily="2" charset="0"/>
                <a:ea typeface="Times New Roman" panose="02020603050405020304" pitchFamily="18" charset="0"/>
              </a:rPr>
              <a:t>249 million records in the NIS (PIS) </a:t>
            </a:r>
            <a:r>
              <a:rPr lang="en-US" dirty="0">
                <a:latin typeface="Gotham Light" pitchFamily="50" charset="0"/>
                <a:ea typeface="Times New Roman" panose="02020603050405020304" pitchFamily="18" charset="0"/>
              </a:rPr>
              <a:t>reinforces the information that it is a procedure performed sporadically.</a:t>
            </a:r>
            <a:endParaRPr lang="pt-BR" dirty="0">
              <a:latin typeface="Gotham Light" pitchFamily="50" charset="0"/>
              <a:ea typeface="Times New Roman" panose="02020603050405020304" pitchFamily="18" charset="0"/>
            </a:endParaRPr>
          </a:p>
        </p:txBody>
      </p:sp>
    </p:spTree>
    <p:extLst>
      <p:ext uri="{BB962C8B-B14F-4D97-AF65-F5344CB8AC3E}">
        <p14:creationId xmlns:p14="http://schemas.microsoft.com/office/powerpoint/2010/main" val="205765530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4146</TotalTime>
  <Words>3341</Words>
  <Application>Microsoft Office PowerPoint</Application>
  <PresentationFormat>Widescreen</PresentationFormat>
  <Paragraphs>200</Paragraphs>
  <Slides>14</Slides>
  <Notes>14</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14</vt:i4>
      </vt:variant>
    </vt:vector>
  </HeadingPairs>
  <TitlesOfParts>
    <vt:vector size="23" baseType="lpstr">
      <vt:lpstr>Arial</vt:lpstr>
      <vt:lpstr>Calibri</vt:lpstr>
      <vt:lpstr>Calibri Light</vt:lpstr>
      <vt:lpstr>Gotham Bold</vt:lpstr>
      <vt:lpstr>Gotham Light</vt:lpstr>
      <vt:lpstr>Times New Roman</vt:lpstr>
      <vt:lpstr>Wingdings</vt:lpstr>
      <vt:lpstr>Tema do Office</vt:lpstr>
      <vt:lpstr>Personalizar design</vt:lpstr>
      <vt:lpstr>PROGRAMA BEM MAIS SIMPLES BRASIL – PBMS  DOING BUSINESS REPORT APPOINTMENTS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Carlos Eduardo de Jesus</dc:creator>
  <cp:lastModifiedBy>Juliana Guimaraes de Abreu</cp:lastModifiedBy>
  <cp:revision>313</cp:revision>
  <cp:lastPrinted>2017-08-01T19:29:13Z</cp:lastPrinted>
  <dcterms:created xsi:type="dcterms:W3CDTF">2017-02-07T20:42:46Z</dcterms:created>
  <dcterms:modified xsi:type="dcterms:W3CDTF">2018-04-09T14:07:13Z</dcterms:modified>
</cp:coreProperties>
</file>