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57" r:id="rId4"/>
    <p:sldId id="295" r:id="rId5"/>
    <p:sldId id="282" r:id="rId6"/>
    <p:sldId id="273" r:id="rId7"/>
    <p:sldId id="258" r:id="rId8"/>
    <p:sldId id="259" r:id="rId9"/>
    <p:sldId id="287" r:id="rId10"/>
    <p:sldId id="260" r:id="rId11"/>
    <p:sldId id="281" r:id="rId12"/>
    <p:sldId id="276" r:id="rId13"/>
    <p:sldId id="261" r:id="rId14"/>
    <p:sldId id="284" r:id="rId15"/>
    <p:sldId id="262" r:id="rId16"/>
    <p:sldId id="263" r:id="rId17"/>
    <p:sldId id="277" r:id="rId18"/>
    <p:sldId id="278" r:id="rId19"/>
    <p:sldId id="279" r:id="rId20"/>
    <p:sldId id="264" r:id="rId21"/>
    <p:sldId id="285" r:id="rId22"/>
    <p:sldId id="292" r:id="rId23"/>
    <p:sldId id="286" r:id="rId24"/>
    <p:sldId id="265" r:id="rId25"/>
    <p:sldId id="268" r:id="rId26"/>
    <p:sldId id="275" r:id="rId27"/>
    <p:sldId id="293" r:id="rId28"/>
    <p:sldId id="266" r:id="rId29"/>
    <p:sldId id="280" r:id="rId30"/>
    <p:sldId id="267" r:id="rId31"/>
    <p:sldId id="290" r:id="rId32"/>
    <p:sldId id="269" r:id="rId33"/>
    <p:sldId id="300" r:id="rId34"/>
    <p:sldId id="299" r:id="rId35"/>
    <p:sldId id="301" r:id="rId36"/>
    <p:sldId id="302" r:id="rId37"/>
    <p:sldId id="298" r:id="rId38"/>
    <p:sldId id="283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49B5F1-E02C-4B39-AB93-6836FB97169A}" type="datetimeFigureOut">
              <a:rPr lang="de-DE" smtClean="0"/>
              <a:pPr/>
              <a:t>30.10.2012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3DE822-C3E4-4BEF-98D2-212DD97B1AE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chr.org/EN/ProfessionalInterest/Pages/InternationalLaw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arez-franco@fian.org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i="1" dirty="0" smtClean="0"/>
              <a:t>Working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Right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</a:t>
            </a:r>
            <a:r>
              <a:rPr lang="de-DE" i="1" dirty="0" err="1" smtClean="0"/>
              <a:t>adequate</a:t>
            </a:r>
            <a:r>
              <a:rPr lang="de-DE" i="1" dirty="0" smtClean="0"/>
              <a:t> </a:t>
            </a:r>
            <a:r>
              <a:rPr lang="de-DE" i="1" dirty="0" err="1" smtClean="0"/>
              <a:t>food</a:t>
            </a:r>
            <a:r>
              <a:rPr lang="de-DE" i="1" dirty="0" smtClean="0"/>
              <a:t> </a:t>
            </a:r>
            <a:r>
              <a:rPr lang="de-DE" i="1" dirty="0" err="1" smtClean="0"/>
              <a:t>at</a:t>
            </a:r>
            <a:r>
              <a:rPr lang="de-DE" i="1" dirty="0" smtClean="0"/>
              <a:t> International </a:t>
            </a:r>
            <a:r>
              <a:rPr lang="de-DE" i="1" dirty="0" err="1" smtClean="0"/>
              <a:t>level</a:t>
            </a:r>
            <a:endParaRPr lang="de-DE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Ana María Suárez Franco</a:t>
            </a:r>
          </a:p>
          <a:p>
            <a:r>
              <a:rPr lang="de-DE" dirty="0" smtClean="0"/>
              <a:t>Permanent </a:t>
            </a:r>
            <a:r>
              <a:rPr lang="de-DE" dirty="0" err="1" smtClean="0"/>
              <a:t>Representative</a:t>
            </a:r>
            <a:r>
              <a:rPr lang="de-DE" dirty="0" smtClean="0"/>
              <a:t> in </a:t>
            </a:r>
            <a:r>
              <a:rPr lang="de-DE" dirty="0" err="1" smtClean="0"/>
              <a:t>Geneva</a:t>
            </a:r>
            <a:endParaRPr lang="de-DE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332656"/>
            <a:ext cx="1181571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Alternative Reports</a:t>
            </a:r>
            <a:r>
              <a:rPr lang="de-DE" sz="2800" dirty="0" smtClean="0"/>
              <a:t>: </a:t>
            </a:r>
          </a:p>
          <a:p>
            <a:pPr lvl="1">
              <a:spcAft>
                <a:spcPts val="1200"/>
              </a:spcAft>
            </a:pPr>
            <a:r>
              <a:rPr lang="de-DE" sz="2800" dirty="0" smtClean="0"/>
              <a:t>Importance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reporting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 – </a:t>
            </a:r>
            <a:r>
              <a:rPr lang="de-DE" sz="2800" b="1" dirty="0" smtClean="0"/>
              <a:t>national </a:t>
            </a:r>
            <a:r>
              <a:rPr lang="de-DE" sz="2800" b="1" dirty="0" err="1" smtClean="0"/>
              <a:t>process</a:t>
            </a:r>
            <a:endParaRPr lang="de-DE" sz="2800" b="1" dirty="0" smtClean="0"/>
          </a:p>
          <a:p>
            <a:pPr lvl="1">
              <a:spcAft>
                <a:spcPts val="1200"/>
              </a:spcAft>
            </a:pPr>
            <a:r>
              <a:rPr lang="de-DE" sz="2800" dirty="0" err="1" smtClean="0"/>
              <a:t>Phases</a:t>
            </a:r>
            <a:r>
              <a:rPr lang="de-DE" sz="2800" dirty="0" smtClean="0"/>
              <a:t> of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process</a:t>
            </a:r>
            <a:r>
              <a:rPr lang="de-DE" sz="2800" dirty="0" smtClean="0"/>
              <a:t>: National, regional  and in </a:t>
            </a:r>
            <a:r>
              <a:rPr lang="de-DE" sz="2800" dirty="0" err="1" smtClean="0"/>
              <a:t>Geneva</a:t>
            </a:r>
            <a:endParaRPr lang="de-DE" sz="2800" dirty="0" smtClean="0"/>
          </a:p>
          <a:p>
            <a:pPr lvl="1">
              <a:spcAft>
                <a:spcPts val="1200"/>
              </a:spcAft>
            </a:pPr>
            <a:r>
              <a:rPr lang="de-DE" sz="2800" dirty="0" err="1" smtClean="0"/>
              <a:t>Alliances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networking</a:t>
            </a:r>
            <a:endParaRPr lang="de-DE" sz="2800" dirty="0" smtClean="0"/>
          </a:p>
          <a:p>
            <a:pPr lvl="1">
              <a:spcAft>
                <a:spcPts val="1200"/>
              </a:spcAft>
            </a:pPr>
            <a:r>
              <a:rPr lang="de-DE" sz="2800" dirty="0" err="1" smtClean="0"/>
              <a:t>Giving</a:t>
            </a:r>
            <a:r>
              <a:rPr lang="de-DE" sz="2800" dirty="0" smtClean="0"/>
              <a:t> </a:t>
            </a:r>
            <a:r>
              <a:rPr lang="de-DE" sz="2800" dirty="0" err="1" smtClean="0"/>
              <a:t>voice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victims</a:t>
            </a:r>
            <a:r>
              <a:rPr lang="de-DE" sz="2800" dirty="0" smtClean="0"/>
              <a:t> </a:t>
            </a:r>
            <a:r>
              <a:rPr lang="de-DE" sz="2800" dirty="0" err="1" smtClean="0"/>
              <a:t>at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UN</a:t>
            </a:r>
          </a:p>
          <a:p>
            <a:pPr lvl="1">
              <a:spcAft>
                <a:spcPts val="1200"/>
              </a:spcAft>
            </a:pPr>
            <a:r>
              <a:rPr lang="de-DE" sz="2800" dirty="0" smtClean="0"/>
              <a:t>Importance of </a:t>
            </a:r>
            <a:r>
              <a:rPr lang="de-DE" sz="2800" dirty="0" err="1" smtClean="0"/>
              <a:t>follow</a:t>
            </a:r>
            <a:r>
              <a:rPr lang="de-DE" sz="2800" dirty="0" smtClean="0"/>
              <a:t> </a:t>
            </a:r>
            <a:r>
              <a:rPr lang="de-DE" sz="2800" dirty="0" err="1" smtClean="0"/>
              <a:t>up</a:t>
            </a:r>
            <a:endParaRPr lang="de-DE" sz="2800" dirty="0"/>
          </a:p>
          <a:p>
            <a:pPr lvl="1">
              <a:buNone/>
            </a:pPr>
            <a:endParaRPr lang="de-DE" sz="2800" dirty="0" smtClean="0"/>
          </a:p>
          <a:p>
            <a:pPr lvl="1"/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Committee</a:t>
            </a:r>
            <a:r>
              <a:rPr lang="de-DE" dirty="0" smtClean="0"/>
              <a:t> on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Cultural </a:t>
            </a:r>
            <a:r>
              <a:rPr lang="de-DE" dirty="0" err="1" smtClean="0"/>
              <a:t>Rights</a:t>
            </a:r>
            <a:r>
              <a:rPr lang="de-DE" dirty="0" smtClean="0"/>
              <a:t> – </a:t>
            </a:r>
            <a:r>
              <a:rPr lang="de-DE" i="1" u="sng" dirty="0" err="1" smtClean="0">
                <a:effectLst/>
              </a:rPr>
              <a:t>FIAN‘s</a:t>
            </a:r>
            <a:r>
              <a:rPr lang="de-DE" i="1" u="sng" dirty="0" smtClean="0">
                <a:effectLst/>
              </a:rPr>
              <a:t> </a:t>
            </a:r>
            <a:r>
              <a:rPr lang="de-DE" i="1" u="sng" dirty="0" err="1" smtClean="0">
                <a:effectLst/>
              </a:rPr>
              <a:t>work</a:t>
            </a:r>
            <a:endParaRPr lang="de-DE" i="1" u="sng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1556792"/>
            <a:ext cx="421196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Lunch Briefing </a:t>
            </a:r>
            <a:r>
              <a:rPr lang="de-DE" dirty="0" err="1" smtClean="0"/>
              <a:t>Cameroon</a:t>
            </a:r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279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30.1\Home$\Suarez-Franco\Eigene Dateien\My Pictures\2012-04-06 Varios 2011-2012\Varios 2011-2012 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292015" cy="21888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Preparing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Ecuador‘s</a:t>
            </a:r>
            <a:r>
              <a:rPr lang="de-DE" dirty="0" smtClean="0"/>
              <a:t> Report</a:t>
            </a:r>
            <a:endParaRPr lang="de-DE" dirty="0"/>
          </a:p>
        </p:txBody>
      </p:sp>
      <p:pic>
        <p:nvPicPr>
          <p:cNvPr id="4099" name="Picture 3" descr="\\192.168.30.1\Home$\Suarez-Franco\Eigene Dateien\My Pictures\2012-04-06 Varios 2011-2012\Varios 2011-2012 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364" y="1412776"/>
            <a:ext cx="3541092" cy="3888432"/>
          </a:xfrm>
          <a:prstGeom prst="rect">
            <a:avLst/>
          </a:prstGeom>
          <a:noFill/>
        </p:spPr>
      </p:pic>
      <p:pic>
        <p:nvPicPr>
          <p:cNvPr id="4100" name="Picture 4" descr="\\192.168.30.1\Home$\Suarez-Franco\Eigene Dateien\My Pictures\2012-04-06 Varios 2011-2012\Varios 2011-2012 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645023"/>
            <a:ext cx="3312368" cy="3212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2800" b="1" dirty="0" smtClean="0"/>
              <a:t>Standard </a:t>
            </a:r>
            <a:r>
              <a:rPr lang="de-DE" sz="2800" b="1" dirty="0" err="1" smtClean="0"/>
              <a:t>setting</a:t>
            </a:r>
            <a:r>
              <a:rPr lang="de-DE" sz="2800" dirty="0" smtClean="0"/>
              <a:t>: </a:t>
            </a:r>
          </a:p>
          <a:p>
            <a:pPr lvl="1"/>
            <a:r>
              <a:rPr lang="de-DE" sz="2800" dirty="0" smtClean="0"/>
              <a:t>General Comments 12, 15, </a:t>
            </a:r>
          </a:p>
          <a:p>
            <a:pPr lvl="1"/>
            <a:r>
              <a:rPr lang="de-DE" sz="2800" dirty="0" smtClean="0"/>
              <a:t>Reporting </a:t>
            </a:r>
            <a:r>
              <a:rPr lang="de-DE" sz="2800" dirty="0" err="1" smtClean="0"/>
              <a:t>Guidelines</a:t>
            </a:r>
            <a:r>
              <a:rPr lang="de-DE" sz="2800" dirty="0" smtClean="0"/>
              <a:t> </a:t>
            </a:r>
          </a:p>
          <a:p>
            <a:pPr lvl="1"/>
            <a:r>
              <a:rPr lang="de-DE" sz="2800" dirty="0" smtClean="0"/>
              <a:t>IBSA</a:t>
            </a:r>
          </a:p>
          <a:p>
            <a:pPr lvl="1"/>
            <a:r>
              <a:rPr lang="de-DE" sz="2800" dirty="0" smtClean="0"/>
              <a:t>Statements on non </a:t>
            </a:r>
            <a:r>
              <a:rPr lang="de-DE" sz="2800" dirty="0" err="1" smtClean="0"/>
              <a:t>state</a:t>
            </a:r>
            <a:r>
              <a:rPr lang="de-DE" sz="2800" dirty="0" smtClean="0"/>
              <a:t> </a:t>
            </a:r>
            <a:r>
              <a:rPr lang="de-DE" sz="2800" dirty="0" err="1" smtClean="0"/>
              <a:t>actors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Rio + 20</a:t>
            </a:r>
          </a:p>
          <a:p>
            <a:pPr lvl="1"/>
            <a:r>
              <a:rPr lang="de-DE" sz="2800" dirty="0" smtClean="0"/>
              <a:t> Rules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Procedure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Optional Protocol</a:t>
            </a:r>
          </a:p>
          <a:p>
            <a:pPr lvl="1"/>
            <a:r>
              <a:rPr lang="de-DE" sz="2800" dirty="0" smtClean="0"/>
              <a:t>On </a:t>
            </a:r>
            <a:r>
              <a:rPr lang="de-DE" sz="2800" dirty="0" err="1" smtClean="0"/>
              <a:t>going</a:t>
            </a:r>
            <a:r>
              <a:rPr lang="de-DE" sz="2800" dirty="0" smtClean="0"/>
              <a:t>: </a:t>
            </a:r>
            <a:r>
              <a:rPr lang="de-DE" sz="2800" dirty="0" err="1" smtClean="0"/>
              <a:t>Tenure</a:t>
            </a:r>
            <a:r>
              <a:rPr lang="de-DE" sz="2800" dirty="0" smtClean="0"/>
              <a:t> </a:t>
            </a:r>
            <a:r>
              <a:rPr lang="de-DE" sz="2800" dirty="0" err="1" smtClean="0"/>
              <a:t>guidelines</a:t>
            </a:r>
            <a:r>
              <a:rPr lang="de-DE" sz="2800" dirty="0" smtClean="0"/>
              <a:t>, </a:t>
            </a:r>
            <a:r>
              <a:rPr lang="de-DE" sz="2800" dirty="0" err="1" smtClean="0"/>
              <a:t>land</a:t>
            </a:r>
            <a:r>
              <a:rPr lang="de-DE" sz="2800" dirty="0" smtClean="0"/>
              <a:t> </a:t>
            </a:r>
            <a:r>
              <a:rPr lang="de-DE" sz="2800" dirty="0" err="1" smtClean="0"/>
              <a:t>grabbing</a:t>
            </a:r>
            <a:r>
              <a:rPr lang="de-DE" sz="2800" dirty="0" smtClean="0"/>
              <a:t> and, </a:t>
            </a:r>
            <a:r>
              <a:rPr lang="de-DE" sz="2800" dirty="0" err="1" smtClean="0"/>
              <a:t>peasant</a:t>
            </a:r>
            <a:r>
              <a:rPr lang="de-DE" sz="2800" dirty="0" smtClean="0"/>
              <a:t> </a:t>
            </a:r>
            <a:r>
              <a:rPr lang="de-DE" sz="2800" dirty="0" err="1" smtClean="0"/>
              <a:t>rights</a:t>
            </a:r>
            <a:r>
              <a:rPr lang="de-DE" sz="2800" dirty="0" smtClean="0"/>
              <a:t>, extraterritorial </a:t>
            </a:r>
            <a:r>
              <a:rPr lang="de-DE" sz="2800" dirty="0" err="1" smtClean="0"/>
              <a:t>obligations</a:t>
            </a:r>
            <a:endParaRPr lang="de-DE" sz="2800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CESCR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CESCR </a:t>
            </a:r>
            <a:r>
              <a:rPr lang="de-DE" dirty="0" err="1" smtClean="0"/>
              <a:t>at</a:t>
            </a:r>
            <a:r>
              <a:rPr lang="de-DE" dirty="0" smtClean="0"/>
              <a:t> Palais </a:t>
            </a:r>
            <a:r>
              <a:rPr lang="de-DE" dirty="0" err="1" smtClean="0"/>
              <a:t>Willson</a:t>
            </a:r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224" y="1481138"/>
            <a:ext cx="60595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3200" dirty="0" smtClean="0"/>
              <a:t>The Challenge: The Optional Protocol on ESCR</a:t>
            </a:r>
          </a:p>
          <a:p>
            <a:pPr lvl="1"/>
            <a:r>
              <a:rPr lang="de-DE" sz="3200" dirty="0" smtClean="0"/>
              <a:t>Human </a:t>
            </a:r>
            <a:r>
              <a:rPr lang="de-DE" sz="3200" dirty="0" err="1" smtClean="0"/>
              <a:t>Rights</a:t>
            </a:r>
            <a:r>
              <a:rPr lang="de-DE" sz="3200" dirty="0" smtClean="0"/>
              <a:t> </a:t>
            </a:r>
            <a:r>
              <a:rPr lang="de-DE" sz="3200" dirty="0" err="1" smtClean="0"/>
              <a:t>Bodies</a:t>
            </a:r>
            <a:r>
              <a:rPr lang="de-DE" sz="3200" dirty="0" smtClean="0"/>
              <a:t> </a:t>
            </a:r>
            <a:r>
              <a:rPr lang="de-DE" sz="3200" dirty="0" err="1" smtClean="0"/>
              <a:t>recommendations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ratification</a:t>
            </a:r>
            <a:r>
              <a:rPr lang="de-DE" sz="3200" dirty="0" smtClean="0"/>
              <a:t>(UPR, ESCRC)</a:t>
            </a:r>
          </a:p>
          <a:p>
            <a:pPr lvl="1"/>
            <a:r>
              <a:rPr lang="de-DE" sz="3200" dirty="0" err="1" smtClean="0"/>
              <a:t>Bringing</a:t>
            </a:r>
            <a:r>
              <a:rPr lang="de-DE" sz="3200" dirty="0" smtClean="0"/>
              <a:t> </a:t>
            </a:r>
            <a:r>
              <a:rPr lang="de-DE" sz="3200" dirty="0" err="1" smtClean="0"/>
              <a:t>cases</a:t>
            </a:r>
            <a:r>
              <a:rPr lang="de-DE" sz="3200" dirty="0" smtClean="0"/>
              <a:t>: Strategic </a:t>
            </a:r>
            <a:r>
              <a:rPr lang="de-DE" sz="3200" dirty="0" err="1" smtClean="0"/>
              <a:t>litigation</a:t>
            </a:r>
            <a:r>
              <a:rPr lang="de-DE" sz="3200" dirty="0" smtClean="0"/>
              <a:t> on FIAN </a:t>
            </a:r>
            <a:r>
              <a:rPr lang="de-DE" sz="3200" dirty="0" err="1" smtClean="0"/>
              <a:t>cases</a:t>
            </a:r>
            <a:endParaRPr lang="de-DE" sz="3200" dirty="0" smtClean="0"/>
          </a:p>
          <a:p>
            <a:pPr lvl="1"/>
            <a:r>
              <a:rPr lang="de-DE" sz="3200" dirty="0" smtClean="0"/>
              <a:t>Working Rules</a:t>
            </a:r>
          </a:p>
          <a:p>
            <a:pPr lvl="1"/>
            <a:r>
              <a:rPr lang="de-DE" sz="3200" dirty="0" err="1" smtClean="0"/>
              <a:t>Committee</a:t>
            </a:r>
            <a:r>
              <a:rPr lang="de-DE" sz="3200" dirty="0" smtClean="0"/>
              <a:t> </a:t>
            </a:r>
            <a:r>
              <a:rPr lang="de-DE" sz="3200" dirty="0" err="1" smtClean="0"/>
              <a:t>members</a:t>
            </a:r>
            <a:r>
              <a:rPr lang="de-DE" sz="3200" dirty="0" smtClean="0"/>
              <a:t> </a:t>
            </a:r>
            <a:r>
              <a:rPr lang="de-DE" sz="3200" dirty="0" err="1" smtClean="0"/>
              <a:t>Election</a:t>
            </a:r>
            <a:endParaRPr lang="de-DE" sz="3200" dirty="0" smtClean="0"/>
          </a:p>
          <a:p>
            <a:pPr lvl="1"/>
            <a:r>
              <a:rPr lang="de-DE" sz="3200" dirty="0" smtClean="0"/>
              <a:t>Importance of NGO Coalition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CESCR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3923928" cy="11967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e-DE" sz="2200" b="1" dirty="0" smtClean="0"/>
              <a:t>The beginn &amp; </a:t>
            </a:r>
            <a:r>
              <a:rPr lang="de-DE" sz="2200" b="1" dirty="0" err="1" smtClean="0"/>
              <a:t>the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differences</a:t>
            </a:r>
            <a:endParaRPr lang="de-DE" sz="2200" b="1" dirty="0" smtClean="0"/>
          </a:p>
          <a:p>
            <a:pPr lvl="1">
              <a:spcAft>
                <a:spcPts val="600"/>
              </a:spcAft>
            </a:pPr>
            <a:r>
              <a:rPr lang="de-DE" sz="2200" b="1" dirty="0" smtClean="0"/>
              <a:t>IRAW – </a:t>
            </a:r>
            <a:r>
              <a:rPr lang="de-DE" sz="2200" b="1" dirty="0" err="1" smtClean="0"/>
              <a:t>Asia</a:t>
            </a:r>
            <a:r>
              <a:rPr lang="de-DE" sz="2200" b="1" dirty="0" smtClean="0"/>
              <a:t> Pacific</a:t>
            </a:r>
          </a:p>
          <a:p>
            <a:pPr lvl="1">
              <a:spcAft>
                <a:spcPts val="600"/>
              </a:spcAft>
            </a:pPr>
            <a:r>
              <a:rPr lang="de-DE" sz="2200" b="1" dirty="0" smtClean="0"/>
              <a:t>Regular lunch </a:t>
            </a:r>
            <a:r>
              <a:rPr lang="de-DE" sz="2200" b="1" dirty="0" err="1" smtClean="0"/>
              <a:t>briefings</a:t>
            </a:r>
            <a:endParaRPr lang="de-DE" sz="2200" b="1" dirty="0" smtClean="0"/>
          </a:p>
          <a:p>
            <a:pPr>
              <a:spcAft>
                <a:spcPts val="600"/>
              </a:spcAft>
            </a:pPr>
            <a:r>
              <a:rPr lang="de-DE" sz="2200" b="1" dirty="0" smtClean="0"/>
              <a:t>First Report: Nepal – Lobby </a:t>
            </a:r>
            <a:r>
              <a:rPr lang="de-DE" sz="2200" b="1" dirty="0" err="1" smtClean="0"/>
              <a:t>experience</a:t>
            </a:r>
            <a:endParaRPr lang="de-DE" sz="2200" b="1" dirty="0" smtClean="0"/>
          </a:p>
          <a:p>
            <a:pPr>
              <a:spcAft>
                <a:spcPts val="600"/>
              </a:spcAft>
            </a:pPr>
            <a:r>
              <a:rPr lang="de-DE" sz="2200" b="1" dirty="0" smtClean="0"/>
              <a:t>Statements: Paraguay, Mexico, Togo..</a:t>
            </a:r>
            <a:r>
              <a:rPr lang="de-DE" sz="2200" b="1" dirty="0" err="1" smtClean="0"/>
              <a:t>coming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report</a:t>
            </a:r>
            <a:r>
              <a:rPr lang="de-DE" sz="2200" b="1" dirty="0" smtClean="0"/>
              <a:t> Austria</a:t>
            </a:r>
          </a:p>
          <a:p>
            <a:pPr>
              <a:spcAft>
                <a:spcPts val="600"/>
              </a:spcAft>
            </a:pPr>
            <a:r>
              <a:rPr lang="de-DE" sz="2200" b="1" dirty="0" err="1" smtClean="0"/>
              <a:t>Thematic</a:t>
            </a:r>
            <a:r>
              <a:rPr lang="de-DE" sz="2200" b="1" dirty="0" smtClean="0"/>
              <a:t> lunch </a:t>
            </a:r>
            <a:r>
              <a:rPr lang="de-DE" sz="2200" b="1" dirty="0" err="1" smtClean="0"/>
              <a:t>briefings</a:t>
            </a:r>
            <a:r>
              <a:rPr lang="de-DE" sz="2200" b="1" dirty="0"/>
              <a:t> </a:t>
            </a:r>
            <a:r>
              <a:rPr lang="de-DE" sz="2200" b="1" dirty="0" err="1" smtClean="0"/>
              <a:t>towards</a:t>
            </a:r>
            <a:r>
              <a:rPr lang="de-DE" sz="2200" b="1" dirty="0" smtClean="0"/>
              <a:t> </a:t>
            </a:r>
            <a:r>
              <a:rPr lang="de-DE" sz="2200" b="1" dirty="0"/>
              <a:t>a</a:t>
            </a:r>
            <a:r>
              <a:rPr lang="de-DE" sz="2200" b="1" dirty="0" smtClean="0"/>
              <a:t> General </a:t>
            </a:r>
            <a:r>
              <a:rPr lang="de-DE" sz="2200" b="1" dirty="0" err="1" smtClean="0"/>
              <a:t>Recommendation</a:t>
            </a:r>
            <a:r>
              <a:rPr lang="de-DE" sz="2200" b="1" dirty="0" smtClean="0"/>
              <a:t> on The </a:t>
            </a:r>
            <a:r>
              <a:rPr lang="de-DE" sz="2200" b="1" dirty="0" err="1" smtClean="0"/>
              <a:t>Right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to</a:t>
            </a:r>
            <a:r>
              <a:rPr lang="de-DE" sz="2200" b="1" dirty="0" smtClean="0"/>
              <a:t> Food, Nutrition and Gender</a:t>
            </a:r>
          </a:p>
          <a:p>
            <a:pPr>
              <a:spcAft>
                <a:spcPts val="600"/>
              </a:spcAft>
            </a:pPr>
            <a:r>
              <a:rPr lang="de-DE" sz="2200" b="1" dirty="0" smtClean="0"/>
              <a:t>Future General </a:t>
            </a:r>
            <a:r>
              <a:rPr lang="de-DE" sz="2200" b="1" dirty="0" err="1" smtClean="0"/>
              <a:t>Recommendation</a:t>
            </a:r>
            <a:r>
              <a:rPr lang="de-DE" sz="2200" b="1" dirty="0" smtClean="0"/>
              <a:t> on </a:t>
            </a:r>
            <a:r>
              <a:rPr lang="de-DE" sz="2200" dirty="0" smtClean="0"/>
              <a:t>Rural Women, </a:t>
            </a:r>
            <a:r>
              <a:rPr lang="de-DE" sz="2200" b="1" dirty="0" err="1" smtClean="0"/>
              <a:t>Including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the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Right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to</a:t>
            </a:r>
            <a:r>
              <a:rPr lang="de-DE" sz="2200" b="1" dirty="0" smtClean="0"/>
              <a:t> Food</a:t>
            </a:r>
          </a:p>
          <a:p>
            <a:pPr>
              <a:spcAft>
                <a:spcPts val="600"/>
              </a:spcAft>
            </a:pPr>
            <a:r>
              <a:rPr lang="de-DE" sz="2200" b="1" dirty="0" err="1" smtClean="0"/>
              <a:t>Alliances</a:t>
            </a:r>
            <a:r>
              <a:rPr lang="de-DE" sz="2200" b="1" dirty="0" smtClean="0"/>
              <a:t>: UHO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IBFAN/GIFA …PWESCR</a:t>
            </a:r>
            <a:endParaRPr lang="de-DE" sz="22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de-DE" dirty="0" smtClean="0"/>
              <a:t>CEDAW – </a:t>
            </a:r>
            <a:r>
              <a:rPr lang="de-DE" dirty="0" err="1" smtClean="0"/>
              <a:t>FIAN‘s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  <p:pic>
        <p:nvPicPr>
          <p:cNvPr id="13314" name="Picture 2" descr="\\192.168.30.1\Home$\Suarez-Franco\Eigene Dateien\My Pictures\Neuer Ordner\DSC_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014" y="0"/>
            <a:ext cx="3087986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2224" y="1481138"/>
            <a:ext cx="60595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Lunch Briefing on Nepal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4632922">
            <a:off x="1827265" y="1139588"/>
            <a:ext cx="60595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Visit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Paraguay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2224" y="1481138"/>
            <a:ext cx="605955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Lunch Briefing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Food, Nutrition </a:t>
            </a:r>
            <a:r>
              <a:rPr lang="de-DE" dirty="0" err="1" smtClean="0"/>
              <a:t>and</a:t>
            </a:r>
            <a:r>
              <a:rPr lang="de-DE" dirty="0" smtClean="0"/>
              <a:t> Gender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sz="4400" dirty="0" smtClean="0"/>
              <a:t>UN Human </a:t>
            </a:r>
            <a:r>
              <a:rPr lang="de-DE" sz="4400" dirty="0" err="1" smtClean="0"/>
              <a:t>Rights</a:t>
            </a:r>
            <a:r>
              <a:rPr lang="de-DE" sz="4400" dirty="0" smtClean="0"/>
              <a:t> System</a:t>
            </a:r>
          </a:p>
          <a:p>
            <a:pPr>
              <a:spcBef>
                <a:spcPts val="1200"/>
              </a:spcBef>
            </a:pPr>
            <a:r>
              <a:rPr lang="de-DE" sz="4400" dirty="0" err="1" smtClean="0"/>
              <a:t>Commitee</a:t>
            </a:r>
            <a:r>
              <a:rPr lang="de-DE" sz="4400" dirty="0" smtClean="0"/>
              <a:t> on Food Security (</a:t>
            </a:r>
            <a:r>
              <a:rPr lang="de-DE" sz="4400" dirty="0" err="1" smtClean="0"/>
              <a:t>Rome</a:t>
            </a:r>
            <a:r>
              <a:rPr lang="de-DE" sz="4400" dirty="0" smtClean="0"/>
              <a:t> </a:t>
            </a:r>
            <a:r>
              <a:rPr lang="de-DE" sz="4400" dirty="0" err="1" smtClean="0"/>
              <a:t>Instiitutions</a:t>
            </a:r>
            <a:r>
              <a:rPr lang="de-DE" sz="4400" dirty="0" smtClean="0"/>
              <a:t>: FAO, IFAD, IDLO)</a:t>
            </a:r>
            <a:endParaRPr lang="de-DE" sz="4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Where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Forthcoming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submission</a:t>
            </a:r>
            <a:r>
              <a:rPr lang="de-DE" dirty="0" smtClean="0"/>
              <a:t> on non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actors</a:t>
            </a:r>
            <a:r>
              <a:rPr lang="de-DE" dirty="0" smtClean="0"/>
              <a:t>, </a:t>
            </a:r>
            <a:r>
              <a:rPr lang="de-DE" dirty="0" err="1" smtClean="0"/>
              <a:t>gender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Food – ETO</a:t>
            </a:r>
          </a:p>
          <a:p>
            <a:r>
              <a:rPr lang="de-DE" dirty="0" err="1" smtClean="0"/>
              <a:t>Alliances</a:t>
            </a:r>
            <a:r>
              <a:rPr lang="de-DE" dirty="0" smtClean="0"/>
              <a:t>: IBFAN - UHO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Committe</a:t>
            </a:r>
            <a:r>
              <a:rPr lang="de-DE" dirty="0" smtClean="0"/>
              <a:t> on Child </a:t>
            </a:r>
            <a:r>
              <a:rPr lang="de-DE" dirty="0" err="1" smtClean="0"/>
              <a:t>Rights</a:t>
            </a:r>
            <a:endParaRPr lang="de-DE" dirty="0"/>
          </a:p>
        </p:txBody>
      </p:sp>
      <p:pic>
        <p:nvPicPr>
          <p:cNvPr id="10242" name="Picture 2" descr="\\192.168.30.1\Home$\Suarez-Franco\Eigene Dateien\My Pictures\Nepali Mar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Tasks:</a:t>
            </a:r>
          </a:p>
          <a:p>
            <a:pPr lvl="1"/>
            <a:r>
              <a:rPr lang="de-DE" sz="2800" b="1" dirty="0" err="1" smtClean="0"/>
              <a:t>Protect</a:t>
            </a:r>
            <a:r>
              <a:rPr lang="de-DE" sz="2800" dirty="0" smtClean="0"/>
              <a:t> human </a:t>
            </a:r>
            <a:r>
              <a:rPr lang="de-DE" sz="2800" dirty="0" err="1" smtClean="0"/>
              <a:t>rights</a:t>
            </a:r>
            <a:r>
              <a:rPr lang="de-DE" sz="2800" dirty="0" smtClean="0"/>
              <a:t> </a:t>
            </a:r>
          </a:p>
          <a:p>
            <a:pPr lvl="1"/>
            <a:r>
              <a:rPr lang="de-DE" sz="2800" dirty="0" smtClean="0"/>
              <a:t>Promotion </a:t>
            </a:r>
            <a:r>
              <a:rPr lang="de-DE" sz="2800" dirty="0" smtClean="0"/>
              <a:t>and </a:t>
            </a:r>
            <a:r>
              <a:rPr lang="de-DE" sz="2800" dirty="0" err="1" smtClean="0"/>
              <a:t>imlementation</a:t>
            </a:r>
            <a:r>
              <a:rPr lang="de-DE" sz="2800" dirty="0" smtClean="0"/>
              <a:t> of human </a:t>
            </a:r>
            <a:r>
              <a:rPr lang="de-DE" sz="2800" dirty="0" err="1" smtClean="0"/>
              <a:t>rights</a:t>
            </a:r>
            <a:endParaRPr lang="de-DE" sz="2800" dirty="0" smtClean="0"/>
          </a:p>
          <a:p>
            <a:pPr lvl="1"/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develope</a:t>
            </a:r>
            <a:r>
              <a:rPr lang="de-DE" sz="2800" dirty="0" smtClean="0"/>
              <a:t> </a:t>
            </a:r>
            <a:r>
              <a:rPr lang="de-DE" sz="2800" dirty="0" err="1" smtClean="0"/>
              <a:t>new</a:t>
            </a:r>
            <a:r>
              <a:rPr lang="de-DE" sz="2800" dirty="0" smtClean="0"/>
              <a:t> </a:t>
            </a:r>
            <a:r>
              <a:rPr lang="de-DE" sz="2800" dirty="0" err="1" smtClean="0"/>
              <a:t>concepts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politics</a:t>
            </a:r>
            <a:endParaRPr lang="de-DE" sz="2800" dirty="0" smtClean="0"/>
          </a:p>
          <a:p>
            <a:pPr lvl="1"/>
            <a:r>
              <a:rPr lang="de-DE" sz="2800" dirty="0" smtClean="0"/>
              <a:t>Standard </a:t>
            </a:r>
            <a:r>
              <a:rPr lang="de-DE" sz="2800" dirty="0" err="1" smtClean="0"/>
              <a:t>setting</a:t>
            </a:r>
            <a:r>
              <a:rPr lang="de-DE" sz="2800" dirty="0" smtClean="0"/>
              <a:t> </a:t>
            </a:r>
            <a:r>
              <a:rPr lang="de-DE" sz="2800" dirty="0" err="1" smtClean="0"/>
              <a:t>at</a:t>
            </a:r>
            <a:r>
              <a:rPr lang="de-DE" sz="2800" dirty="0" smtClean="0"/>
              <a:t> international </a:t>
            </a:r>
            <a:r>
              <a:rPr lang="de-DE" sz="2800" dirty="0" err="1" smtClean="0"/>
              <a:t>and</a:t>
            </a:r>
            <a:r>
              <a:rPr lang="de-DE" sz="2800" dirty="0" smtClean="0"/>
              <a:t> national </a:t>
            </a:r>
            <a:r>
              <a:rPr lang="de-DE" sz="2800" dirty="0" err="1" smtClean="0"/>
              <a:t>level</a:t>
            </a:r>
            <a:endParaRPr lang="de-DE" sz="2800" dirty="0" smtClean="0"/>
          </a:p>
          <a:p>
            <a:pPr lvl="1"/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protect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avoid</a:t>
            </a:r>
            <a:r>
              <a:rPr lang="de-DE" sz="2800" dirty="0" smtClean="0"/>
              <a:t> human </a:t>
            </a:r>
            <a:r>
              <a:rPr lang="de-DE" sz="2800" dirty="0" err="1" smtClean="0"/>
              <a:t>rights</a:t>
            </a:r>
            <a:r>
              <a:rPr lang="de-DE" sz="2800" dirty="0" smtClean="0"/>
              <a:t> </a:t>
            </a:r>
            <a:r>
              <a:rPr lang="de-DE" sz="2800" dirty="0" err="1" smtClean="0"/>
              <a:t>violations</a:t>
            </a:r>
            <a:endParaRPr lang="de-DE" sz="2800" dirty="0" smtClean="0"/>
          </a:p>
          <a:p>
            <a:pPr lvl="1"/>
            <a:r>
              <a:rPr lang="de-DE" sz="2800" dirty="0" err="1" smtClean="0"/>
              <a:t>Coordination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human </a:t>
            </a:r>
            <a:r>
              <a:rPr lang="de-DE" sz="2800" dirty="0" err="1" smtClean="0"/>
              <a:t>rights</a:t>
            </a:r>
            <a:r>
              <a:rPr lang="de-DE" sz="2800" dirty="0" smtClean="0"/>
              <a:t> </a:t>
            </a:r>
            <a:r>
              <a:rPr lang="de-DE" sz="2800" dirty="0" err="1" smtClean="0"/>
              <a:t>work</a:t>
            </a:r>
            <a:r>
              <a:rPr lang="de-DE" sz="2800" dirty="0" smtClean="0"/>
              <a:t> </a:t>
            </a:r>
            <a:r>
              <a:rPr lang="de-DE" sz="2800" dirty="0" err="1" smtClean="0"/>
              <a:t>at</a:t>
            </a:r>
            <a:r>
              <a:rPr lang="de-DE" sz="2800" dirty="0" smtClean="0"/>
              <a:t> UN</a:t>
            </a:r>
          </a:p>
          <a:p>
            <a:pPr lvl="1"/>
            <a:r>
              <a:rPr lang="de-DE" sz="2800" dirty="0" smtClean="0"/>
              <a:t>Follow </a:t>
            </a:r>
            <a:r>
              <a:rPr lang="de-DE" sz="2800" dirty="0" err="1" smtClean="0"/>
              <a:t>up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implementation</a:t>
            </a:r>
            <a:endParaRPr lang="de-DE" sz="2800" dirty="0" smtClean="0"/>
          </a:p>
          <a:p>
            <a:pPr lvl="1">
              <a:buNone/>
            </a:pPr>
            <a:endParaRPr lang="de-DE" sz="2800" dirty="0" smtClean="0"/>
          </a:p>
          <a:p>
            <a:endParaRPr lang="de-DE" sz="3200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Human </a:t>
            </a:r>
            <a:r>
              <a:rPr lang="de-DE" dirty="0" err="1" smtClean="0"/>
              <a:t>Rights</a:t>
            </a:r>
            <a:r>
              <a:rPr lang="de-DE" dirty="0" smtClean="0"/>
              <a:t> Council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Structure</a:t>
            </a:r>
            <a:endParaRPr lang="de-DE" sz="3600" dirty="0" smtClean="0"/>
          </a:p>
          <a:p>
            <a:pPr lvl="1"/>
            <a:r>
              <a:rPr lang="de-DE" sz="3600" dirty="0" smtClean="0"/>
              <a:t>47 States</a:t>
            </a:r>
          </a:p>
          <a:p>
            <a:pPr lvl="2"/>
            <a:r>
              <a:rPr lang="de-DE" sz="3600" dirty="0" smtClean="0"/>
              <a:t>13 </a:t>
            </a:r>
            <a:r>
              <a:rPr lang="de-DE" sz="3600" dirty="0" err="1" smtClean="0"/>
              <a:t>Asia</a:t>
            </a:r>
            <a:endParaRPr lang="de-DE" sz="3600" dirty="0" smtClean="0"/>
          </a:p>
          <a:p>
            <a:pPr lvl="2"/>
            <a:r>
              <a:rPr lang="de-DE" sz="3600" dirty="0" smtClean="0"/>
              <a:t>13 </a:t>
            </a:r>
            <a:r>
              <a:rPr lang="de-DE" sz="3600" dirty="0" err="1" smtClean="0"/>
              <a:t>Africa</a:t>
            </a:r>
            <a:endParaRPr lang="de-DE" sz="3600" dirty="0" smtClean="0"/>
          </a:p>
          <a:p>
            <a:pPr lvl="2"/>
            <a:r>
              <a:rPr lang="de-DE" sz="3600" dirty="0" smtClean="0"/>
              <a:t>8 </a:t>
            </a:r>
            <a:r>
              <a:rPr lang="de-DE" sz="3600" dirty="0" err="1" smtClean="0"/>
              <a:t>Latin</a:t>
            </a:r>
            <a:r>
              <a:rPr lang="de-DE" sz="3600" dirty="0" smtClean="0"/>
              <a:t>- </a:t>
            </a:r>
            <a:r>
              <a:rPr lang="de-DE" sz="3600" dirty="0" err="1" smtClean="0"/>
              <a:t>America</a:t>
            </a:r>
            <a:endParaRPr lang="de-DE" sz="3600" dirty="0" smtClean="0"/>
          </a:p>
          <a:p>
            <a:pPr lvl="2"/>
            <a:r>
              <a:rPr lang="de-DE" sz="3600" dirty="0" smtClean="0"/>
              <a:t>7 West Europe </a:t>
            </a:r>
            <a:r>
              <a:rPr lang="de-DE" sz="3600" dirty="0" err="1" smtClean="0"/>
              <a:t>and</a:t>
            </a:r>
            <a:r>
              <a:rPr lang="de-DE" sz="3600" dirty="0" smtClean="0"/>
              <a:t> </a:t>
            </a:r>
            <a:r>
              <a:rPr lang="de-DE" sz="3600" dirty="0" err="1" smtClean="0"/>
              <a:t>others</a:t>
            </a:r>
            <a:endParaRPr lang="de-DE" sz="3600" dirty="0" smtClean="0"/>
          </a:p>
          <a:p>
            <a:pPr lvl="1"/>
            <a:r>
              <a:rPr lang="de-DE" sz="3600" dirty="0" smtClean="0"/>
              <a:t>3 </a:t>
            </a:r>
            <a:r>
              <a:rPr lang="de-DE" sz="3600" dirty="0" err="1" smtClean="0"/>
              <a:t>years</a:t>
            </a:r>
            <a:r>
              <a:rPr lang="de-DE" sz="3600" dirty="0" smtClean="0"/>
              <a:t> </a:t>
            </a:r>
            <a:r>
              <a:rPr lang="de-DE" sz="3600" dirty="0" err="1" smtClean="0"/>
              <a:t>periods</a:t>
            </a:r>
            <a:r>
              <a:rPr lang="de-DE" sz="3600" dirty="0" smtClean="0"/>
              <a:t> </a:t>
            </a:r>
            <a:r>
              <a:rPr lang="de-DE" sz="3600" dirty="0" err="1" smtClean="0"/>
              <a:t>prolongable</a:t>
            </a:r>
            <a:r>
              <a:rPr lang="de-DE" sz="3600" dirty="0" smtClean="0"/>
              <a:t> </a:t>
            </a:r>
            <a:r>
              <a:rPr lang="de-DE" sz="3600" dirty="0" err="1" smtClean="0"/>
              <a:t>once</a:t>
            </a:r>
            <a:endParaRPr lang="de-DE" sz="3600" dirty="0" smtClean="0"/>
          </a:p>
          <a:p>
            <a:pPr lvl="1"/>
            <a:endParaRPr lang="de-DE" sz="3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Human </a:t>
            </a:r>
            <a:r>
              <a:rPr lang="de-DE" dirty="0" err="1" smtClean="0"/>
              <a:t>Rights</a:t>
            </a:r>
            <a:r>
              <a:rPr lang="de-DE" dirty="0" smtClean="0"/>
              <a:t> Council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Instruments</a:t>
            </a:r>
          </a:p>
          <a:p>
            <a:pPr lvl="1"/>
            <a:r>
              <a:rPr lang="de-DE" sz="2800" b="1" dirty="0" err="1" smtClean="0"/>
              <a:t>Univeral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Periodic</a:t>
            </a:r>
            <a:r>
              <a:rPr lang="de-DE" sz="2800" b="1" dirty="0" smtClean="0"/>
              <a:t> Review</a:t>
            </a:r>
            <a:r>
              <a:rPr lang="de-DE" sz="2800" dirty="0" smtClean="0"/>
              <a:t>: </a:t>
            </a:r>
            <a:r>
              <a:rPr lang="de-DE" sz="2800" dirty="0" err="1" smtClean="0"/>
              <a:t>peer</a:t>
            </a:r>
            <a:r>
              <a:rPr lang="de-DE" sz="2800" dirty="0" smtClean="0"/>
              <a:t> </a:t>
            </a:r>
            <a:r>
              <a:rPr lang="de-DE" sz="2800" dirty="0" err="1" smtClean="0"/>
              <a:t>review</a:t>
            </a:r>
            <a:endParaRPr lang="de-DE" sz="2800" dirty="0" smtClean="0"/>
          </a:p>
          <a:p>
            <a:pPr lvl="1"/>
            <a:r>
              <a:rPr lang="de-DE" sz="2800" b="1" dirty="0" smtClean="0"/>
              <a:t>Special </a:t>
            </a:r>
            <a:r>
              <a:rPr lang="de-DE" sz="2800" b="1" dirty="0" err="1" smtClean="0"/>
              <a:t>procedures</a:t>
            </a:r>
            <a:endParaRPr lang="de-DE" sz="2800" b="1" dirty="0" smtClean="0"/>
          </a:p>
          <a:p>
            <a:pPr lvl="2"/>
            <a:r>
              <a:rPr lang="de-DE" sz="2800" dirty="0" smtClean="0"/>
              <a:t>Individual </a:t>
            </a:r>
            <a:r>
              <a:rPr lang="de-DE" sz="2800" dirty="0" err="1" smtClean="0"/>
              <a:t>persons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groups</a:t>
            </a:r>
            <a:endParaRPr lang="de-DE" sz="2800" dirty="0" smtClean="0"/>
          </a:p>
          <a:p>
            <a:pPr lvl="2"/>
            <a:r>
              <a:rPr lang="de-DE" sz="2800" dirty="0" smtClean="0"/>
              <a:t>Expertise</a:t>
            </a:r>
          </a:p>
          <a:p>
            <a:pPr lvl="2"/>
            <a:r>
              <a:rPr lang="de-DE" sz="2800" dirty="0" smtClean="0"/>
              <a:t>Report </a:t>
            </a:r>
            <a:r>
              <a:rPr lang="de-DE" sz="2800" dirty="0" err="1" smtClean="0"/>
              <a:t>to</a:t>
            </a:r>
            <a:r>
              <a:rPr lang="de-DE" sz="2800" dirty="0" smtClean="0"/>
              <a:t> HRC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eventually</a:t>
            </a:r>
            <a:r>
              <a:rPr lang="de-DE" sz="2800" dirty="0" smtClean="0"/>
              <a:t> GA on </a:t>
            </a:r>
            <a:r>
              <a:rPr lang="de-DE" sz="2800" dirty="0" err="1" smtClean="0"/>
              <a:t>topic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country</a:t>
            </a:r>
            <a:r>
              <a:rPr lang="de-DE" sz="2800" dirty="0" smtClean="0"/>
              <a:t> (1 a </a:t>
            </a:r>
            <a:r>
              <a:rPr lang="de-DE" sz="2800" dirty="0" err="1" smtClean="0"/>
              <a:t>year</a:t>
            </a:r>
            <a:r>
              <a:rPr lang="de-DE" sz="2800" dirty="0" smtClean="0"/>
              <a:t>)</a:t>
            </a:r>
          </a:p>
          <a:p>
            <a:pPr lvl="1"/>
            <a:r>
              <a:rPr lang="de-DE" sz="2800" b="1" dirty="0" err="1" smtClean="0"/>
              <a:t>Complaint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procedures</a:t>
            </a:r>
            <a:endParaRPr lang="de-DE" sz="2800" b="1" dirty="0" smtClean="0"/>
          </a:p>
          <a:p>
            <a:pPr lvl="2"/>
            <a:r>
              <a:rPr lang="de-DE" sz="2800" dirty="0" err="1" smtClean="0"/>
              <a:t>Identification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systematic</a:t>
            </a:r>
            <a:r>
              <a:rPr lang="de-DE" sz="2800" dirty="0" smtClean="0"/>
              <a:t> </a:t>
            </a:r>
            <a:r>
              <a:rPr lang="de-DE" sz="2800" dirty="0" err="1" smtClean="0"/>
              <a:t>violations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a </a:t>
            </a:r>
            <a:r>
              <a:rPr lang="de-DE" sz="2800" dirty="0" err="1" smtClean="0"/>
              <a:t>state</a:t>
            </a:r>
            <a:r>
              <a:rPr lang="de-DE" sz="2800" dirty="0" smtClean="0"/>
              <a:t> (</a:t>
            </a:r>
            <a:r>
              <a:rPr lang="de-DE" sz="2800" dirty="0" err="1" smtClean="0"/>
              <a:t>individuals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not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plantifs</a:t>
            </a:r>
            <a:r>
              <a:rPr lang="de-DE" sz="2800" dirty="0" smtClean="0"/>
              <a:t>)</a:t>
            </a:r>
          </a:p>
          <a:p>
            <a:pPr lvl="1"/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Human </a:t>
            </a:r>
            <a:r>
              <a:rPr lang="de-DE" dirty="0" err="1" smtClean="0"/>
              <a:t>Rights</a:t>
            </a:r>
            <a:r>
              <a:rPr lang="de-DE" dirty="0" smtClean="0"/>
              <a:t> Council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Human </a:t>
            </a:r>
            <a:r>
              <a:rPr lang="de-DE" b="1" dirty="0" err="1" smtClean="0"/>
              <a:t>Rights</a:t>
            </a:r>
            <a:r>
              <a:rPr lang="de-DE" b="1" dirty="0" smtClean="0"/>
              <a:t> Council </a:t>
            </a:r>
            <a:r>
              <a:rPr lang="de-DE" b="1" dirty="0" err="1" smtClean="0"/>
              <a:t>Ordinary</a:t>
            </a:r>
            <a:r>
              <a:rPr lang="de-DE" b="1" dirty="0" smtClean="0"/>
              <a:t> Sessions</a:t>
            </a:r>
          </a:p>
          <a:p>
            <a:pPr lvl="1"/>
            <a:r>
              <a:rPr lang="de-DE" dirty="0" err="1" smtClean="0"/>
              <a:t>Written</a:t>
            </a:r>
            <a:r>
              <a:rPr lang="de-DE" dirty="0" smtClean="0"/>
              <a:t> </a:t>
            </a:r>
            <a:r>
              <a:rPr lang="de-DE" dirty="0" err="1" smtClean="0"/>
              <a:t>statements</a:t>
            </a:r>
            <a:endParaRPr lang="de-DE" dirty="0" smtClean="0"/>
          </a:p>
          <a:p>
            <a:pPr lvl="1"/>
            <a:r>
              <a:rPr lang="de-DE" dirty="0" smtClean="0"/>
              <a:t>Oral Statements</a:t>
            </a:r>
          </a:p>
          <a:p>
            <a:pPr lvl="1"/>
            <a:r>
              <a:rPr lang="de-DE" dirty="0" smtClean="0"/>
              <a:t>Side Events</a:t>
            </a:r>
          </a:p>
          <a:p>
            <a:pPr lvl="1"/>
            <a:r>
              <a:rPr lang="de-DE" dirty="0" err="1" smtClean="0"/>
              <a:t>Opening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national CSO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communities</a:t>
            </a:r>
            <a:endParaRPr lang="de-DE" dirty="0" smtClean="0"/>
          </a:p>
          <a:p>
            <a:pPr lvl="1"/>
            <a:r>
              <a:rPr lang="de-DE" dirty="0" smtClean="0"/>
              <a:t>Lobby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b="1" dirty="0" smtClean="0"/>
              <a:t>Universal </a:t>
            </a:r>
            <a:r>
              <a:rPr lang="de-DE" b="1" dirty="0" err="1" smtClean="0"/>
              <a:t>Periodic</a:t>
            </a:r>
            <a:r>
              <a:rPr lang="de-DE" b="1" dirty="0" smtClean="0"/>
              <a:t> Review</a:t>
            </a:r>
          </a:p>
          <a:p>
            <a:pPr lvl="1">
              <a:buFontTx/>
              <a:buChar char="-"/>
            </a:pPr>
            <a:r>
              <a:rPr lang="de-DE" dirty="0" err="1" smtClean="0"/>
              <a:t>Written</a:t>
            </a:r>
            <a:r>
              <a:rPr lang="de-DE" dirty="0" smtClean="0"/>
              <a:t> </a:t>
            </a:r>
            <a:r>
              <a:rPr lang="de-DE" dirty="0" err="1" smtClean="0"/>
              <a:t>submissions</a:t>
            </a:r>
            <a:endParaRPr lang="de-DE" dirty="0" smtClean="0"/>
          </a:p>
          <a:p>
            <a:pPr lvl="1">
              <a:buFontTx/>
              <a:buChar char="-"/>
            </a:pPr>
            <a:r>
              <a:rPr lang="de-DE" dirty="0" smtClean="0"/>
              <a:t>Bilateral </a:t>
            </a:r>
            <a:r>
              <a:rPr lang="de-DE" dirty="0" err="1" smtClean="0"/>
              <a:t>lobby</a:t>
            </a:r>
            <a:endParaRPr lang="de-DE" dirty="0" smtClean="0"/>
          </a:p>
          <a:p>
            <a:pPr lvl="1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Human </a:t>
            </a:r>
            <a:r>
              <a:rPr lang="de-DE" dirty="0" err="1" smtClean="0"/>
              <a:t>Rights</a:t>
            </a:r>
            <a:r>
              <a:rPr lang="de-DE" dirty="0" smtClean="0"/>
              <a:t> Council – </a:t>
            </a:r>
            <a:r>
              <a:rPr lang="de-DE" dirty="0" err="1" smtClean="0"/>
              <a:t>FIAN‘s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92.168.30.1\Home$\Suarez-Franco\Eigene Dateien\My Pictures\Neuer Ordner\DSC_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832161"/>
            <a:ext cx="4896544" cy="2741501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Food </a:t>
            </a:r>
            <a:r>
              <a:rPr lang="de-DE" dirty="0" err="1" smtClean="0"/>
              <a:t>Crisis</a:t>
            </a:r>
            <a:r>
              <a:rPr lang="de-DE" dirty="0" smtClean="0"/>
              <a:t> 2008</a:t>
            </a:r>
          </a:p>
          <a:p>
            <a:r>
              <a:rPr lang="de-DE" dirty="0" smtClean="0"/>
              <a:t>Optional Protocol </a:t>
            </a:r>
            <a:r>
              <a:rPr lang="de-DE" dirty="0" err="1" smtClean="0"/>
              <a:t>to</a:t>
            </a:r>
            <a:r>
              <a:rPr lang="de-DE" dirty="0" smtClean="0"/>
              <a:t> CESCR</a:t>
            </a:r>
          </a:p>
          <a:p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in rural </a:t>
            </a:r>
            <a:r>
              <a:rPr lang="de-DE" dirty="0" err="1" smtClean="0"/>
              <a:t>areas</a:t>
            </a:r>
            <a:endParaRPr lang="de-DE" dirty="0" smtClean="0"/>
          </a:p>
          <a:p>
            <a:r>
              <a:rPr lang="de-DE" dirty="0" err="1" smtClean="0"/>
              <a:t>Tenure</a:t>
            </a:r>
            <a:r>
              <a:rPr lang="de-DE" dirty="0" smtClean="0"/>
              <a:t> </a:t>
            </a:r>
            <a:r>
              <a:rPr lang="de-DE" dirty="0" err="1" smtClean="0"/>
              <a:t>Guidelines</a:t>
            </a:r>
            <a:r>
              <a:rPr lang="de-DE" dirty="0" smtClean="0"/>
              <a:t> – </a:t>
            </a:r>
            <a:r>
              <a:rPr lang="de-DE" dirty="0" err="1" smtClean="0"/>
              <a:t>Conecting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Rome</a:t>
            </a:r>
            <a:endParaRPr lang="de-DE" dirty="0" smtClean="0"/>
          </a:p>
          <a:p>
            <a:r>
              <a:rPr lang="de-DE" dirty="0" smtClean="0"/>
              <a:t>New </a:t>
            </a:r>
            <a:r>
              <a:rPr lang="de-DE" dirty="0" err="1" smtClean="0"/>
              <a:t>Openended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roup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30.1\Home$\Suarez-Franco\Eigene Dateien\My Pictures\2012-04-06 Varios 2011-2012\Varios 2011-2012 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672408" cy="4525963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Working </a:t>
            </a:r>
            <a:r>
              <a:rPr lang="de-DE" dirty="0" err="1" smtClean="0"/>
              <a:t>with</a:t>
            </a:r>
            <a:r>
              <a:rPr lang="de-DE" dirty="0" smtClean="0"/>
              <a:t> La Vía Campesina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smtClean="0"/>
              <a:t>HRC – </a:t>
            </a:r>
            <a:r>
              <a:rPr lang="de-DE" dirty="0" err="1" smtClean="0"/>
              <a:t>Declaration</a:t>
            </a:r>
            <a:r>
              <a:rPr lang="de-DE" dirty="0" smtClean="0"/>
              <a:t> on </a:t>
            </a:r>
            <a:r>
              <a:rPr lang="de-DE" dirty="0" err="1" smtClean="0"/>
              <a:t>Peasants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endParaRPr lang="de-DE" dirty="0"/>
          </a:p>
        </p:txBody>
      </p:sp>
      <p:pic>
        <p:nvPicPr>
          <p:cNvPr id="3075" name="Picture 3" descr="\\192.168.30.1\Home$\Suarez-Franco\Eigene Dateien\My Pictures\2012-04-06 Varios 2011-2012\Varios 2011-2012 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324" y="3954016"/>
            <a:ext cx="4045148" cy="2427312"/>
          </a:xfrm>
          <a:prstGeom prst="rect">
            <a:avLst/>
          </a:prstGeom>
          <a:noFill/>
        </p:spPr>
      </p:pic>
      <p:pic>
        <p:nvPicPr>
          <p:cNvPr id="3076" name="Picture 4" descr="\\192.168.30.1\Home$\Suarez-Franco\Eigene Dateien\My Pictures\2012-04-06 Varios 2011-2012\Varios 2011-2012 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720604" cy="225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30.1\Home$\Suarez-Franco\Eigene Dateien\My Pictures\2012-04-06 Varios 2011-2012\Varios 2011-2012 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8476" y="1481138"/>
            <a:ext cx="6807047" cy="452596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Side Event on </a:t>
            </a:r>
            <a:r>
              <a:rPr lang="de-DE" dirty="0" err="1" smtClean="0"/>
              <a:t>Peasants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192.168.30.1\Home$\Suarez-Franco\Eigene Dateien\My Pictures\2012-04-06 Otras 2011-2012\Otras 2011-2012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22678"/>
            <a:ext cx="3720604" cy="2935322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Special Rapporteur 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Right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Food</a:t>
            </a:r>
          </a:p>
          <a:p>
            <a:pPr lvl="1"/>
            <a:r>
              <a:rPr lang="de-DE" sz="3200" dirty="0" smtClean="0"/>
              <a:t>Bilateral </a:t>
            </a:r>
            <a:r>
              <a:rPr lang="de-DE" sz="3200" dirty="0" err="1" smtClean="0"/>
              <a:t>talks</a:t>
            </a:r>
            <a:endParaRPr lang="de-DE" sz="3200" dirty="0" smtClean="0"/>
          </a:p>
          <a:p>
            <a:pPr lvl="1"/>
            <a:r>
              <a:rPr lang="de-DE" sz="3200" dirty="0" smtClean="0"/>
              <a:t>Communications</a:t>
            </a:r>
          </a:p>
          <a:p>
            <a:pPr lvl="1"/>
            <a:r>
              <a:rPr lang="de-DE" sz="3200" dirty="0" err="1" smtClean="0"/>
              <a:t>Preparation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mission</a:t>
            </a:r>
            <a:endParaRPr lang="de-DE" sz="3200" dirty="0" smtClean="0"/>
          </a:p>
          <a:p>
            <a:pPr lvl="1"/>
            <a:r>
              <a:rPr lang="de-DE" sz="3200" dirty="0" smtClean="0"/>
              <a:t>Inputs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thematic</a:t>
            </a:r>
            <a:r>
              <a:rPr lang="de-DE" sz="3200" dirty="0" smtClean="0"/>
              <a:t> </a:t>
            </a:r>
            <a:r>
              <a:rPr lang="de-DE" sz="3200" dirty="0" err="1" smtClean="0"/>
              <a:t>reports</a:t>
            </a:r>
            <a:endParaRPr lang="de-DE" sz="3200" dirty="0" smtClean="0"/>
          </a:p>
          <a:p>
            <a:pPr lvl="1"/>
            <a:r>
              <a:rPr lang="de-DE" sz="3200" dirty="0" smtClean="0"/>
              <a:t>Invitation </a:t>
            </a:r>
            <a:r>
              <a:rPr lang="de-DE" sz="3200" dirty="0" err="1" smtClean="0"/>
              <a:t>to</a:t>
            </a:r>
            <a:r>
              <a:rPr lang="de-DE" sz="3200" dirty="0" smtClean="0"/>
              <a:t> FIAN </a:t>
            </a:r>
            <a:r>
              <a:rPr lang="de-DE" sz="3200" dirty="0" err="1" smtClean="0"/>
              <a:t>events</a:t>
            </a:r>
            <a:endParaRPr lang="de-DE" sz="3200" dirty="0" smtClean="0"/>
          </a:p>
          <a:p>
            <a:pPr lvl="1"/>
            <a:r>
              <a:rPr lang="de-DE" sz="3200" dirty="0" smtClean="0"/>
              <a:t>Work </a:t>
            </a:r>
            <a:r>
              <a:rPr lang="de-DE" sz="3200" dirty="0" err="1" smtClean="0"/>
              <a:t>with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team</a:t>
            </a:r>
            <a:endParaRPr lang="de-DE" sz="3200" dirty="0" smtClean="0"/>
          </a:p>
          <a:p>
            <a:pPr lvl="1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Special </a:t>
            </a:r>
            <a:r>
              <a:rPr lang="de-DE" dirty="0" err="1" smtClean="0"/>
              <a:t>Procedures</a:t>
            </a:r>
            <a:r>
              <a:rPr lang="de-DE" dirty="0" smtClean="0"/>
              <a:t> – </a:t>
            </a:r>
            <a:r>
              <a:rPr lang="de-DE" dirty="0" err="1" smtClean="0"/>
              <a:t>FIAN‘s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00200"/>
            <a:ext cx="39604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Food Team</a:t>
            </a:r>
            <a:endParaRPr lang="de-DE" dirty="0"/>
          </a:p>
        </p:txBody>
      </p:sp>
      <p:pic>
        <p:nvPicPr>
          <p:cNvPr id="8195" name="Picture 3" descr="\\192.168.30.1\Home$\Suarez-Franco\Eigene Dateien\My Pictures\2012-04-06 Otras 2011-2012\Otras 2011-2012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0133">
            <a:off x="4794336" y="1431106"/>
            <a:ext cx="3864620" cy="4704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history</a:t>
            </a:r>
            <a:r>
              <a:rPr lang="de-DE" dirty="0" smtClean="0"/>
              <a:t> – </a:t>
            </a:r>
            <a:r>
              <a:rPr lang="de-DE" dirty="0" err="1" smtClean="0"/>
              <a:t>Consultative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– The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endParaRPr lang="de-DE" dirty="0" smtClean="0"/>
          </a:p>
          <a:p>
            <a:r>
              <a:rPr lang="de-DE" b="1" dirty="0" smtClean="0"/>
              <a:t>The </a:t>
            </a:r>
            <a:r>
              <a:rPr lang="de-DE" b="1" dirty="0" err="1" smtClean="0"/>
              <a:t>loop</a:t>
            </a:r>
            <a:r>
              <a:rPr lang="de-DE" b="1" dirty="0" smtClean="0"/>
              <a:t> of </a:t>
            </a:r>
            <a:r>
              <a:rPr lang="de-DE" b="1" dirty="0" err="1" smtClean="0"/>
              <a:t>the</a:t>
            </a:r>
            <a:r>
              <a:rPr lang="de-DE" b="1" dirty="0" smtClean="0"/>
              <a:t> 8</a:t>
            </a:r>
            <a:r>
              <a:rPr lang="de-DE" dirty="0" smtClean="0"/>
              <a:t>: </a:t>
            </a:r>
            <a:r>
              <a:rPr lang="de-DE" dirty="0" err="1" smtClean="0"/>
              <a:t>Cases</a:t>
            </a:r>
            <a:r>
              <a:rPr lang="de-DE" dirty="0" smtClean="0"/>
              <a:t> and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polcies</a:t>
            </a:r>
            <a:r>
              <a:rPr lang="de-DE" dirty="0" smtClean="0"/>
              <a:t>/</a:t>
            </a:r>
            <a:r>
              <a:rPr lang="de-DE" dirty="0" err="1" smtClean="0"/>
              <a:t>laws</a:t>
            </a:r>
            <a:r>
              <a:rPr lang="de-DE" dirty="0" smtClean="0"/>
              <a:t> etc. – </a:t>
            </a:r>
            <a:r>
              <a:rPr lang="de-DE" i="1" dirty="0" smtClean="0"/>
              <a:t>The </a:t>
            </a:r>
            <a:r>
              <a:rPr lang="de-DE" i="1" dirty="0" err="1" smtClean="0"/>
              <a:t>processes</a:t>
            </a:r>
            <a:r>
              <a:rPr lang="de-DE" i="1" dirty="0" smtClean="0"/>
              <a:t> </a:t>
            </a:r>
            <a:r>
              <a:rPr lang="de-DE" i="1" dirty="0" err="1" smtClean="0"/>
              <a:t>behind</a:t>
            </a:r>
            <a:endParaRPr lang="de-DE" i="1" dirty="0" smtClean="0"/>
          </a:p>
          <a:p>
            <a:r>
              <a:rPr lang="de-DE" dirty="0" err="1" smtClean="0"/>
              <a:t>Standart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: </a:t>
            </a:r>
            <a:r>
              <a:rPr lang="de-DE" dirty="0" err="1" smtClean="0"/>
              <a:t>Changing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creating</a:t>
            </a:r>
            <a:endParaRPr lang="de-DE" dirty="0" smtClean="0"/>
          </a:p>
          <a:p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recommendations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national </a:t>
            </a:r>
            <a:r>
              <a:rPr lang="de-DE" dirty="0" err="1" smtClean="0"/>
              <a:t>authorities</a:t>
            </a:r>
            <a:endParaRPr lang="de-DE" dirty="0" smtClean="0"/>
          </a:p>
          <a:p>
            <a:r>
              <a:rPr lang="de-DE" dirty="0" err="1" smtClean="0"/>
              <a:t>According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FIAN Strategic Plan</a:t>
            </a:r>
          </a:p>
          <a:p>
            <a:r>
              <a:rPr lang="de-DE" dirty="0" smtClean="0"/>
              <a:t>Communication </a:t>
            </a:r>
            <a:r>
              <a:rPr lang="de-DE" dirty="0" err="1" smtClean="0"/>
              <a:t>to</a:t>
            </a:r>
            <a:r>
              <a:rPr lang="de-DE" dirty="0" smtClean="0"/>
              <a:t> FIAN SCC </a:t>
            </a:r>
            <a:r>
              <a:rPr lang="de-DE" dirty="0" err="1" smtClean="0"/>
              <a:t>and</a:t>
            </a:r>
            <a:r>
              <a:rPr lang="de-DE" dirty="0" smtClean="0"/>
              <a:t> Partners</a:t>
            </a:r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Framework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SR </a:t>
            </a:r>
            <a:r>
              <a:rPr lang="de-DE" sz="3200" b="1" dirty="0" err="1" smtClean="0"/>
              <a:t>Extream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Poverty</a:t>
            </a:r>
            <a:r>
              <a:rPr lang="de-DE" sz="3200" b="1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Human </a:t>
            </a:r>
            <a:r>
              <a:rPr lang="de-DE" sz="3200" dirty="0" err="1" smtClean="0"/>
              <a:t>Rights</a:t>
            </a:r>
            <a:endParaRPr lang="de-DE" sz="3200" dirty="0" smtClean="0"/>
          </a:p>
          <a:p>
            <a:r>
              <a:rPr lang="de-DE" sz="3200" dirty="0" smtClean="0"/>
              <a:t>SR Human </a:t>
            </a:r>
            <a:r>
              <a:rPr lang="de-DE" sz="3200" dirty="0" err="1" smtClean="0"/>
              <a:t>Rights</a:t>
            </a:r>
            <a:r>
              <a:rPr lang="de-DE" sz="3200" dirty="0" smtClean="0"/>
              <a:t> </a:t>
            </a:r>
            <a:r>
              <a:rPr lang="de-DE" sz="3200" dirty="0" err="1" smtClean="0"/>
              <a:t>Defenders</a:t>
            </a:r>
            <a:endParaRPr lang="de-DE" sz="3200" dirty="0" smtClean="0"/>
          </a:p>
          <a:p>
            <a:r>
              <a:rPr lang="de-DE" sz="3200" dirty="0" smtClean="0"/>
              <a:t>SR </a:t>
            </a:r>
            <a:r>
              <a:rPr lang="de-DE" sz="3200" dirty="0" err="1" smtClean="0"/>
              <a:t>Indigenous</a:t>
            </a:r>
            <a:r>
              <a:rPr lang="de-DE" sz="3200" dirty="0" smtClean="0"/>
              <a:t> </a:t>
            </a:r>
            <a:r>
              <a:rPr lang="de-DE" sz="3200" dirty="0" err="1" smtClean="0"/>
              <a:t>Peoples</a:t>
            </a:r>
            <a:endParaRPr lang="de-DE" sz="3200" dirty="0" smtClean="0"/>
          </a:p>
          <a:p>
            <a:r>
              <a:rPr lang="de-DE" sz="3200" dirty="0" smtClean="0"/>
              <a:t>SR on </a:t>
            </a:r>
            <a:r>
              <a:rPr lang="de-DE" sz="3200" dirty="0" err="1" smtClean="0"/>
              <a:t>Solidarity</a:t>
            </a:r>
            <a:endParaRPr lang="de-DE" sz="3200" dirty="0" smtClean="0"/>
          </a:p>
          <a:p>
            <a:r>
              <a:rPr lang="de-DE" sz="3200" dirty="0" smtClean="0"/>
              <a:t>HRC Working Group on </a:t>
            </a:r>
            <a:r>
              <a:rPr lang="de-DE" sz="3200" dirty="0" err="1" smtClean="0"/>
              <a:t>Discrimination</a:t>
            </a:r>
            <a:r>
              <a:rPr lang="de-DE" sz="3200" dirty="0" smtClean="0"/>
              <a:t> </a:t>
            </a:r>
            <a:r>
              <a:rPr lang="de-DE" sz="3200" dirty="0" err="1" smtClean="0"/>
              <a:t>against</a:t>
            </a:r>
            <a:r>
              <a:rPr lang="de-DE" sz="3200" dirty="0" smtClean="0"/>
              <a:t> Women in Law </a:t>
            </a:r>
            <a:r>
              <a:rPr lang="de-DE" sz="3200" dirty="0" err="1" smtClean="0"/>
              <a:t>and</a:t>
            </a:r>
            <a:r>
              <a:rPr lang="de-DE" sz="3200" dirty="0" smtClean="0"/>
              <a:t> Practice</a:t>
            </a:r>
          </a:p>
          <a:p>
            <a:r>
              <a:rPr lang="de-DE" sz="3200" dirty="0" smtClean="0"/>
              <a:t>New SR on </a:t>
            </a:r>
            <a:r>
              <a:rPr lang="de-DE" sz="3200" dirty="0" err="1" smtClean="0"/>
              <a:t>Peasant</a:t>
            </a:r>
            <a:r>
              <a:rPr lang="de-DE" sz="3200" dirty="0" smtClean="0"/>
              <a:t> </a:t>
            </a:r>
            <a:r>
              <a:rPr lang="de-DE" sz="3200" dirty="0" err="1" smtClean="0"/>
              <a:t>Rights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Special </a:t>
            </a:r>
            <a:r>
              <a:rPr lang="de-DE" dirty="0" err="1" smtClean="0"/>
              <a:t>Procedures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Mandate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800" dirty="0" smtClean="0"/>
              <a:t>To </a:t>
            </a:r>
            <a:r>
              <a:rPr lang="en-US" sz="2800" b="1" dirty="0" smtClean="0"/>
              <a:t>promote and protect the enjoyment and full realization</a:t>
            </a:r>
            <a:r>
              <a:rPr lang="en-US" sz="2800" dirty="0" smtClean="0"/>
              <a:t>, by all people, of all rights established in the Charter of the United Nations and in </a:t>
            </a:r>
            <a:r>
              <a:rPr lang="en-US" sz="2800" dirty="0" smtClean="0">
                <a:hlinkClick r:id="rId2"/>
              </a:rPr>
              <a:t>international human rights laws and treaties</a:t>
            </a:r>
            <a:r>
              <a:rPr lang="en-US" sz="2800" dirty="0" smtClean="0"/>
              <a:t>. </a:t>
            </a:r>
          </a:p>
          <a:p>
            <a:r>
              <a:rPr lang="de-DE" dirty="0" err="1" smtClean="0"/>
              <a:t>Structure</a:t>
            </a:r>
            <a:endParaRPr lang="de-DE" dirty="0" smtClean="0"/>
          </a:p>
          <a:p>
            <a:pPr lvl="1"/>
            <a:r>
              <a:rPr lang="de-DE" dirty="0" smtClean="0"/>
              <a:t>Diverse </a:t>
            </a:r>
            <a:r>
              <a:rPr lang="de-DE" dirty="0" err="1" smtClean="0"/>
              <a:t>offices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divisions</a:t>
            </a:r>
            <a:r>
              <a:rPr lang="de-DE" dirty="0" smtClean="0"/>
              <a:t> </a:t>
            </a:r>
            <a:r>
              <a:rPr lang="de-DE" dirty="0" err="1" smtClean="0"/>
              <a:t>coordinating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HRC. </a:t>
            </a:r>
            <a:r>
              <a:rPr lang="de-DE" dirty="0" err="1" smtClean="0"/>
              <a:t>Example</a:t>
            </a:r>
            <a:r>
              <a:rPr lang="de-DE" dirty="0" smtClean="0"/>
              <a:t>: Treaty Body </a:t>
            </a:r>
            <a:r>
              <a:rPr lang="de-DE" dirty="0" err="1" smtClean="0"/>
              <a:t>secretariats</a:t>
            </a:r>
            <a:r>
              <a:rPr lang="de-DE" dirty="0" smtClean="0"/>
              <a:t>, </a:t>
            </a:r>
            <a:r>
              <a:rPr lang="de-DE" dirty="0" err="1" smtClean="0"/>
              <a:t>petitions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, </a:t>
            </a:r>
            <a:r>
              <a:rPr lang="de-DE" dirty="0" err="1" smtClean="0"/>
              <a:t>division</a:t>
            </a:r>
            <a:r>
              <a:rPr lang="de-DE" dirty="0" smtClean="0"/>
              <a:t> on ESCR,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desks</a:t>
            </a:r>
            <a:r>
              <a:rPr lang="de-DE" dirty="0" smtClean="0"/>
              <a:t>,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society</a:t>
            </a:r>
            <a:r>
              <a:rPr lang="de-DE" dirty="0" smtClean="0"/>
              <a:t> </a:t>
            </a:r>
            <a:r>
              <a:rPr lang="de-DE" dirty="0" err="1" smtClean="0"/>
              <a:t>division</a:t>
            </a:r>
            <a:r>
              <a:rPr lang="de-DE" dirty="0" smtClean="0"/>
              <a:t>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Office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High </a:t>
            </a:r>
            <a:r>
              <a:rPr lang="de-DE" dirty="0" err="1" smtClean="0"/>
              <a:t>Comissioner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Division on ESCR</a:t>
            </a:r>
          </a:p>
          <a:p>
            <a:r>
              <a:rPr lang="de-DE" sz="3600" dirty="0" err="1" smtClean="0"/>
              <a:t>Responsible</a:t>
            </a:r>
            <a:r>
              <a:rPr lang="de-DE" sz="3600" dirty="0" smtClean="0"/>
              <a:t> </a:t>
            </a:r>
            <a:r>
              <a:rPr lang="de-DE" sz="3600" dirty="0" err="1" smtClean="0"/>
              <a:t>person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Right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Food</a:t>
            </a:r>
          </a:p>
          <a:p>
            <a:r>
              <a:rPr lang="de-DE" sz="3600" dirty="0" smtClean="0"/>
              <a:t>SR Team</a:t>
            </a:r>
          </a:p>
          <a:p>
            <a:r>
              <a:rPr lang="de-DE" sz="3600" dirty="0" smtClean="0"/>
              <a:t>Country </a:t>
            </a:r>
            <a:r>
              <a:rPr lang="de-DE" sz="3600" dirty="0" err="1" smtClean="0"/>
              <a:t>officers</a:t>
            </a:r>
            <a:endParaRPr lang="de-DE" sz="3600" dirty="0" smtClean="0"/>
          </a:p>
          <a:p>
            <a:r>
              <a:rPr lang="de-DE" sz="3600" dirty="0" err="1" smtClean="0"/>
              <a:t>Civil</a:t>
            </a:r>
            <a:r>
              <a:rPr lang="de-DE" sz="3600" dirty="0" smtClean="0"/>
              <a:t> Society</a:t>
            </a:r>
          </a:p>
          <a:p>
            <a:r>
              <a:rPr lang="de-DE" sz="3600" dirty="0" err="1" smtClean="0"/>
              <a:t>Officers</a:t>
            </a:r>
            <a:r>
              <a:rPr lang="de-DE" sz="3600" dirty="0" smtClean="0"/>
              <a:t> on </a:t>
            </a:r>
            <a:r>
              <a:rPr lang="de-DE" sz="3600" dirty="0" err="1" smtClean="0"/>
              <a:t>thematic</a:t>
            </a:r>
            <a:r>
              <a:rPr lang="de-DE" sz="3600" dirty="0" smtClean="0"/>
              <a:t> </a:t>
            </a:r>
            <a:r>
              <a:rPr lang="de-DE" sz="3600" dirty="0" err="1" smtClean="0"/>
              <a:t>issues</a:t>
            </a:r>
            <a:r>
              <a:rPr lang="de-DE" sz="3600" dirty="0" smtClean="0"/>
              <a:t>: </a:t>
            </a:r>
            <a:r>
              <a:rPr lang="de-DE" sz="3600" dirty="0" err="1" smtClean="0"/>
              <a:t>Petitions</a:t>
            </a:r>
            <a:r>
              <a:rPr lang="de-DE" sz="3600" dirty="0" smtClean="0"/>
              <a:t> Unit</a:t>
            </a:r>
            <a:endParaRPr lang="de-DE" sz="3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OHCHR – </a:t>
            </a:r>
            <a:r>
              <a:rPr lang="de-DE" dirty="0" err="1" smtClean="0"/>
              <a:t>FIAN‘s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World Food </a:t>
            </a:r>
            <a:r>
              <a:rPr lang="de-DE" sz="2800" dirty="0" err="1" smtClean="0"/>
              <a:t>Summit</a:t>
            </a:r>
            <a:r>
              <a:rPr lang="de-DE" sz="2800" dirty="0" smtClean="0"/>
              <a:t> 1996: </a:t>
            </a:r>
            <a:r>
              <a:rPr lang="de-DE" sz="2800" dirty="0" err="1" smtClean="0"/>
              <a:t>Objective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clarify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guide</a:t>
            </a:r>
            <a:r>
              <a:rPr lang="de-DE" sz="2800" dirty="0" smtClean="0"/>
              <a:t> national </a:t>
            </a:r>
            <a:r>
              <a:rPr lang="de-DE" sz="2800" dirty="0" err="1" smtClean="0"/>
              <a:t>implementation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RtAF</a:t>
            </a:r>
            <a:endParaRPr lang="de-DE" sz="2800" dirty="0" smtClean="0"/>
          </a:p>
          <a:p>
            <a:pPr lvl="1"/>
            <a:r>
              <a:rPr lang="de-DE" sz="2800" dirty="0" smtClean="0"/>
              <a:t>- Development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General Comment 12, </a:t>
            </a:r>
            <a:r>
              <a:rPr lang="de-DE" sz="2800" dirty="0" err="1" smtClean="0"/>
              <a:t>issued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CESCR in 1999</a:t>
            </a:r>
          </a:p>
          <a:p>
            <a:pPr lvl="1"/>
            <a:endParaRPr lang="de-DE" sz="2800" dirty="0" smtClean="0"/>
          </a:p>
          <a:p>
            <a:pPr lvl="1"/>
            <a:r>
              <a:rPr lang="de-DE" sz="2800" dirty="0" smtClean="0"/>
              <a:t>- </a:t>
            </a:r>
            <a:r>
              <a:rPr lang="de-DE" sz="2800" dirty="0" err="1" smtClean="0"/>
              <a:t>Negotiation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Right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Food Guidelines, 2002-2004, </a:t>
            </a:r>
            <a:r>
              <a:rPr lang="de-DE" sz="2800" dirty="0" err="1" smtClean="0"/>
              <a:t>appoved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FAO Council 2004</a:t>
            </a: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FIAN‘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Rome</a:t>
            </a:r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ao.org/typo3temp/pics/29b903765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26410"/>
            <a:ext cx="1547664" cy="1431590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Multi-</a:t>
            </a:r>
            <a:r>
              <a:rPr lang="de-DE" dirty="0" err="1" smtClean="0"/>
              <a:t>stakeholders</a:t>
            </a:r>
            <a:r>
              <a:rPr lang="de-DE" dirty="0" smtClean="0"/>
              <a:t> </a:t>
            </a:r>
            <a:r>
              <a:rPr lang="de-DE" dirty="0" err="1" smtClean="0"/>
              <a:t>body</a:t>
            </a:r>
            <a:endParaRPr lang="de-DE" dirty="0" smtClean="0"/>
          </a:p>
          <a:p>
            <a:r>
              <a:rPr lang="en-US" dirty="0" smtClean="0"/>
              <a:t>Food Governance: deciding on concrete actions to address issues affecting food security and nutrition </a:t>
            </a:r>
          </a:p>
          <a:p>
            <a:r>
              <a:rPr lang="en-US" dirty="0" smtClean="0"/>
              <a:t>Members: FAO, IFAD, WFP. Other UN state members than FAO members</a:t>
            </a:r>
          </a:p>
          <a:p>
            <a:r>
              <a:rPr lang="de-DE" dirty="0" err="1" smtClean="0"/>
              <a:t>Paticipants</a:t>
            </a:r>
            <a:r>
              <a:rPr lang="de-DE" dirty="0" smtClean="0"/>
              <a:t>: </a:t>
            </a:r>
            <a:r>
              <a:rPr lang="en-US" dirty="0" smtClean="0"/>
              <a:t>representatives of UN agencies and bodies, </a:t>
            </a:r>
            <a:r>
              <a:rPr lang="en-US" b="1" dirty="0" smtClean="0"/>
              <a:t>civil society and non-governmental organizations and their networks</a:t>
            </a:r>
            <a:r>
              <a:rPr lang="en-US" dirty="0" smtClean="0"/>
              <a:t>, international agricultural research systems, IFIs and representatives of private sector associations and private philanthropic foundations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Committee</a:t>
            </a:r>
            <a:r>
              <a:rPr lang="de-DE" dirty="0" smtClean="0"/>
              <a:t> on Food Security</a:t>
            </a:r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Reform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CFS in 2009,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smtClean="0"/>
              <a:t>FIAN </a:t>
            </a:r>
            <a:r>
              <a:rPr lang="de-DE" b="1" dirty="0" err="1" smtClean="0"/>
              <a:t>facilitated</a:t>
            </a:r>
            <a:r>
              <a:rPr lang="de-DE" b="1" dirty="0" smtClean="0"/>
              <a:t>,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Working Group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IPC,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Civil </a:t>
            </a:r>
            <a:r>
              <a:rPr lang="de-DE" b="1" dirty="0" smtClean="0"/>
              <a:t>Society </a:t>
            </a:r>
            <a:r>
              <a:rPr lang="de-DE" b="1" dirty="0" err="1" smtClean="0"/>
              <a:t>Mechanism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civil</a:t>
            </a:r>
            <a:r>
              <a:rPr lang="de-DE" b="1" dirty="0" smtClean="0"/>
              <a:t> </a:t>
            </a:r>
            <a:r>
              <a:rPr lang="de-DE" b="1" dirty="0" err="1" smtClean="0"/>
              <a:t>society</a:t>
            </a:r>
            <a:r>
              <a:rPr lang="de-DE" b="1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elaboration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negotiation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b="1" dirty="0" smtClean="0"/>
              <a:t>Voluntary Guidelines on </a:t>
            </a:r>
            <a:r>
              <a:rPr lang="de-DE" b="1" dirty="0" err="1" smtClean="0"/>
              <a:t>Responsible</a:t>
            </a:r>
            <a:r>
              <a:rPr lang="de-DE" b="1" dirty="0" smtClean="0"/>
              <a:t> </a:t>
            </a:r>
            <a:r>
              <a:rPr lang="de-DE" b="1" dirty="0" err="1" smtClean="0"/>
              <a:t>Governance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teneure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Land, </a:t>
            </a:r>
            <a:r>
              <a:rPr lang="de-DE" b="1" dirty="0" err="1" smtClean="0"/>
              <a:t>Forest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fisheries</a:t>
            </a:r>
            <a:r>
              <a:rPr lang="de-DE" dirty="0" smtClean="0"/>
              <a:t>, (2009-2012, </a:t>
            </a:r>
            <a:r>
              <a:rPr lang="de-DE" dirty="0" err="1" smtClean="0"/>
              <a:t>adopted</a:t>
            </a:r>
            <a:r>
              <a:rPr lang="de-DE" dirty="0" smtClean="0"/>
              <a:t> in May 2012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CFS. 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FIAN‘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Rome</a:t>
            </a:r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FIAN </a:t>
            </a:r>
            <a:r>
              <a:rPr lang="de-DE" dirty="0" err="1" smtClean="0"/>
              <a:t>co-facilitated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Vía Campesina </a:t>
            </a:r>
            <a:r>
              <a:rPr lang="de-DE" dirty="0" err="1" smtClean="0"/>
              <a:t>the</a:t>
            </a:r>
            <a:r>
              <a:rPr lang="de-DE" dirty="0" smtClean="0"/>
              <a:t> CSM Working Group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smtClean="0"/>
              <a:t>Global Strategic Framework </a:t>
            </a:r>
            <a:r>
              <a:rPr lang="de-DE" b="1" dirty="0" err="1" smtClean="0"/>
              <a:t>for</a:t>
            </a:r>
            <a:r>
              <a:rPr lang="de-DE" b="1" dirty="0" smtClean="0"/>
              <a:t> Food Security and Nutrition (GSF)</a:t>
            </a:r>
            <a:r>
              <a:rPr lang="de-DE" dirty="0" smtClean="0"/>
              <a:t> </a:t>
            </a:r>
            <a:r>
              <a:rPr lang="de-DE" dirty="0" err="1" smtClean="0"/>
              <a:t>organizing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civil</a:t>
            </a:r>
            <a:r>
              <a:rPr lang="de-DE" dirty="0" smtClean="0"/>
              <a:t> </a:t>
            </a:r>
            <a:r>
              <a:rPr lang="de-DE" dirty="0" err="1" smtClean="0"/>
              <a:t>society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elaboration</a:t>
            </a:r>
            <a:r>
              <a:rPr lang="de-DE" dirty="0" smtClean="0"/>
              <a:t> and </a:t>
            </a:r>
            <a:r>
              <a:rPr lang="de-DE" dirty="0" err="1" smtClean="0"/>
              <a:t>negotiation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GSF (2010 </a:t>
            </a:r>
            <a:r>
              <a:rPr lang="de-DE" dirty="0" err="1" smtClean="0"/>
              <a:t>to</a:t>
            </a:r>
            <a:r>
              <a:rPr lang="de-DE" dirty="0" smtClean="0"/>
              <a:t> 2012, </a:t>
            </a:r>
            <a:r>
              <a:rPr lang="de-DE" dirty="0" err="1" smtClean="0"/>
              <a:t>adopted</a:t>
            </a:r>
            <a:r>
              <a:rPr lang="de-DE" dirty="0" smtClean="0"/>
              <a:t> in </a:t>
            </a:r>
            <a:r>
              <a:rPr lang="de-DE" dirty="0" err="1" smtClean="0"/>
              <a:t>October</a:t>
            </a:r>
            <a:r>
              <a:rPr lang="de-DE" dirty="0" smtClean="0"/>
              <a:t> 2012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CFS. </a:t>
            </a:r>
          </a:p>
          <a:p>
            <a:r>
              <a:rPr lang="de-DE" dirty="0" smtClean="0"/>
              <a:t>Natalia </a:t>
            </a:r>
            <a:r>
              <a:rPr lang="de-DE" dirty="0" err="1" smtClean="0"/>
              <a:t>Landívar</a:t>
            </a:r>
            <a:r>
              <a:rPr lang="de-DE" dirty="0" smtClean="0"/>
              <a:t>, FIAN Ecuador, </a:t>
            </a:r>
            <a:r>
              <a:rPr lang="de-DE" dirty="0" err="1" smtClean="0"/>
              <a:t>participates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member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CSM </a:t>
            </a:r>
            <a:r>
              <a:rPr lang="de-DE" dirty="0" err="1" smtClean="0"/>
              <a:t>Coordination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r>
              <a:rPr lang="de-DE" dirty="0" smtClean="0"/>
              <a:t>, </a:t>
            </a:r>
            <a:r>
              <a:rPr lang="de-DE" dirty="0" err="1" smtClean="0"/>
              <a:t>since</a:t>
            </a:r>
            <a:r>
              <a:rPr lang="de-DE" dirty="0" smtClean="0"/>
              <a:t> 2011. 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FIAN‘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Rome</a:t>
            </a:r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3200" dirty="0" smtClean="0"/>
              <a:t>Work on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Right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Food </a:t>
            </a:r>
            <a:r>
              <a:rPr lang="de-DE" sz="3200" dirty="0" err="1" smtClean="0"/>
              <a:t>with</a:t>
            </a:r>
            <a:r>
              <a:rPr lang="de-DE" sz="3200" dirty="0" smtClean="0"/>
              <a:t> diverse </a:t>
            </a:r>
            <a:r>
              <a:rPr lang="de-DE" sz="3200" dirty="0" err="1" smtClean="0"/>
              <a:t>divisions</a:t>
            </a:r>
            <a:r>
              <a:rPr lang="de-DE" sz="3200" dirty="0" smtClean="0"/>
              <a:t> </a:t>
            </a:r>
            <a:r>
              <a:rPr lang="de-DE" sz="3200" dirty="0" err="1" smtClean="0"/>
              <a:t>as</a:t>
            </a:r>
            <a:r>
              <a:rPr lang="de-DE" sz="3200" dirty="0" smtClean="0"/>
              <a:t> </a:t>
            </a:r>
            <a:r>
              <a:rPr lang="de-DE" sz="3200" dirty="0" err="1" smtClean="0"/>
              <a:t>former</a:t>
            </a:r>
            <a:r>
              <a:rPr lang="de-DE" sz="3200" dirty="0" smtClean="0"/>
              <a:t> </a:t>
            </a:r>
            <a:r>
              <a:rPr lang="de-DE" sz="3200" dirty="0" err="1" smtClean="0"/>
              <a:t>Right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Food Unit and Legal </a:t>
            </a:r>
            <a:r>
              <a:rPr lang="de-DE" sz="3200" dirty="0" smtClean="0"/>
              <a:t>Division: </a:t>
            </a:r>
            <a:r>
              <a:rPr lang="de-DE" sz="3200" dirty="0" err="1" smtClean="0"/>
              <a:t>Developement</a:t>
            </a:r>
            <a:r>
              <a:rPr lang="de-DE" sz="3200" dirty="0" smtClean="0"/>
              <a:t> of </a:t>
            </a:r>
            <a:r>
              <a:rPr lang="de-DE" sz="3200" dirty="0" err="1" smtClean="0"/>
              <a:t>materials</a:t>
            </a:r>
            <a:r>
              <a:rPr lang="de-DE" sz="3200" dirty="0" smtClean="0"/>
              <a:t>, </a:t>
            </a:r>
            <a:r>
              <a:rPr lang="de-DE" sz="3200" dirty="0" err="1" smtClean="0"/>
              <a:t>capacity</a:t>
            </a:r>
            <a:r>
              <a:rPr lang="de-DE" sz="3200" dirty="0" smtClean="0"/>
              <a:t> </a:t>
            </a:r>
            <a:r>
              <a:rPr lang="de-DE" sz="3200" dirty="0" err="1" smtClean="0"/>
              <a:t>building</a:t>
            </a:r>
            <a:r>
              <a:rPr lang="de-DE" sz="3200" dirty="0" smtClean="0"/>
              <a:t> initiatives, </a:t>
            </a:r>
            <a:r>
              <a:rPr lang="de-DE" sz="3200" dirty="0" err="1" smtClean="0"/>
              <a:t>inputs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framework</a:t>
            </a:r>
            <a:r>
              <a:rPr lang="de-DE" sz="3200" dirty="0" smtClean="0"/>
              <a:t> </a:t>
            </a:r>
            <a:r>
              <a:rPr lang="de-DE" sz="3200" dirty="0" err="1" smtClean="0"/>
              <a:t>law</a:t>
            </a:r>
            <a:r>
              <a:rPr lang="de-DE" sz="3200" dirty="0" smtClean="0"/>
              <a:t> </a:t>
            </a:r>
            <a:r>
              <a:rPr lang="de-DE" sz="3200" dirty="0" err="1" smtClean="0"/>
              <a:t>procesess</a:t>
            </a:r>
            <a:endParaRPr lang="de-DE" sz="3200" dirty="0" smtClean="0"/>
          </a:p>
          <a:p>
            <a:endParaRPr lang="de-DE" sz="3200" dirty="0" smtClean="0"/>
          </a:p>
          <a:p>
            <a:r>
              <a:rPr lang="de-DE" sz="3200" dirty="0" smtClean="0"/>
              <a:t>New </a:t>
            </a:r>
            <a:r>
              <a:rPr lang="de-DE" sz="3200" dirty="0" err="1" smtClean="0"/>
              <a:t>steps</a:t>
            </a:r>
            <a:r>
              <a:rPr lang="de-DE" sz="3200" dirty="0" smtClean="0"/>
              <a:t> </a:t>
            </a:r>
            <a:r>
              <a:rPr lang="de-DE" sz="3200" dirty="0" err="1" smtClean="0"/>
              <a:t>towards</a:t>
            </a:r>
            <a:r>
              <a:rPr lang="de-DE" sz="3200" dirty="0" smtClean="0"/>
              <a:t> a </a:t>
            </a:r>
            <a:r>
              <a:rPr lang="de-DE" sz="3200" dirty="0" err="1" smtClean="0"/>
              <a:t>project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improve</a:t>
            </a:r>
            <a:r>
              <a:rPr lang="de-DE" sz="3200" dirty="0" smtClean="0"/>
              <a:t> </a:t>
            </a:r>
            <a:r>
              <a:rPr lang="de-DE" sz="3200" dirty="0" err="1" smtClean="0"/>
              <a:t>right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food</a:t>
            </a:r>
            <a:r>
              <a:rPr lang="de-DE" sz="3200" dirty="0" smtClean="0"/>
              <a:t> </a:t>
            </a:r>
            <a:r>
              <a:rPr lang="de-DE" sz="3200" b="1" dirty="0" smtClean="0"/>
              <a:t>justiciability </a:t>
            </a:r>
            <a:r>
              <a:rPr lang="de-DE" sz="3200" dirty="0" err="1" smtClean="0"/>
              <a:t>with</a:t>
            </a:r>
            <a:r>
              <a:rPr lang="de-DE" sz="3200" dirty="0" smtClean="0"/>
              <a:t> IDLO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 </a:t>
            </a:r>
            <a:r>
              <a:rPr lang="de-DE" dirty="0" err="1" smtClean="0"/>
              <a:t>more</a:t>
            </a:r>
            <a:r>
              <a:rPr lang="de-DE" dirty="0" smtClean="0"/>
              <a:t> in </a:t>
            </a:r>
            <a:r>
              <a:rPr lang="de-DE" dirty="0" err="1" smtClean="0"/>
              <a:t>Rome</a:t>
            </a:r>
            <a:endParaRPr 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38137">
            <a:off x="467544" y="476672"/>
            <a:ext cx="3571955" cy="266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6360">
            <a:off x="4886454" y="468619"/>
            <a:ext cx="400237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0283">
            <a:off x="3435602" y="2647859"/>
            <a:ext cx="182167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3241189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4499992" y="5013176"/>
            <a:ext cx="37449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Gracias</a:t>
            </a:r>
            <a:r>
              <a:rPr lang="de-DE" sz="2400" b="1" dirty="0" smtClean="0"/>
              <a:t> !!!!!</a:t>
            </a:r>
          </a:p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Suarez-franco@fian.org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smtClean="0"/>
              <a:t>The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Food – A </a:t>
            </a:r>
            <a:r>
              <a:rPr lang="de-DE" dirty="0" err="1" smtClean="0"/>
              <a:t>Holistic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: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nutrition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Gender and </a:t>
            </a:r>
            <a:r>
              <a:rPr lang="de-DE" dirty="0" err="1" smtClean="0"/>
              <a:t>women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err="1" smtClean="0"/>
              <a:t>Peasants</a:t>
            </a:r>
            <a:r>
              <a:rPr lang="de-DE" dirty="0" smtClean="0"/>
              <a:t> and </a:t>
            </a:r>
            <a:r>
              <a:rPr lang="de-DE" dirty="0" err="1" smtClean="0"/>
              <a:t>indigenous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r>
              <a:rPr lang="de-DE" dirty="0" smtClean="0"/>
              <a:t> (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Land/Land </a:t>
            </a:r>
            <a:r>
              <a:rPr lang="de-DE" dirty="0" err="1" smtClean="0"/>
              <a:t>grabbing</a:t>
            </a:r>
            <a:r>
              <a:rPr lang="de-DE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de-DE" dirty="0" err="1" smtClean="0"/>
              <a:t>Accountability</a:t>
            </a:r>
            <a:r>
              <a:rPr lang="de-DE" dirty="0" smtClean="0"/>
              <a:t>: </a:t>
            </a:r>
            <a:r>
              <a:rPr lang="de-DE" dirty="0" err="1" smtClean="0"/>
              <a:t>Monitoring</a:t>
            </a:r>
            <a:r>
              <a:rPr lang="de-DE" dirty="0" smtClean="0"/>
              <a:t> + Justiciability (OP)</a:t>
            </a:r>
          </a:p>
          <a:p>
            <a:pPr>
              <a:spcBef>
                <a:spcPts val="1200"/>
              </a:spcBef>
            </a:pPr>
            <a:r>
              <a:rPr lang="de-DE" dirty="0" smtClean="0"/>
              <a:t>Extraterritorial </a:t>
            </a:r>
            <a:r>
              <a:rPr lang="de-DE" dirty="0" err="1" smtClean="0"/>
              <a:t>Obligations</a:t>
            </a:r>
            <a:r>
              <a:rPr lang="de-DE" dirty="0" smtClean="0"/>
              <a:t> of </a:t>
            </a:r>
            <a:r>
              <a:rPr lang="de-DE" dirty="0" err="1" smtClean="0"/>
              <a:t>States:Including</a:t>
            </a:r>
            <a:r>
              <a:rPr lang="de-DE" dirty="0" smtClean="0"/>
              <a:t> Non-State </a:t>
            </a:r>
            <a:r>
              <a:rPr lang="de-DE" dirty="0" err="1" smtClean="0"/>
              <a:t>actors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: Main </a:t>
            </a:r>
            <a:r>
              <a:rPr lang="de-DE" dirty="0" err="1" smtClean="0"/>
              <a:t>topics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Process</a:t>
            </a:r>
            <a:r>
              <a:rPr lang="de-DE" dirty="0" smtClean="0"/>
              <a:t> &amp; The Team</a:t>
            </a:r>
            <a:endParaRPr lang="de-D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990445">
            <a:off x="347756" y="1994227"/>
            <a:ext cx="3534497" cy="339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\\192.168.30.1\Home$\Suarez-Franco\Eigene Dateien\My Pictures\2012-04-06 Varios 2011-2012\Varios 2011-2012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288556" cy="4871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0.1\Home$\Suarez-Franco\Eigene Dateien\My Pictures\2012-04-06 Otras 2011-2012\Otras 2011-2012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8476" y="1481138"/>
            <a:ext cx="6807047" cy="452596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UN Human </a:t>
            </a:r>
            <a:r>
              <a:rPr lang="de-DE" dirty="0" err="1" smtClean="0"/>
              <a:t>Rights</a:t>
            </a:r>
            <a:r>
              <a:rPr lang="de-DE" dirty="0" smtClean="0"/>
              <a:t> System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/>
              <a:t>Treaty </a:t>
            </a:r>
            <a:r>
              <a:rPr lang="de-DE" sz="3600" dirty="0" err="1" smtClean="0"/>
              <a:t>Bodies</a:t>
            </a:r>
            <a:r>
              <a:rPr lang="de-DE" sz="3600" dirty="0" smtClean="0"/>
              <a:t>: ESCR, CEDAW, CRC</a:t>
            </a:r>
          </a:p>
          <a:p>
            <a:r>
              <a:rPr lang="de-DE" sz="3600" dirty="0" smtClean="0"/>
              <a:t>Office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high</a:t>
            </a:r>
            <a:r>
              <a:rPr lang="de-DE" sz="3600" dirty="0" smtClean="0"/>
              <a:t> </a:t>
            </a:r>
            <a:r>
              <a:rPr lang="de-DE" sz="3600" dirty="0" err="1" smtClean="0"/>
              <a:t>Comissioner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Human </a:t>
            </a:r>
            <a:r>
              <a:rPr lang="de-DE" sz="3600" dirty="0" err="1" smtClean="0"/>
              <a:t>Rights</a:t>
            </a:r>
            <a:endParaRPr lang="de-DE" sz="3600" dirty="0" smtClean="0"/>
          </a:p>
          <a:p>
            <a:r>
              <a:rPr lang="de-DE" sz="3600" dirty="0" smtClean="0"/>
              <a:t>Human </a:t>
            </a:r>
            <a:r>
              <a:rPr lang="de-DE" sz="3600" dirty="0" err="1" smtClean="0"/>
              <a:t>Rights</a:t>
            </a:r>
            <a:r>
              <a:rPr lang="de-DE" sz="3600" dirty="0" smtClean="0"/>
              <a:t> Council - Special </a:t>
            </a:r>
            <a:r>
              <a:rPr lang="de-DE" sz="3600" dirty="0" err="1" smtClean="0"/>
              <a:t>Procedures</a:t>
            </a:r>
            <a:r>
              <a:rPr lang="de-DE" sz="3600" dirty="0" smtClean="0"/>
              <a:t> -Advisory </a:t>
            </a:r>
            <a:r>
              <a:rPr lang="de-DE" sz="3600" dirty="0" err="1" smtClean="0"/>
              <a:t>Committee</a:t>
            </a:r>
            <a:endParaRPr lang="de-DE" sz="3600" dirty="0" smtClean="0"/>
          </a:p>
          <a:p>
            <a:r>
              <a:rPr lang="de-DE" sz="3600" dirty="0" smtClean="0"/>
              <a:t>CFS – </a:t>
            </a:r>
            <a:r>
              <a:rPr lang="de-DE" sz="3600" dirty="0" err="1" smtClean="0"/>
              <a:t>Rome</a:t>
            </a:r>
            <a:r>
              <a:rPr lang="de-DE" sz="3600" dirty="0" smtClean="0"/>
              <a:t> </a:t>
            </a:r>
            <a:r>
              <a:rPr lang="de-DE" sz="3600" dirty="0" err="1" smtClean="0"/>
              <a:t>Institutions</a:t>
            </a:r>
            <a:endParaRPr lang="de-DE" sz="3600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bodies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>
            <a:noAutofit/>
          </a:bodyPr>
          <a:lstStyle/>
          <a:p>
            <a:r>
              <a:rPr lang="de-DE" sz="2800" dirty="0" smtClean="0"/>
              <a:t>Bilateral </a:t>
            </a:r>
            <a:r>
              <a:rPr lang="de-DE" sz="2800" dirty="0" err="1" smtClean="0"/>
              <a:t>interviews</a:t>
            </a:r>
            <a:r>
              <a:rPr lang="de-DE" sz="2800" dirty="0" smtClean="0"/>
              <a:t> and </a:t>
            </a:r>
            <a:r>
              <a:rPr lang="de-DE" sz="2800" dirty="0" err="1" smtClean="0"/>
              <a:t>talks</a:t>
            </a:r>
            <a:endParaRPr lang="de-DE" sz="2800" dirty="0" smtClean="0"/>
          </a:p>
          <a:p>
            <a:r>
              <a:rPr lang="de-DE" sz="2800" dirty="0" err="1" smtClean="0"/>
              <a:t>Facilitation</a:t>
            </a:r>
            <a:r>
              <a:rPr lang="de-DE" sz="2800" dirty="0" smtClean="0"/>
              <a:t> of CS </a:t>
            </a:r>
            <a:r>
              <a:rPr lang="de-DE" sz="2800" dirty="0" err="1" smtClean="0"/>
              <a:t>participation</a:t>
            </a:r>
            <a:r>
              <a:rPr lang="de-DE" sz="2800" dirty="0" smtClean="0"/>
              <a:t> in diverse </a:t>
            </a:r>
            <a:r>
              <a:rPr lang="de-DE" sz="2800" dirty="0" err="1" smtClean="0"/>
              <a:t>fora</a:t>
            </a:r>
            <a:endParaRPr lang="de-DE" sz="2800" dirty="0" smtClean="0"/>
          </a:p>
          <a:p>
            <a:r>
              <a:rPr lang="de-DE" sz="2800" dirty="0" err="1" smtClean="0"/>
              <a:t>Submissions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consultations</a:t>
            </a:r>
            <a:r>
              <a:rPr lang="de-DE" sz="2800" dirty="0" smtClean="0"/>
              <a:t>/</a:t>
            </a:r>
            <a:r>
              <a:rPr lang="de-DE" sz="2800" dirty="0" err="1" smtClean="0"/>
              <a:t>standart</a:t>
            </a:r>
            <a:r>
              <a:rPr lang="de-DE" sz="2800" dirty="0" smtClean="0"/>
              <a:t> </a:t>
            </a:r>
            <a:r>
              <a:rPr lang="de-DE" sz="2800" dirty="0" err="1" smtClean="0"/>
              <a:t>setting</a:t>
            </a:r>
            <a:r>
              <a:rPr lang="de-DE" sz="2800" dirty="0" smtClean="0"/>
              <a:t> and </a:t>
            </a:r>
            <a:r>
              <a:rPr lang="de-DE" sz="2800" dirty="0" err="1" smtClean="0"/>
              <a:t>inputs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negociations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Paralell</a:t>
            </a:r>
            <a:r>
              <a:rPr lang="de-DE" sz="2800" dirty="0" smtClean="0"/>
              <a:t> </a:t>
            </a:r>
            <a:r>
              <a:rPr lang="de-DE" sz="2800" dirty="0" err="1" smtClean="0"/>
              <a:t>reports</a:t>
            </a:r>
            <a:endParaRPr lang="de-DE" sz="2800" dirty="0" smtClean="0"/>
          </a:p>
          <a:p>
            <a:r>
              <a:rPr lang="de-DE" sz="2800" dirty="0" err="1" smtClean="0"/>
              <a:t>Written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oral </a:t>
            </a:r>
            <a:r>
              <a:rPr lang="de-DE" sz="2800" dirty="0" err="1" smtClean="0"/>
              <a:t>statements</a:t>
            </a:r>
            <a:endParaRPr lang="de-DE" sz="2800" dirty="0" smtClean="0"/>
          </a:p>
          <a:p>
            <a:r>
              <a:rPr lang="de-DE" sz="2800" dirty="0" smtClean="0"/>
              <a:t>Lunch </a:t>
            </a:r>
            <a:r>
              <a:rPr lang="de-DE" sz="2800" dirty="0" err="1" smtClean="0"/>
              <a:t>briefings</a:t>
            </a:r>
            <a:r>
              <a:rPr lang="de-DE" sz="2800" dirty="0" smtClean="0"/>
              <a:t> &amp; </a:t>
            </a:r>
            <a:r>
              <a:rPr lang="de-DE" sz="2800" dirty="0" err="1" smtClean="0"/>
              <a:t>side</a:t>
            </a:r>
            <a:r>
              <a:rPr lang="de-DE" sz="2800" dirty="0" smtClean="0"/>
              <a:t> </a:t>
            </a:r>
            <a:r>
              <a:rPr lang="de-DE" sz="2800" dirty="0" err="1" smtClean="0"/>
              <a:t>events</a:t>
            </a:r>
            <a:endParaRPr lang="de-DE" sz="2800" dirty="0" smtClean="0"/>
          </a:p>
          <a:p>
            <a:r>
              <a:rPr lang="de-DE" sz="2800" dirty="0" smtClean="0"/>
              <a:t>Communications </a:t>
            </a:r>
            <a:r>
              <a:rPr lang="de-DE" sz="2800" dirty="0" err="1" smtClean="0"/>
              <a:t>to</a:t>
            </a:r>
            <a:r>
              <a:rPr lang="de-DE" sz="2800" dirty="0" smtClean="0"/>
              <a:t> Special </a:t>
            </a:r>
            <a:r>
              <a:rPr lang="de-DE" sz="2800" dirty="0" err="1" smtClean="0"/>
              <a:t>Procedures</a:t>
            </a:r>
            <a:endParaRPr lang="de-DE" sz="2800" dirty="0" smtClean="0"/>
          </a:p>
          <a:p>
            <a:r>
              <a:rPr lang="de-DE" sz="2800" dirty="0" smtClean="0"/>
              <a:t>Civil Society Meetings - </a:t>
            </a:r>
            <a:r>
              <a:rPr lang="de-DE" sz="2800" dirty="0" err="1" smtClean="0"/>
              <a:t>procesess</a:t>
            </a:r>
            <a:endParaRPr lang="de-DE" sz="28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lobby</a:t>
            </a:r>
            <a:r>
              <a:rPr lang="de-DE" dirty="0" smtClean="0"/>
              <a:t>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 err="1" smtClean="0"/>
              <a:t>Composition</a:t>
            </a:r>
            <a:r>
              <a:rPr lang="de-DE" dirty="0" smtClean="0"/>
              <a:t>: Independent </a:t>
            </a:r>
            <a:r>
              <a:rPr lang="de-DE" dirty="0" err="1" smtClean="0"/>
              <a:t>Experts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 smtClean="0"/>
              <a:t>Mandate: Interpretation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covenants</a:t>
            </a:r>
            <a:r>
              <a:rPr lang="de-DE" dirty="0" smtClean="0"/>
              <a:t> </a:t>
            </a:r>
            <a:r>
              <a:rPr lang="de-DE" dirty="0" err="1" smtClean="0"/>
              <a:t>trough</a:t>
            </a:r>
            <a:r>
              <a:rPr lang="de-DE" dirty="0" smtClean="0"/>
              <a:t> </a:t>
            </a:r>
            <a:r>
              <a:rPr lang="de-DE" b="1" dirty="0" smtClean="0"/>
              <a:t>General </a:t>
            </a:r>
            <a:r>
              <a:rPr lang="de-DE" b="1" dirty="0" err="1" smtClean="0"/>
              <a:t>Recommendations</a:t>
            </a:r>
            <a:r>
              <a:rPr lang="de-DE" b="1" dirty="0" smtClean="0"/>
              <a:t> </a:t>
            </a:r>
            <a:r>
              <a:rPr lang="de-DE" b="1" dirty="0" err="1" smtClean="0"/>
              <a:t>or</a:t>
            </a:r>
            <a:r>
              <a:rPr lang="de-DE" b="1" dirty="0" smtClean="0"/>
              <a:t> General Comments / Statements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b="1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States human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obligations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a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treaty</a:t>
            </a:r>
            <a:r>
              <a:rPr lang="de-DE" dirty="0" smtClean="0"/>
              <a:t>: </a:t>
            </a:r>
            <a:r>
              <a:rPr lang="de-DE" b="1" dirty="0" err="1" smtClean="0"/>
              <a:t>Concluding</a:t>
            </a:r>
            <a:r>
              <a:rPr lang="de-DE" b="1" dirty="0" smtClean="0"/>
              <a:t> </a:t>
            </a:r>
            <a:r>
              <a:rPr lang="de-DE" b="1" dirty="0" err="1" smtClean="0"/>
              <a:t>Observations</a:t>
            </a:r>
            <a:r>
              <a:rPr lang="de-DE" dirty="0" smtClean="0"/>
              <a:t> – </a:t>
            </a:r>
            <a:r>
              <a:rPr lang="de-DE" dirty="0" err="1" smtClean="0"/>
              <a:t>Standart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endParaRPr lang="de-DE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dirty="0" smtClean="0"/>
              <a:t>Communications </a:t>
            </a:r>
            <a:r>
              <a:rPr lang="de-DE" dirty="0" err="1" smtClean="0"/>
              <a:t>Procedures</a:t>
            </a:r>
            <a:r>
              <a:rPr lang="de-DE" dirty="0" smtClean="0"/>
              <a:t>: </a:t>
            </a:r>
            <a:r>
              <a:rPr lang="de-DE" dirty="0" err="1" smtClean="0"/>
              <a:t>Complaint</a:t>
            </a:r>
            <a:r>
              <a:rPr lang="de-DE" dirty="0" smtClean="0"/>
              <a:t> </a:t>
            </a:r>
            <a:r>
              <a:rPr lang="de-DE" dirty="0" err="1" smtClean="0"/>
              <a:t>mechanisms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individuals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Treaty </a:t>
            </a:r>
            <a:r>
              <a:rPr lang="de-DE" dirty="0" err="1" smtClean="0"/>
              <a:t>Bodies</a:t>
            </a:r>
            <a:r>
              <a:rPr lang="de-DE" dirty="0" smtClean="0"/>
              <a:t>: CESCR, CEDAW, CRC </a:t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1126</Words>
  <Application>Microsoft Office PowerPoint</Application>
  <PresentationFormat>Bildschirmpräsentation (4:3)</PresentationFormat>
  <Paragraphs>178</Paragraphs>
  <Slides>38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Deimos</vt:lpstr>
      <vt:lpstr>Working for the Right to adequate food at International level</vt:lpstr>
      <vt:lpstr>Where</vt:lpstr>
      <vt:lpstr>The Framework</vt:lpstr>
      <vt:lpstr>What: Main topics</vt:lpstr>
      <vt:lpstr>The Process &amp; The Team</vt:lpstr>
      <vt:lpstr>At the UN Human Rights System</vt:lpstr>
      <vt:lpstr>Which bodies</vt:lpstr>
      <vt:lpstr>How to lobby?</vt:lpstr>
      <vt:lpstr>Treaty Bodies: CESCR, CEDAW, CRC  </vt:lpstr>
      <vt:lpstr>Committee on Economic Social and Cultural Rights – FIAN‘s work</vt:lpstr>
      <vt:lpstr>Lunch Briefing Cameroon</vt:lpstr>
      <vt:lpstr>Preparing for Ecuador‘s Report</vt:lpstr>
      <vt:lpstr>CESCR</vt:lpstr>
      <vt:lpstr>CESCR at Palais Willson</vt:lpstr>
      <vt:lpstr>CESCR</vt:lpstr>
      <vt:lpstr>CEDAW – FIAN‘s work</vt:lpstr>
      <vt:lpstr>Lunch Briefing on Nepal</vt:lpstr>
      <vt:lpstr>Visit to Paraguay</vt:lpstr>
      <vt:lpstr>Lunch Briefing Right to Food, Nutrition and Gender </vt:lpstr>
      <vt:lpstr>Committe on Child Rights</vt:lpstr>
      <vt:lpstr>Human Rights Council</vt:lpstr>
      <vt:lpstr>Human Rights Council</vt:lpstr>
      <vt:lpstr>Human Rights Council</vt:lpstr>
      <vt:lpstr>Human Rights Council – FIAN‘s work</vt:lpstr>
      <vt:lpstr>Some examples</vt:lpstr>
      <vt:lpstr>Working with La Vía Campesina at HRC – Declaration on Peasants Rights</vt:lpstr>
      <vt:lpstr>Side Event on Peasants Rights</vt:lpstr>
      <vt:lpstr>Special Procedures – FIAN‘s work</vt:lpstr>
      <vt:lpstr>SR Right to Food Team</vt:lpstr>
      <vt:lpstr>Other Special Procedures</vt:lpstr>
      <vt:lpstr>Office of the High Comissioner</vt:lpstr>
      <vt:lpstr>OHCHR – FIAN‘s work</vt:lpstr>
      <vt:lpstr>FIAN‘ work in Rome</vt:lpstr>
      <vt:lpstr>Committee on Food Security</vt:lpstr>
      <vt:lpstr>FIAN‘ work in Rome</vt:lpstr>
      <vt:lpstr>FIAN‘ work in Rome</vt:lpstr>
      <vt:lpstr>And more in Rome</vt:lpstr>
      <vt:lpstr>Folie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FIAN WORK AT THE UNITED NATIONS</dc:title>
  <dc:creator>Suarez-Franco</dc:creator>
  <cp:lastModifiedBy>Suarez-Franco</cp:lastModifiedBy>
  <cp:revision>14</cp:revision>
  <dcterms:created xsi:type="dcterms:W3CDTF">2012-06-04T08:24:19Z</dcterms:created>
  <dcterms:modified xsi:type="dcterms:W3CDTF">2012-10-30T13:59:12Z</dcterms:modified>
</cp:coreProperties>
</file>