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4" r:id="rId5"/>
    <p:sldId id="259" r:id="rId6"/>
    <p:sldId id="261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FC21-EC70-4059-98D7-ECF318E1CCE3}" type="datetimeFigureOut">
              <a:rPr lang="pt-BR" smtClean="0"/>
              <a:t>05/12/2012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8A9B-5B9F-43EE-BCBF-6FE5BBF62ABA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FC21-EC70-4059-98D7-ECF318E1CCE3}" type="datetimeFigureOut">
              <a:rPr lang="pt-BR" smtClean="0"/>
              <a:t>05/12/2012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8A9B-5B9F-43EE-BCBF-6FE5BBF62A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FC21-EC70-4059-98D7-ECF318E1CCE3}" type="datetimeFigureOut">
              <a:rPr lang="pt-BR" smtClean="0"/>
              <a:t>05/12/2012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8A9B-5B9F-43EE-BCBF-6FE5BBF62A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FC21-EC70-4059-98D7-ECF318E1CCE3}" type="datetimeFigureOut">
              <a:rPr lang="pt-BR" smtClean="0"/>
              <a:t>05/12/2012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8A9B-5B9F-43EE-BCBF-6FE5BBF62AB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FC21-EC70-4059-98D7-ECF318E1CCE3}" type="datetimeFigureOut">
              <a:rPr lang="pt-BR" smtClean="0"/>
              <a:t>05/12/2012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8A9B-5B9F-43EE-BCBF-6FE5BBF62A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FC21-EC70-4059-98D7-ECF318E1CCE3}" type="datetimeFigureOut">
              <a:rPr lang="pt-BR" smtClean="0"/>
              <a:t>05/12/2012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8A9B-5B9F-43EE-BCBF-6FE5BBF62AB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FC21-EC70-4059-98D7-ECF318E1CCE3}" type="datetimeFigureOut">
              <a:rPr lang="pt-BR" smtClean="0"/>
              <a:t>05/12/2012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8A9B-5B9F-43EE-BCBF-6FE5BBF62ABA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FC21-EC70-4059-98D7-ECF318E1CCE3}" type="datetimeFigureOut">
              <a:rPr lang="pt-BR" smtClean="0"/>
              <a:t>05/12/2012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8A9B-5B9F-43EE-BCBF-6FE5BBF62A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FC21-EC70-4059-98D7-ECF318E1CCE3}" type="datetimeFigureOut">
              <a:rPr lang="pt-BR" smtClean="0"/>
              <a:t>05/12/2012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8A9B-5B9F-43EE-BCBF-6FE5BBF62A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FC21-EC70-4059-98D7-ECF318E1CCE3}" type="datetimeFigureOut">
              <a:rPr lang="pt-BR" smtClean="0"/>
              <a:t>05/12/2012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8A9B-5B9F-43EE-BCBF-6FE5BBF62AB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FC21-EC70-4059-98D7-ECF318E1CCE3}" type="datetimeFigureOut">
              <a:rPr lang="pt-BR" smtClean="0"/>
              <a:t>05/12/2012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8A9B-5B9F-43EE-BCBF-6FE5BBF62ABA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9AFC21-EC70-4059-98D7-ECF318E1CCE3}" type="datetimeFigureOut">
              <a:rPr lang="pt-BR" smtClean="0"/>
              <a:t>05/12/2012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298A9B-5B9F-43EE-BCBF-6FE5BBF62AB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8352928" cy="1800200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>
                <a:latin typeface="Arial Black" pitchFamily="34" charset="0"/>
              </a:rPr>
              <a:t>GRUPO </a:t>
            </a:r>
            <a:r>
              <a:rPr lang="pt-BR" sz="2400" dirty="0" err="1">
                <a:latin typeface="Arial Black" pitchFamily="34" charset="0"/>
              </a:rPr>
              <a:t>IV</a:t>
            </a:r>
            <a:r>
              <a:rPr lang="pt-BR" sz="2400" dirty="0">
                <a:latin typeface="Arial Black" pitchFamily="34" charset="0"/>
              </a:rPr>
              <a:t> – </a:t>
            </a:r>
            <a:r>
              <a:rPr lang="pt-BR" sz="2400" cap="small" dirty="0">
                <a:latin typeface="Arial Black" pitchFamily="34" charset="0"/>
              </a:rPr>
              <a:t>atenção nutricional em todos os níveis da atenção à saúde articuladas às demais ações de segurança alimentar e </a:t>
            </a:r>
            <a:r>
              <a:rPr lang="pt-BR" sz="2400" cap="small" dirty="0" smtClean="0">
                <a:latin typeface="Arial Black" pitchFamily="34" charset="0"/>
              </a:rPr>
              <a:t>nutricional</a:t>
            </a:r>
            <a:endParaRPr lang="pt-BR" sz="24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29294" r="8124" b="10000"/>
          <a:stretch/>
        </p:blipFill>
        <p:spPr bwMode="auto">
          <a:xfrm>
            <a:off x="1907704" y="1700808"/>
            <a:ext cx="483625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1.bp.blogspot.com/-OGZhbT9dqH0/TeOtp-dKWRI/AAAAAAAAALY/UQLhfr4sA10/s1600/CONS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3"/>
            <a:ext cx="34311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0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5400600" cy="3672408"/>
          </a:xfrm>
        </p:spPr>
        <p:txBody>
          <a:bodyPr>
            <a:noAutofit/>
          </a:bodyPr>
          <a:lstStyle/>
          <a:p>
            <a:pPr algn="ctr"/>
            <a:r>
              <a:rPr lang="pt-BR" sz="1800" dirty="0" smtClean="0">
                <a:solidFill>
                  <a:srgbClr val="008000"/>
                </a:solidFill>
                <a:latin typeface="Arial Black" pitchFamily="34" charset="0"/>
              </a:rPr>
              <a:t>Participantes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ANDRESSA </a:t>
            </a:r>
            <a:r>
              <a:rPr lang="pt-BR" sz="1800" dirty="0" smtClean="0"/>
              <a:t>e WALLACE - MEDIADORES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/>
              <a:t>AÍDA - </a:t>
            </a:r>
            <a:r>
              <a:rPr lang="pt-BR" sz="1600" i="1" dirty="0" err="1"/>
              <a:t>UFMT</a:t>
            </a:r>
            <a:r>
              <a:rPr lang="pt-BR" sz="1600" i="1" dirty="0"/>
              <a:t> - RELATORA </a:t>
            </a:r>
            <a:endParaRPr lang="pt-BR" sz="1800" i="1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INÊS </a:t>
            </a:r>
            <a:r>
              <a:rPr lang="pt-BR" sz="1800" dirty="0" smtClean="0"/>
              <a:t>- </a:t>
            </a:r>
            <a:r>
              <a:rPr lang="pt-BR" sz="1600" i="1" dirty="0"/>
              <a:t>UFRJ</a:t>
            </a:r>
            <a:endParaRPr lang="pt-BR" sz="1800" i="1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SILVIA </a:t>
            </a:r>
            <a:r>
              <a:rPr lang="pt-BR" sz="1800" dirty="0" smtClean="0"/>
              <a:t>- </a:t>
            </a:r>
            <a:r>
              <a:rPr lang="pt-BR" sz="1600" i="1" dirty="0"/>
              <a:t>UFPR </a:t>
            </a:r>
            <a:endParaRPr lang="pt-BR" sz="1800" i="1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ROSANA </a:t>
            </a:r>
            <a:r>
              <a:rPr lang="pt-BR" sz="1800" dirty="0" smtClean="0"/>
              <a:t>- </a:t>
            </a:r>
            <a:r>
              <a:rPr lang="pt-BR" sz="1800" dirty="0"/>
              <a:t>UFRJ = </a:t>
            </a:r>
            <a:r>
              <a:rPr lang="pt-BR" sz="1600" i="1" dirty="0"/>
              <a:t>DUQUE DE CAXIAS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MARIA TEREZA </a:t>
            </a:r>
            <a:r>
              <a:rPr lang="pt-BR" sz="1800" dirty="0" smtClean="0"/>
              <a:t>- </a:t>
            </a:r>
            <a:r>
              <a:rPr lang="pt-BR" sz="1600" i="1" dirty="0" err="1"/>
              <a:t>UFMA</a:t>
            </a:r>
            <a:r>
              <a:rPr lang="pt-BR" sz="1600" i="1" dirty="0"/>
              <a:t> </a:t>
            </a:r>
            <a:endParaRPr lang="pt-BR" sz="1800" i="1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FERNANDA </a:t>
            </a:r>
            <a:r>
              <a:rPr lang="pt-BR" sz="1800" dirty="0" smtClean="0"/>
              <a:t>- </a:t>
            </a:r>
            <a:r>
              <a:rPr lang="pt-BR" sz="1600" i="1" dirty="0"/>
              <a:t>UFPB </a:t>
            </a:r>
            <a:endParaRPr lang="pt-BR" sz="1800" i="1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pt-BR" sz="1800" dirty="0" err="1" smtClean="0"/>
              <a:t>HAÍSSA</a:t>
            </a:r>
            <a:r>
              <a:rPr lang="pt-BR" sz="1800" dirty="0" smtClean="0"/>
              <a:t> - </a:t>
            </a:r>
            <a:r>
              <a:rPr lang="pt-BR" sz="1600" i="1" dirty="0"/>
              <a:t>UFPB</a:t>
            </a:r>
            <a:endParaRPr lang="pt-BR" sz="1800" i="1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PEDRO LIRA </a:t>
            </a:r>
            <a:r>
              <a:rPr lang="pt-BR" sz="1800" dirty="0" smtClean="0"/>
              <a:t>- </a:t>
            </a:r>
            <a:r>
              <a:rPr lang="pt-BR" sz="1600" i="1" dirty="0"/>
              <a:t>UFPE</a:t>
            </a:r>
            <a:endParaRPr lang="pt-BR" sz="1800" i="1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PEDRO </a:t>
            </a:r>
            <a:r>
              <a:rPr lang="pt-BR" sz="1800" dirty="0" smtClean="0"/>
              <a:t>- </a:t>
            </a:r>
            <a:r>
              <a:rPr lang="pt-BR" sz="1600" i="1" dirty="0" err="1"/>
              <a:t>CONSEA</a:t>
            </a:r>
            <a:r>
              <a:rPr lang="pt-BR" sz="1600" i="1" dirty="0"/>
              <a:t> NACIONAL E </a:t>
            </a:r>
            <a:r>
              <a:rPr lang="pt-BR" sz="1600" i="1" dirty="0" err="1"/>
              <a:t>CONSEA</a:t>
            </a:r>
            <a:r>
              <a:rPr lang="pt-BR" sz="1600" i="1" dirty="0"/>
              <a:t> ES</a:t>
            </a:r>
            <a:endParaRPr lang="pt-BR" sz="1800" i="1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pt-BR" sz="1800" dirty="0"/>
              <a:t>LUCIENE </a:t>
            </a:r>
            <a:r>
              <a:rPr lang="pt-BR" sz="1800" dirty="0" smtClean="0"/>
              <a:t>- </a:t>
            </a:r>
            <a:r>
              <a:rPr lang="pt-BR" sz="1600" i="1" dirty="0" err="1"/>
              <a:t>UFF</a:t>
            </a:r>
            <a:endParaRPr lang="pt-BR" sz="1800" i="1" dirty="0"/>
          </a:p>
          <a:p>
            <a:endParaRPr lang="pt-BR" sz="1800" dirty="0">
              <a:latin typeface="Arial Black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400506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Trabalhando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pt-BR" sz="2400" dirty="0" smtClean="0"/>
              <a:t>Considerando </a:t>
            </a:r>
            <a:r>
              <a:rPr lang="pt-BR" sz="2400" dirty="0" smtClean="0">
                <a:sym typeface="Wingdings" pitchFamily="2" charset="2"/>
              </a:rPr>
              <a:t> eixo do grupo  </a:t>
            </a:r>
            <a:r>
              <a:rPr lang="pt-BR" sz="2400" dirty="0" smtClean="0"/>
              <a:t>linhas </a:t>
            </a:r>
            <a:r>
              <a:rPr lang="pt-BR" sz="2400" dirty="0"/>
              <a:t>de pesquisa </a:t>
            </a:r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smtClean="0"/>
              <a:t>construções </a:t>
            </a:r>
            <a:r>
              <a:rPr lang="pt-BR" sz="2400" dirty="0"/>
              <a:t>do dia </a:t>
            </a:r>
            <a:r>
              <a:rPr lang="pt-BR" sz="2400" dirty="0" smtClean="0"/>
              <a:t>anterior: avaliar as </a:t>
            </a:r>
            <a:r>
              <a:rPr lang="pt-BR" sz="2400" dirty="0"/>
              <a:t>linhas de pesquisa </a:t>
            </a:r>
            <a:r>
              <a:rPr lang="pt-BR" sz="2400" b="1" dirty="0" smtClean="0">
                <a:sym typeface="Wingdings" pitchFamily="2" charset="2"/>
              </a:rPr>
              <a:t></a:t>
            </a:r>
            <a:r>
              <a:rPr lang="pt-BR" sz="2400" b="1" dirty="0" smtClean="0"/>
              <a:t> </a:t>
            </a:r>
            <a:r>
              <a:rPr lang="pt-BR" sz="2400" b="1" u="sng" dirty="0" smtClean="0"/>
              <a:t>passado-presente – mapear o </a:t>
            </a:r>
            <a:r>
              <a:rPr lang="pt-BR" sz="2400" b="1" u="sng" dirty="0"/>
              <a:t>que efetivamente </a:t>
            </a:r>
            <a:r>
              <a:rPr lang="pt-BR" sz="2400" b="1" u="sng" dirty="0" smtClean="0"/>
              <a:t>há.</a:t>
            </a:r>
          </a:p>
          <a:p>
            <a:r>
              <a:rPr lang="pt-BR" sz="2400" b="1" u="sng" dirty="0" smtClean="0">
                <a:sym typeface="Wingdings" pitchFamily="2" charset="2"/>
              </a:rPr>
              <a:t> </a:t>
            </a:r>
            <a:r>
              <a:rPr lang="pt-BR" sz="2400" b="1" u="sng" dirty="0" smtClean="0"/>
              <a:t>passado</a:t>
            </a:r>
            <a:r>
              <a:rPr lang="pt-BR" sz="2400" b="1" u="sng" dirty="0" smtClean="0">
                <a:sym typeface="Wingdings" pitchFamily="2" charset="2"/>
              </a:rPr>
              <a:t>–</a:t>
            </a:r>
            <a:r>
              <a:rPr lang="pt-BR" sz="2400" b="1" u="sng" dirty="0" smtClean="0"/>
              <a:t>futuro – linhas de </a:t>
            </a:r>
            <a:r>
              <a:rPr lang="pt-BR" sz="2400" b="1" u="sng" dirty="0"/>
              <a:t>pesquisa que precisam ser </a:t>
            </a:r>
            <a:r>
              <a:rPr lang="pt-BR" sz="2400" b="1" u="sng" dirty="0" smtClean="0"/>
              <a:t>contempladas.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9908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7518" y="269167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5936" y="319292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0176" y="2658863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744" y="2669167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5936" y="2697152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3056" y="2694644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" r="5130"/>
          <a:stretch/>
        </p:blipFill>
        <p:spPr bwMode="auto">
          <a:xfrm rot="5400000">
            <a:off x="3033733" y="4908433"/>
            <a:ext cx="209913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744" y="294644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5936" y="300000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692696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se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trabalho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Limitação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(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cada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um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conhece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a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sua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área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não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é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impositivo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tratam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-se de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sugestões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);</a:t>
            </a:r>
            <a:endParaRPr lang="en-US" sz="2800" i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Roda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conversa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– casual;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Espaço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temporal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não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dividido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– debate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foi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sequencial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Enumeradas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as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linhas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pesquisas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(41);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Tentativa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aglutinação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Sumarizada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discussão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sobre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foi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feito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está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sendo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feito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e o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precisa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feito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Não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se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pode</a:t>
            </a: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realizar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integralmente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o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trabalho</a:t>
            </a:r>
            <a:r>
              <a:rPr lang="en-US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(tempo e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profundidade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do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assunto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)</a:t>
            </a:r>
            <a:endParaRPr lang="pt-BR" sz="24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3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9795" y="0"/>
            <a:ext cx="45444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Passado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</a:t>
            </a:r>
            <a:endParaRPr lang="en-US" sz="2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Faltam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estudos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longitudinais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Avanço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na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distribuição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dos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agravos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nutricionais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, MAS 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Obesidade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– “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senso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comum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” –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reconhecida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como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doença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(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não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só</a:t>
            </a:r>
            <a:r>
              <a:rPr lang="en-US" sz="2400" i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agravo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),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entender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seu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fenômeno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etiológico</a:t>
            </a:r>
            <a:r>
              <a:rPr lang="en-US" sz="26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(</a:t>
            </a:r>
            <a:r>
              <a:rPr lang="en-US" sz="2400" i="1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psicosocial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</a:t>
            </a:r>
            <a:r>
              <a:rPr lang="pt-BR" sz="2600" dirty="0" err="1" smtClean="0">
                <a:latin typeface="Calibri" pitchFamily="34" charset="0"/>
                <a:cs typeface="Calibri" pitchFamily="34" charset="0"/>
              </a:rPr>
              <a:t>umento</a:t>
            </a:r>
            <a:r>
              <a:rPr lang="pt-BR" sz="2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600" dirty="0">
                <a:latin typeface="Calibri" pitchFamily="34" charset="0"/>
                <a:cs typeface="Calibri" pitchFamily="34" charset="0"/>
              </a:rPr>
              <a:t>das pesquisas populacionais </a:t>
            </a:r>
            <a:r>
              <a:rPr lang="pt-BR" sz="2400" i="1" dirty="0">
                <a:latin typeface="Calibri" pitchFamily="34" charset="0"/>
                <a:cs typeface="Calibri" pitchFamily="34" charset="0"/>
              </a:rPr>
              <a:t>(</a:t>
            </a:r>
            <a:r>
              <a:rPr lang="pt-BR" sz="2400" i="1" dirty="0" err="1">
                <a:latin typeface="Calibri" pitchFamily="34" charset="0"/>
                <a:cs typeface="Calibri" pitchFamily="34" charset="0"/>
              </a:rPr>
              <a:t>VIGITEL</a:t>
            </a:r>
            <a:r>
              <a:rPr lang="pt-BR" sz="24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400" i="1" dirty="0" err="1">
                <a:latin typeface="Calibri" pitchFamily="34" charset="0"/>
                <a:cs typeface="Calibri" pitchFamily="34" charset="0"/>
              </a:rPr>
              <a:t>PeNSE</a:t>
            </a:r>
            <a:r>
              <a:rPr lang="pt-BR" sz="24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400" i="1" dirty="0" err="1">
                <a:latin typeface="Calibri" pitchFamily="34" charset="0"/>
                <a:cs typeface="Calibri" pitchFamily="34" charset="0"/>
              </a:rPr>
              <a:t>POF</a:t>
            </a:r>
            <a:r>
              <a:rPr lang="pt-BR" sz="24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400" i="1" dirty="0" err="1">
                <a:latin typeface="Calibri" pitchFamily="34" charset="0"/>
                <a:cs typeface="Calibri" pitchFamily="34" charset="0"/>
              </a:rPr>
              <a:t>PNDS</a:t>
            </a:r>
            <a:r>
              <a:rPr lang="pt-BR" sz="24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400" i="1" dirty="0" err="1">
                <a:latin typeface="Calibri" pitchFamily="34" charset="0"/>
                <a:cs typeface="Calibri" pitchFamily="34" charset="0"/>
              </a:rPr>
              <a:t>PNS</a:t>
            </a:r>
            <a:r>
              <a:rPr lang="pt-BR" sz="24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pt-BR" sz="2400" i="1" dirty="0" smtClean="0">
                <a:latin typeface="Calibri" pitchFamily="34" charset="0"/>
                <a:cs typeface="Calibri" pitchFamily="34" charset="0"/>
              </a:rPr>
              <a:t>PNAD, INCA, Prática alimentares, Inquérito de Saúde Indígena, Censo quilombola, Diversas pesquisas locais).</a:t>
            </a:r>
            <a:endParaRPr lang="pt-BR" sz="24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07497" y="12453"/>
            <a:ext cx="4419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endParaRPr lang="en-US" sz="2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Melhorias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dos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citados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Muitas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linhas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de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pesquisa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vindas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de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diversas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épocas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,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tornando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difícil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a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correlação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com o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tipo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de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pesquisa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Divulgação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de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todas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as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pesquisa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financiadas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com R$ </a:t>
            </a:r>
            <a:r>
              <a:rPr lang="en-US" sz="26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público</a:t>
            </a:r>
            <a:r>
              <a:rPr lang="en-US" sz="2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784976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Passado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Futuro</a:t>
            </a:r>
            <a:endParaRPr lang="en-US" sz="2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Ex.: de aglutinação</a:t>
            </a:r>
          </a:p>
          <a:p>
            <a:endParaRPr lang="en-US" sz="11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lvl="0"/>
            <a:r>
              <a:rPr lang="pt-BR" sz="2400" dirty="0" smtClean="0"/>
              <a:t>6. Estudos </a:t>
            </a:r>
            <a:r>
              <a:rPr lang="pt-BR" sz="2400" dirty="0"/>
              <a:t>epidemiológicos periódicos de saúde e </a:t>
            </a:r>
            <a:r>
              <a:rPr lang="pt-BR" sz="2400" dirty="0" smtClean="0"/>
              <a:t>nutrição:</a:t>
            </a:r>
          </a:p>
          <a:p>
            <a:pPr lvl="0"/>
            <a:r>
              <a:rPr lang="en-US" sz="2400" dirty="0" err="1" smtClean="0"/>
              <a:t>Envolve</a:t>
            </a:r>
            <a:r>
              <a:rPr lang="en-US" sz="2400" dirty="0" smtClean="0"/>
              <a:t> </a:t>
            </a:r>
            <a:r>
              <a:rPr lang="en-US" sz="2400" dirty="0" err="1" smtClean="0"/>
              <a:t>outras</a:t>
            </a:r>
            <a:r>
              <a:rPr lang="en-US" sz="2400" dirty="0" smtClean="0"/>
              <a:t> </a:t>
            </a:r>
            <a:r>
              <a:rPr lang="en-US" sz="2400" dirty="0" err="1" smtClean="0"/>
              <a:t>linhas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vincular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esta</a:t>
            </a:r>
            <a:r>
              <a:rPr lang="en-US" sz="2400" dirty="0" smtClean="0">
                <a:sym typeface="Wingdings" pitchFamily="2" charset="2"/>
              </a:rPr>
              <a:t> as </a:t>
            </a:r>
            <a:r>
              <a:rPr lang="en-US" sz="2400" dirty="0" err="1" smtClean="0">
                <a:sym typeface="Wingdings" pitchFamily="2" charset="2"/>
              </a:rPr>
              <a:t>demais</a:t>
            </a:r>
            <a:r>
              <a:rPr lang="en-US" sz="2400" dirty="0" smtClean="0">
                <a:sym typeface="Wingdings" pitchFamily="2" charset="2"/>
              </a:rPr>
              <a:t> (</a:t>
            </a:r>
            <a:r>
              <a:rPr lang="en-US" sz="2400" dirty="0" err="1" smtClean="0">
                <a:sym typeface="Wingdings" pitchFamily="2" charset="2"/>
              </a:rPr>
              <a:t>não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excluir</a:t>
            </a:r>
            <a:r>
              <a:rPr lang="en-US" sz="2400" dirty="0" smtClean="0">
                <a:sym typeface="Wingdings" pitchFamily="2" charset="2"/>
              </a:rPr>
              <a:t>).</a:t>
            </a:r>
          </a:p>
          <a:p>
            <a:r>
              <a:rPr lang="pt-BR" sz="19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pt-BR" sz="1900" dirty="0">
                <a:latin typeface="Calibri" pitchFamily="34" charset="0"/>
                <a:cs typeface="Calibri" pitchFamily="34" charset="0"/>
              </a:rPr>
              <a:t>. Determinantes da fome e da desnutrição</a:t>
            </a:r>
          </a:p>
          <a:p>
            <a:pPr algn="just"/>
            <a:r>
              <a:rPr lang="pt-BR" sz="1900" dirty="0">
                <a:latin typeface="Calibri" pitchFamily="34" charset="0"/>
                <a:cs typeface="Calibri" pitchFamily="34" charset="0"/>
              </a:rPr>
              <a:t>27. Análise da distribuição dos determinantes e fatores de risco da desnutrição.</a:t>
            </a:r>
          </a:p>
          <a:p>
            <a:pPr algn="just"/>
            <a:r>
              <a:rPr lang="pt-BR" sz="1900" dirty="0">
                <a:latin typeface="Calibri" pitchFamily="34" charset="0"/>
                <a:cs typeface="Calibri" pitchFamily="34" charset="0"/>
              </a:rPr>
              <a:t>28. Modelos preditivos da saúde e nutrição</a:t>
            </a:r>
          </a:p>
          <a:p>
            <a:pPr algn="just"/>
            <a:r>
              <a:rPr lang="pt-BR" sz="1900" dirty="0">
                <a:latin typeface="Calibri" pitchFamily="34" charset="0"/>
                <a:cs typeface="Calibri" pitchFamily="34" charset="0"/>
              </a:rPr>
              <a:t>30. Distribuição e análise cartográfica dos determinantes e fatores de risco para carências nutricionais por micronutrientes (ferro, vitamina A, ácido fólico, iodo e outros)</a:t>
            </a:r>
          </a:p>
          <a:p>
            <a:pPr algn="just"/>
            <a:r>
              <a:rPr lang="pt-BR" sz="1900" dirty="0">
                <a:latin typeface="Calibri" pitchFamily="34" charset="0"/>
                <a:cs typeface="Calibri" pitchFamily="34" charset="0"/>
              </a:rPr>
              <a:t>32. Análise da distribuição dos determinantes e fatores de risco do sobrepeso e obesidade.</a:t>
            </a:r>
          </a:p>
          <a:p>
            <a:pPr algn="just"/>
            <a:r>
              <a:rPr lang="pt-BR" sz="1900" dirty="0">
                <a:latin typeface="Calibri" pitchFamily="34" charset="0"/>
                <a:cs typeface="Calibri" pitchFamily="34" charset="0"/>
              </a:rPr>
              <a:t>39. Diagnósticos periódicos sobre a situação de SAN da população utilizando-se metodologias participativas, inquéritos e dados do </a:t>
            </a:r>
            <a:r>
              <a:rPr lang="pt-BR" sz="1900" dirty="0" err="1">
                <a:latin typeface="Calibri" pitchFamily="34" charset="0"/>
                <a:cs typeface="Calibri" pitchFamily="34" charset="0"/>
              </a:rPr>
              <a:t>SISVAN</a:t>
            </a:r>
            <a:r>
              <a:rPr lang="pt-BR" sz="1900" dirty="0">
                <a:latin typeface="Calibri" pitchFamily="34" charset="0"/>
                <a:cs typeface="Calibri" pitchFamily="34" charset="0"/>
              </a:rPr>
              <a:t>, chamadas nutricionais e outros estudos, contemplando: consumo alimentar, estado nutricional da população, condições de produção, disponibilidade e acesso aos alimentos e acesso à água.</a:t>
            </a:r>
          </a:p>
          <a:p>
            <a:pPr algn="just"/>
            <a:r>
              <a:rPr lang="pt-BR" sz="1900" dirty="0">
                <a:latin typeface="Calibri" pitchFamily="34" charset="0"/>
                <a:cs typeface="Calibri" pitchFamily="34" charset="0"/>
              </a:rPr>
              <a:t>41. Pesquisas em alimentação e nutrição que considerem o conhecimento popular e acadêmico incluindo temas como: consumo alimentar, valor nutricional de produtos orgânicos, aproveitamento integral de alimentos, patrimônio cultural, produção e armazenamento de alimentos, etc.</a:t>
            </a:r>
          </a:p>
        </p:txBody>
      </p:sp>
    </p:spTree>
    <p:extLst>
      <p:ext uri="{BB962C8B-B14F-4D97-AF65-F5344CB8AC3E}">
        <p14:creationId xmlns:p14="http://schemas.microsoft.com/office/powerpoint/2010/main" val="26976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78497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Passado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Futuro</a:t>
            </a:r>
            <a:endParaRPr lang="en-US" sz="2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  <a:sym typeface="Wingdings" pitchFamily="2" charset="2"/>
              </a:rPr>
              <a:t>D</a:t>
            </a:r>
            <a:r>
              <a:rPr lang="pt-B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eterminantes da fome e da desnutrição  retomada das ações nacionais em torno do tema - volume de informações - articulando com a saúde e ações no sus  avançar quanto a pobreza absoluta e a fome;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Pesquisas com transgênicos e impacto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n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a saúde e meio ambiente </a:t>
            </a:r>
            <a:r>
              <a:rPr lang="pt-B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não existem ou são pontuais;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Alimentação saudável no ambiente escolar e PNAE </a:t>
            </a:r>
            <a:r>
              <a:rPr lang="pt-B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Inúmeros estudos – ampla contribuição científica dos </a:t>
            </a: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CECANEs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pt-BR" sz="24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PSE</a:t>
            </a:r>
            <a:r>
              <a:rPr lang="pt-B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seja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 também objeto de estudo.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</a:t>
            </a: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esquisa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 na área de tecnologia de alimentos com interface em SAN </a:t>
            </a:r>
            <a:r>
              <a:rPr lang="pt-B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 pesquisa para o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desenvolvimento de produtos para necessidades especiais – tem tomado  + 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visibilidade, mas ainda há muito a fazer.</a:t>
            </a:r>
          </a:p>
        </p:txBody>
      </p:sp>
    </p:spTree>
    <p:extLst>
      <p:ext uri="{BB962C8B-B14F-4D97-AF65-F5344CB8AC3E}">
        <p14:creationId xmlns:p14="http://schemas.microsoft.com/office/powerpoint/2010/main" val="14608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188640"/>
            <a:ext cx="878497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Passado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Futuro</a:t>
            </a:r>
            <a:endParaRPr lang="en-US" sz="2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Desenvolvimento de métodos e técnicas de avaliação de consumo alimentar </a:t>
            </a:r>
            <a:r>
              <a:rPr lang="pt-B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 avançou - produziu dados de prevalência mais estruturados, lapidando métodos com instrumentos validados </a:t>
            </a:r>
            <a:r>
              <a:rPr lang="pt-B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aprimorar a avaliação do consumo alimentar de crianças.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</a:t>
            </a: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propriação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 de métodos participativos (público alvo integra a concepção do estudo) </a:t>
            </a:r>
            <a:r>
              <a:rPr lang="pt-BR" sz="24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conhecer as limitações dos métodos de pesquisa tradicionais;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Pensar meios que garantam a nutrição no SUS – </a:t>
            </a: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ESF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latin typeface="Calibri" pitchFamily="34" charset="0"/>
                <a:cs typeface="Calibri" pitchFamily="34" charset="0"/>
              </a:rPr>
              <a:t>Análise da construção da </a:t>
            </a: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intersetorialidade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 da SAN no SUS;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Investigar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a d</a:t>
            </a:r>
            <a:r>
              <a:rPr lang="pt-BR" sz="2400" dirty="0" err="1" smtClean="0">
                <a:latin typeface="Calibri" pitchFamily="34" charset="0"/>
                <a:cs typeface="Calibri" pitchFamily="34" charset="0"/>
              </a:rPr>
              <a:t>inâmica</a:t>
            </a:r>
            <a:r>
              <a:rPr lang="pt-BR" sz="2400" dirty="0" smtClean="0">
                <a:latin typeface="Calibri" pitchFamily="34" charset="0"/>
                <a:cs typeface="Calibri" pitchFamily="34" charset="0"/>
              </a:rPr>
              <a:t> do sistema agroalimentar industrial e seus impactos na nutrição e saúde.</a:t>
            </a:r>
          </a:p>
          <a:p>
            <a:pPr marL="342900" indent="-342900">
              <a:buFont typeface="Arial" pitchFamily="34" charset="0"/>
              <a:buChar char="•"/>
            </a:pPr>
            <a:endParaRPr lang="pt-BR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48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2.gstatic.com/images?q=tbn:ANd9GcQUqruqMY5X8weiZtloP1bXiYG_5Id2UiWML2ygvZER1W0bA-s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b="7517"/>
          <a:stretch/>
        </p:blipFill>
        <p:spPr bwMode="auto">
          <a:xfrm>
            <a:off x="-30547" y="0"/>
            <a:ext cx="5466643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lh5.ggpht.com/_lyiyJ2yzrig/Spv_AaIQ50I/AAAAAAAAD5k/cyzCeNchgEo/Pessoas%20dormindo%20em%20toda%20parte%20(11)%5B2%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3" name="Picture 5" descr="C:\Users\Wallace\Desktop\Pessoas dormindo em toda parte (11)[2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5"/>
          <a:stretch/>
        </p:blipFill>
        <p:spPr bwMode="auto">
          <a:xfrm>
            <a:off x="3491880" y="3396344"/>
            <a:ext cx="5644638" cy="34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379983" y="4365104"/>
            <a:ext cx="375593" cy="3600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 descr="C:\Users\Wallace\Desktop\Imagem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07380" y="5085184"/>
            <a:ext cx="1384300" cy="3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/>
          <p:cNvSpPr/>
          <p:nvPr/>
        </p:nvSpPr>
        <p:spPr>
          <a:xfrm>
            <a:off x="1187624" y="4365104"/>
            <a:ext cx="375593" cy="3600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732835" y="1124744"/>
            <a:ext cx="375593" cy="3600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6" descr="C:\Users\Wallace\Desktop\Imagem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660232" y="1844824"/>
            <a:ext cx="1384300" cy="35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12"/>
          <p:cNvSpPr/>
          <p:nvPr/>
        </p:nvSpPr>
        <p:spPr>
          <a:xfrm>
            <a:off x="7540476" y="1124744"/>
            <a:ext cx="375593" cy="36004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1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572</TotalTime>
  <Words>726</Words>
  <Application>Microsoft Office PowerPoint</Application>
  <PresentationFormat>Apresentação na tela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Integração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quero ver você me chamar de amendoim! Eu quero ver!</dc:title>
  <dc:creator>Wallace</dc:creator>
  <cp:lastModifiedBy>Wallace</cp:lastModifiedBy>
  <cp:revision>13</cp:revision>
  <dcterms:created xsi:type="dcterms:W3CDTF">2012-12-06T01:46:35Z</dcterms:created>
  <dcterms:modified xsi:type="dcterms:W3CDTF">2012-12-06T11:18:41Z</dcterms:modified>
</cp:coreProperties>
</file>