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62" r:id="rId3"/>
    <p:sldId id="266" r:id="rId4"/>
    <p:sldId id="265" r:id="rId5"/>
    <p:sldId id="263" r:id="rId6"/>
    <p:sldId id="258" r:id="rId7"/>
    <p:sldId id="259" r:id="rId8"/>
    <p:sldId id="264" r:id="rId9"/>
    <p:sldId id="260" r:id="rId10"/>
    <p:sldId id="261" r:id="rId11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De Carlo" initials="SDC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3586" autoAdjust="0"/>
  </p:normalViewPr>
  <p:slideViewPr>
    <p:cSldViewPr>
      <p:cViewPr>
        <p:scale>
          <a:sx n="76" d="100"/>
          <a:sy n="76" d="100"/>
        </p:scale>
        <p:origin x="-348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Relationship Id="rId5" Type="http://schemas.microsoft.com/office/2011/relationships/chartStyle" Target="style4.xml"/><Relationship Id="rId4" Type="http://schemas.microsoft.com/office/2011/relationships/chartColorStyle" Target="colors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Relationship Id="rId5" Type="http://schemas.microsoft.com/office/2011/relationships/chartStyle" Target="style5.xml"/><Relationship Id="rId4" Type="http://schemas.microsoft.com/office/2011/relationships/chartColorStyle" Target="colors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PNAE - 2017 </a:t>
            </a:r>
          </a:p>
        </c:rich>
      </c:tx>
      <c:layout>
        <c:manualLayout>
          <c:xMode val="edge"/>
          <c:yMode val="edge"/>
          <c:x val="0.42968746962185284"/>
          <c:y val="1.68361959653669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451159230096239"/>
          <c:y val="0.16245370370370371"/>
          <c:w val="0.75104396325459322"/>
          <c:h val="0.720887649460484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Plan2!$B$3</c:f>
              <c:strCache>
                <c:ptCount val="1"/>
                <c:pt idx="0">
                  <c:v>PNAE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Plan2!$C$1:$F$1</c:f>
              <c:strCache>
                <c:ptCount val="4"/>
                <c:pt idx="0">
                  <c:v>autorizado</c:v>
                </c:pt>
                <c:pt idx="1">
                  <c:v>empenhado</c:v>
                </c:pt>
                <c:pt idx="2">
                  <c:v>liquidado</c:v>
                </c:pt>
                <c:pt idx="3">
                  <c:v>PLOA 2018</c:v>
                </c:pt>
              </c:strCache>
            </c:strRef>
          </c:cat>
          <c:val>
            <c:numRef>
              <c:f>Plan2!$C$3:$F$3</c:f>
              <c:numCache>
                <c:formatCode>#,##0.00</c:formatCode>
                <c:ptCount val="4"/>
                <c:pt idx="0">
                  <c:v>4146960840</c:v>
                </c:pt>
                <c:pt idx="1">
                  <c:v>3390307157</c:v>
                </c:pt>
                <c:pt idx="2">
                  <c:v>2505442035</c:v>
                </c:pt>
                <c:pt idx="3" formatCode="_(* #,##0.00_);_(* \(#,##0.00\);_(* &quot;-&quot;??_);_(@_)">
                  <c:v>4164960840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348864"/>
        <c:axId val="123350400"/>
      </c:barChart>
      <c:catAx>
        <c:axId val="12334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3350400"/>
        <c:crosses val="autoZero"/>
        <c:auto val="1"/>
        <c:lblAlgn val="ctr"/>
        <c:lblOffset val="100"/>
        <c:noMultiLvlLbl val="0"/>
      </c:catAx>
      <c:valAx>
        <c:axId val="12335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3348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/>
              <a:t>PAA - 2017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Plan2!$B$4</c:f>
              <c:strCache>
                <c:ptCount val="1"/>
                <c:pt idx="0">
                  <c:v>PAA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/>
                      <a:t>330.112.000,00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Plan2!$C$1:$F$1</c:f>
              <c:strCache>
                <c:ptCount val="4"/>
                <c:pt idx="0">
                  <c:v>autorizado</c:v>
                </c:pt>
                <c:pt idx="1">
                  <c:v>empenhado</c:v>
                </c:pt>
                <c:pt idx="2">
                  <c:v>liquidado</c:v>
                </c:pt>
                <c:pt idx="3">
                  <c:v>PLOA 2018</c:v>
                </c:pt>
              </c:strCache>
            </c:strRef>
          </c:cat>
          <c:val>
            <c:numRef>
              <c:f>Plan2!$C$4:$F$4</c:f>
              <c:numCache>
                <c:formatCode>#,##0.00</c:formatCode>
                <c:ptCount val="4"/>
                <c:pt idx="0">
                  <c:v>330112000</c:v>
                </c:pt>
                <c:pt idx="1">
                  <c:v>75989226</c:v>
                </c:pt>
                <c:pt idx="2">
                  <c:v>10217371</c:v>
                </c:pt>
                <c:pt idx="3" formatCode="_(* #,##0.00_);_(* \(#,##0.00\);_(* &quot;-&quot;??_);_(@_)">
                  <c:v>4044750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5862528"/>
        <c:axId val="135880704"/>
      </c:barChart>
      <c:catAx>
        <c:axId val="13586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5880704"/>
        <c:crosses val="autoZero"/>
        <c:auto val="1"/>
        <c:lblAlgn val="ctr"/>
        <c:lblOffset val="100"/>
        <c:noMultiLvlLbl val="0"/>
      </c:catAx>
      <c:valAx>
        <c:axId val="13588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5862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PAA </a:t>
            </a:r>
            <a:r>
              <a:rPr lang="pt-BR" dirty="0" smtClean="0"/>
              <a:t> 2017 (MDS</a:t>
            </a:r>
            <a:r>
              <a:rPr lang="pt-BR" dirty="0"/>
              <a:t>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Plan2!$B$2</c:f>
              <c:strCache>
                <c:ptCount val="1"/>
                <c:pt idx="0">
                  <c:v>PAA (MDS)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F81BD">
                  <a:lumMod val="50000"/>
                </a:srgb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79646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Plan2!$C$1:$F$1</c:f>
              <c:strCache>
                <c:ptCount val="4"/>
                <c:pt idx="0">
                  <c:v>autorizado</c:v>
                </c:pt>
                <c:pt idx="1">
                  <c:v>empenhado</c:v>
                </c:pt>
                <c:pt idx="2">
                  <c:v>liquidado</c:v>
                </c:pt>
                <c:pt idx="3">
                  <c:v>PLOA 2018</c:v>
                </c:pt>
              </c:strCache>
            </c:strRef>
          </c:cat>
          <c:val>
            <c:numRef>
              <c:f>Plan2!$C$2:$F$2</c:f>
              <c:numCache>
                <c:formatCode>#,##0.00</c:formatCode>
                <c:ptCount val="4"/>
                <c:pt idx="0">
                  <c:v>318627982</c:v>
                </c:pt>
                <c:pt idx="1">
                  <c:v>75989226.109999999</c:v>
                </c:pt>
                <c:pt idx="2">
                  <c:v>10217371.050000001</c:v>
                </c:pt>
                <c:pt idx="3">
                  <c:v>750000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139904"/>
        <c:axId val="138018816"/>
      </c:barChart>
      <c:catAx>
        <c:axId val="13813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8018816"/>
        <c:crosses val="autoZero"/>
        <c:auto val="1"/>
        <c:lblAlgn val="ctr"/>
        <c:lblOffset val="100"/>
        <c:noMultiLvlLbl val="0"/>
      </c:catAx>
      <c:valAx>
        <c:axId val="13801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813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/>
              <a:t>PRONAF - 2017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Plan2!$B$5</c:f>
              <c:strCache>
                <c:ptCount val="1"/>
                <c:pt idx="0">
                  <c:v>PRONAF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Plan2!$C$1:$F$1</c:f>
              <c:strCache>
                <c:ptCount val="4"/>
                <c:pt idx="0">
                  <c:v>autorizado</c:v>
                </c:pt>
                <c:pt idx="1">
                  <c:v>empenhado</c:v>
                </c:pt>
                <c:pt idx="2">
                  <c:v>liquidado</c:v>
                </c:pt>
                <c:pt idx="3">
                  <c:v>PLOA 2018</c:v>
                </c:pt>
              </c:strCache>
            </c:strRef>
          </c:cat>
          <c:val>
            <c:numRef>
              <c:f>Plan2!$C$5:$F$5</c:f>
              <c:numCache>
                <c:formatCode>_-* #,##0_-;\-* #,##0_-;_-* "-"??_-;_-@_-</c:formatCode>
                <c:ptCount val="4"/>
                <c:pt idx="0" formatCode="#,##0.00">
                  <c:v>8262673000</c:v>
                </c:pt>
                <c:pt idx="1">
                  <c:v>6310544309.3699999</c:v>
                </c:pt>
                <c:pt idx="2" formatCode="#,##0.00">
                  <c:v>2024055683</c:v>
                </c:pt>
                <c:pt idx="3" formatCode="_(* #,##0.00_);_(* \(#,##0.00\);_(* &quot;-&quot;??_);_(@_)">
                  <c:v>5214695000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390528"/>
        <c:axId val="138396416"/>
      </c:barChart>
      <c:catAx>
        <c:axId val="138390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8396416"/>
        <c:crosses val="autoZero"/>
        <c:auto val="1"/>
        <c:lblAlgn val="ctr"/>
        <c:lblOffset val="100"/>
        <c:noMultiLvlLbl val="0"/>
      </c:catAx>
      <c:valAx>
        <c:axId val="138396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8390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/>
              <a:t>ATER - 2017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776159230096236"/>
          <c:y val="0.17171296296296298"/>
          <c:w val="0.77001618547681538"/>
          <c:h val="0.720887649460484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Plan2!$B$2</c:f>
              <c:strCache>
                <c:ptCount val="1"/>
                <c:pt idx="0">
                  <c:v>ATER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Plan2!$C$1:$F$1</c:f>
              <c:strCache>
                <c:ptCount val="4"/>
                <c:pt idx="0">
                  <c:v>autorizado</c:v>
                </c:pt>
                <c:pt idx="1">
                  <c:v>empenhado</c:v>
                </c:pt>
                <c:pt idx="2">
                  <c:v>liquidado</c:v>
                </c:pt>
                <c:pt idx="3">
                  <c:v>PLOA 2018</c:v>
                </c:pt>
              </c:strCache>
            </c:strRef>
          </c:cat>
          <c:val>
            <c:numRef>
              <c:f>Plan2!$C$2:$F$2</c:f>
              <c:numCache>
                <c:formatCode>_-* #,##0_-;\-* #,##0_-;_-* "-"??_-;_-@_-</c:formatCode>
                <c:ptCount val="4"/>
                <c:pt idx="0" formatCode="#,##0.00">
                  <c:v>226289256</c:v>
                </c:pt>
                <c:pt idx="1">
                  <c:v>74743799.400000006</c:v>
                </c:pt>
                <c:pt idx="2" formatCode="#,##0.00">
                  <c:v>13739076</c:v>
                </c:pt>
                <c:pt idx="3" formatCode="_(* #,##0.00_);_(* \(#,##0.00\);_(* &quot;-&quot;??_);_(@_)">
                  <c:v>133042299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313088"/>
        <c:axId val="138318976"/>
      </c:barChart>
      <c:catAx>
        <c:axId val="13831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8318976"/>
        <c:crosses val="autoZero"/>
        <c:auto val="1"/>
        <c:lblAlgn val="ctr"/>
        <c:lblOffset val="100"/>
        <c:noMultiLvlLbl val="0"/>
      </c:catAx>
      <c:valAx>
        <c:axId val="13831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8313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0.28875</cdr:x>
      <cdr:y>0.20683</cdr:y>
    </cdr:from>
    <cdr:to>
      <cdr:x>0.79624</cdr:x>
      <cdr:y>0.41366</cdr:y>
    </cdr:to>
    <cdr:cxnSp macro="">
      <cdr:nvCxnSpPr>
        <cdr:cNvPr id="2" name="Conector de seta reta 1"/>
        <cdr:cNvCxnSpPr/>
      </cdr:nvCxnSpPr>
      <cdr:spPr>
        <a:xfrm xmlns:a="http://schemas.openxmlformats.org/drawingml/2006/main">
          <a:off x="2376264" y="936104"/>
          <a:ext cx="4176464" cy="936104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0.36749</cdr:x>
      <cdr:y>0.25634</cdr:y>
    </cdr:from>
    <cdr:to>
      <cdr:x>0.80499</cdr:x>
      <cdr:y>0.47908</cdr:y>
    </cdr:to>
    <cdr:cxnSp macro="">
      <cdr:nvCxnSpPr>
        <cdr:cNvPr id="2" name="Conector de seta reta 1"/>
        <cdr:cNvCxnSpPr/>
      </cdr:nvCxnSpPr>
      <cdr:spPr>
        <a:xfrm xmlns:a="http://schemas.openxmlformats.org/drawingml/2006/main">
          <a:off x="3024336" y="1160207"/>
          <a:ext cx="3600400" cy="1008112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70FD6-1A5F-44F4-B2FE-856F39E2AEEC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A470B-EB15-40C4-9658-2923ACCDA6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176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AA79-06DB-4B63-AB13-CB518A08D827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92D5-1B2B-4ABA-978C-79EE54B19A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0984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AA79-06DB-4B63-AB13-CB518A08D827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92D5-1B2B-4ABA-978C-79EE54B19A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7253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AA79-06DB-4B63-AB13-CB518A08D827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92D5-1B2B-4ABA-978C-79EE54B19A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9806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AA79-06DB-4B63-AB13-CB518A08D827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92D5-1B2B-4ABA-978C-79EE54B19A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20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AA79-06DB-4B63-AB13-CB518A08D827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92D5-1B2B-4ABA-978C-79EE54B19A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633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AA79-06DB-4B63-AB13-CB518A08D827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92D5-1B2B-4ABA-978C-79EE54B19A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2792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AA79-06DB-4B63-AB13-CB518A08D827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92D5-1B2B-4ABA-978C-79EE54B19A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980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AA79-06DB-4B63-AB13-CB518A08D827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92D5-1B2B-4ABA-978C-79EE54B19A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9054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AA79-06DB-4B63-AB13-CB518A08D827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92D5-1B2B-4ABA-978C-79EE54B19A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27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AA79-06DB-4B63-AB13-CB518A08D827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92D5-1B2B-4ABA-978C-79EE54B19A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58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AA79-06DB-4B63-AB13-CB518A08D827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92D5-1B2B-4ABA-978C-79EE54B19A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634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3AA79-06DB-4B63-AB13-CB518A08D827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E92D5-1B2B-4ABA-978C-79EE54B19AA0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81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67594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763688" y="692696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4ª Reunião Plenária Ordinária</a:t>
            </a:r>
            <a:endParaRPr lang="pt-BR" sz="32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403648" y="2564904"/>
            <a:ext cx="64087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Agricultura Familiar e Compras Públicas</a:t>
            </a:r>
          </a:p>
          <a:p>
            <a:pPr algn="ctr"/>
            <a:endParaRPr lang="pt-BR" sz="3200" b="1" dirty="0"/>
          </a:p>
          <a:p>
            <a:pPr algn="ctr"/>
            <a:endParaRPr lang="pt-BR" sz="3200" b="1" dirty="0" smtClean="0"/>
          </a:p>
          <a:p>
            <a:pPr algn="ctr"/>
            <a:endParaRPr lang="pt-BR" sz="3200" b="1" dirty="0"/>
          </a:p>
          <a:p>
            <a:pPr algn="ctr"/>
            <a:endParaRPr lang="pt-BR" sz="3200" b="1" dirty="0" smtClean="0"/>
          </a:p>
          <a:p>
            <a:pPr algn="ctr"/>
            <a:r>
              <a:rPr lang="pt-BR" sz="2000" b="1" dirty="0" smtClean="0"/>
              <a:t>Brasília, 27 de agosto de 2017.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17550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44208" y="5229200"/>
            <a:ext cx="597772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Ação</a:t>
            </a:r>
            <a:r>
              <a:rPr lang="pt-BR" sz="1400" dirty="0"/>
              <a:t>: 210O - Assistência Técnica e Extensão Rural para Agricultura </a:t>
            </a:r>
            <a:r>
              <a:rPr lang="pt-BR" sz="1400" dirty="0" smtClean="0"/>
              <a:t>Familiar</a:t>
            </a:r>
          </a:p>
          <a:p>
            <a:r>
              <a:rPr lang="pt-BR" sz="1400" dirty="0" smtClean="0"/>
              <a:t>Fonte</a:t>
            </a:r>
            <a:r>
              <a:rPr lang="pt-BR" sz="1400" dirty="0"/>
              <a:t>: </a:t>
            </a:r>
            <a:r>
              <a:rPr lang="pt-BR" sz="1400" dirty="0" smtClean="0"/>
              <a:t>Sistema Integrado de Planejamento e Orçamento (SIOP), setembro/2017</a:t>
            </a:r>
            <a:endParaRPr lang="pt-BR" sz="1400" dirty="0"/>
          </a:p>
          <a:p>
            <a:endParaRPr lang="pt-BR" sz="14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862575"/>
              </p:ext>
            </p:extLst>
          </p:nvPr>
        </p:nvGraphicFramePr>
        <p:xfrm>
          <a:off x="395536" y="684617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764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 smtClean="0"/>
              <a:t>GT </a:t>
            </a:r>
            <a:r>
              <a:rPr lang="pt-BR" sz="3600" b="1" dirty="0"/>
              <a:t>r</a:t>
            </a:r>
            <a:r>
              <a:rPr lang="pt-BR" sz="3600" b="1" dirty="0" smtClean="0"/>
              <a:t>esponsável pela preparação do tema e colaboradores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412776"/>
            <a:ext cx="8229600" cy="471338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z="2300" b="1" dirty="0" smtClean="0"/>
              <a:t>Marcos </a:t>
            </a:r>
            <a:r>
              <a:rPr lang="pt-BR" sz="2300" b="1" dirty="0" err="1"/>
              <a:t>Rochinski</a:t>
            </a:r>
            <a:r>
              <a:rPr lang="pt-BR" sz="2300" b="1" dirty="0"/>
              <a:t> (CP3) – coordenador do GT</a:t>
            </a:r>
          </a:p>
          <a:p>
            <a:pPr marL="0" lvl="0" indent="0">
              <a:buNone/>
            </a:pPr>
            <a:r>
              <a:rPr lang="pt-BR" sz="2300" b="1" dirty="0" smtClean="0"/>
              <a:t>Cazuza </a:t>
            </a:r>
            <a:r>
              <a:rPr lang="pt-BR" sz="2300" b="1" dirty="0"/>
              <a:t>(CP3)</a:t>
            </a:r>
          </a:p>
          <a:p>
            <a:pPr marL="0" indent="0">
              <a:buNone/>
            </a:pPr>
            <a:r>
              <a:rPr lang="pt-BR" sz="2300" b="1" dirty="0"/>
              <a:t>Daniel  Garcia </a:t>
            </a:r>
            <a:r>
              <a:rPr lang="pt-BR" sz="2300" b="1" dirty="0" err="1"/>
              <a:t>Kibuko</a:t>
            </a:r>
            <a:r>
              <a:rPr lang="pt-BR" sz="2300" b="1" dirty="0"/>
              <a:t> (CP5)</a:t>
            </a:r>
          </a:p>
          <a:p>
            <a:pPr marL="0" indent="0">
              <a:buNone/>
            </a:pPr>
            <a:r>
              <a:rPr lang="pt-BR" sz="2300" b="1" dirty="0"/>
              <a:t>Marcelo  Brito (CP4) </a:t>
            </a:r>
          </a:p>
          <a:p>
            <a:pPr marL="0" indent="0">
              <a:buNone/>
            </a:pPr>
            <a:r>
              <a:rPr lang="pt-BR" sz="2300" b="1" dirty="0"/>
              <a:t>Roseli </a:t>
            </a:r>
            <a:r>
              <a:rPr lang="pt-BR" sz="2300" b="1" dirty="0" err="1"/>
              <a:t>Pttiner</a:t>
            </a:r>
            <a:r>
              <a:rPr lang="pt-BR" sz="2300" b="1" dirty="0"/>
              <a:t> (CPCE)</a:t>
            </a:r>
          </a:p>
          <a:p>
            <a:pPr marL="0" indent="0">
              <a:buNone/>
            </a:pPr>
            <a:r>
              <a:rPr lang="pt-BR" sz="2300" b="1" dirty="0"/>
              <a:t>Vanessa Schottz (CP3</a:t>
            </a:r>
            <a:r>
              <a:rPr lang="pt-BR" sz="2300" b="1" dirty="0" smtClean="0"/>
              <a:t>)</a:t>
            </a:r>
          </a:p>
          <a:p>
            <a:pPr marL="0" indent="0">
              <a:buNone/>
            </a:pPr>
            <a:r>
              <a:rPr lang="pt-BR" sz="2300" dirty="0" smtClean="0"/>
              <a:t>Camila Jorge (Conab)</a:t>
            </a:r>
          </a:p>
          <a:p>
            <a:pPr marL="0" indent="0">
              <a:buNone/>
            </a:pPr>
            <a:r>
              <a:rPr lang="pt-BR" sz="2300" dirty="0" smtClean="0"/>
              <a:t>Elisangela  Sanches (MDS</a:t>
            </a:r>
            <a:r>
              <a:rPr lang="pt-BR" sz="2300" dirty="0"/>
              <a:t>)</a:t>
            </a:r>
          </a:p>
          <a:p>
            <a:pPr marL="0" indent="0">
              <a:buNone/>
            </a:pPr>
            <a:r>
              <a:rPr lang="pt-BR" sz="2300" dirty="0"/>
              <a:t>Everton </a:t>
            </a:r>
            <a:r>
              <a:rPr lang="pt-BR" sz="2300" dirty="0" smtClean="0"/>
              <a:t> Ferreira (</a:t>
            </a:r>
            <a:r>
              <a:rPr lang="pt-BR" sz="2300" dirty="0" err="1" smtClean="0"/>
              <a:t>Sead</a:t>
            </a:r>
            <a:r>
              <a:rPr lang="pt-BR" sz="2300" dirty="0"/>
              <a:t>)</a:t>
            </a:r>
          </a:p>
          <a:p>
            <a:pPr marL="0" indent="0">
              <a:buNone/>
            </a:pPr>
            <a:r>
              <a:rPr lang="pt-BR" sz="2300" dirty="0"/>
              <a:t>Igor Teixeira (</a:t>
            </a:r>
            <a:r>
              <a:rPr lang="pt-BR" sz="2300" dirty="0" err="1"/>
              <a:t>Sead</a:t>
            </a:r>
            <a:r>
              <a:rPr lang="pt-BR" sz="2300" dirty="0" smtClean="0"/>
              <a:t>)</a:t>
            </a:r>
          </a:p>
          <a:p>
            <a:pPr marL="0" indent="0">
              <a:buNone/>
            </a:pPr>
            <a:r>
              <a:rPr lang="pt-BR" sz="2300" dirty="0" err="1" smtClean="0"/>
              <a:t>Kelma</a:t>
            </a:r>
            <a:r>
              <a:rPr lang="pt-BR" sz="2300" dirty="0" smtClean="0"/>
              <a:t> Cruz </a:t>
            </a:r>
            <a:r>
              <a:rPr lang="pt-BR" sz="2300" dirty="0"/>
              <a:t>(Conab)</a:t>
            </a:r>
          </a:p>
          <a:p>
            <a:pPr marL="0" indent="0">
              <a:buNone/>
            </a:pPr>
            <a:r>
              <a:rPr lang="pt-BR" sz="2300" dirty="0" smtClean="0"/>
              <a:t>Newton Araújo </a:t>
            </a:r>
            <a:r>
              <a:rPr lang="pt-BR" sz="2300" dirty="0"/>
              <a:t>(Conab</a:t>
            </a:r>
            <a:r>
              <a:rPr lang="pt-BR" sz="2300" dirty="0" smtClean="0"/>
              <a:t>)</a:t>
            </a:r>
          </a:p>
          <a:p>
            <a:pPr marL="0" indent="0">
              <a:buNone/>
            </a:pPr>
            <a:r>
              <a:rPr lang="pt-BR" sz="2300" dirty="0" err="1" smtClean="0"/>
              <a:t>Marisson</a:t>
            </a:r>
            <a:r>
              <a:rPr lang="pt-BR" sz="2300" dirty="0" smtClean="0"/>
              <a:t> Marinho (Conab)</a:t>
            </a:r>
          </a:p>
          <a:p>
            <a:pPr marL="0" indent="0">
              <a:buNone/>
            </a:pPr>
            <a:r>
              <a:rPr lang="pt-BR" sz="2300" dirty="0" smtClean="0"/>
              <a:t>Priscila Bocchi (Caisan/MDS)</a:t>
            </a:r>
            <a:endParaRPr lang="pt-BR" sz="2300" dirty="0"/>
          </a:p>
          <a:p>
            <a:pPr marL="0" indent="0">
              <a:buNone/>
            </a:pPr>
            <a:r>
              <a:rPr lang="pt-BR" sz="2300" dirty="0" smtClean="0"/>
              <a:t>Priscilla Diniz (FNDE)</a:t>
            </a:r>
          </a:p>
          <a:p>
            <a:pPr marL="0" indent="0">
              <a:buNone/>
            </a:pPr>
            <a:r>
              <a:rPr lang="pt-BR" sz="2300" dirty="0" smtClean="0"/>
              <a:t>Roseli de Andrade (</a:t>
            </a:r>
            <a:r>
              <a:rPr lang="pt-BR" sz="2300" dirty="0" err="1" smtClean="0"/>
              <a:t>Sead</a:t>
            </a:r>
            <a:r>
              <a:rPr lang="pt-BR" sz="2300" dirty="0" smtClean="0"/>
              <a:t>) </a:t>
            </a:r>
          </a:p>
          <a:p>
            <a:pPr marL="0" indent="0">
              <a:buNone/>
            </a:pPr>
            <a:r>
              <a:rPr lang="pt-BR" sz="2300" dirty="0" smtClean="0"/>
              <a:t>Rafaela de Sá  </a:t>
            </a:r>
            <a:r>
              <a:rPr lang="pt-BR" sz="2300" dirty="0"/>
              <a:t>(</a:t>
            </a:r>
            <a:r>
              <a:rPr lang="pt-BR" sz="2300" dirty="0" smtClean="0"/>
              <a:t>Caisan/MDS)</a:t>
            </a:r>
            <a:endParaRPr lang="pt-BR" sz="2300" dirty="0"/>
          </a:p>
          <a:p>
            <a:pPr marL="0" indent="0">
              <a:buNone/>
            </a:pPr>
            <a:r>
              <a:rPr lang="pt-BR" sz="2300" dirty="0" smtClean="0"/>
              <a:t>Sara  Lopes </a:t>
            </a:r>
            <a:r>
              <a:rPr lang="pt-BR" sz="2300" dirty="0"/>
              <a:t>(FNDE)</a:t>
            </a:r>
          </a:p>
          <a:p>
            <a:pPr marL="457200" indent="-457200">
              <a:buFont typeface="+mj-lt"/>
              <a:buAutoNum type="arabicPeriod"/>
            </a:pPr>
            <a:endParaRPr lang="pt-BR" sz="2000" dirty="0"/>
          </a:p>
          <a:p>
            <a:pPr marL="457200" indent="-457200">
              <a:buFont typeface="+mj-lt"/>
              <a:buAutoNum type="arabicPeriod"/>
            </a:pPr>
            <a:endParaRPr lang="pt-BR" sz="2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2724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/>
              <a:t>Agricultura Familiar e Camponesa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628800"/>
            <a:ext cx="8229600" cy="4525963"/>
          </a:xfrm>
        </p:spPr>
        <p:txBody>
          <a:bodyPr>
            <a:normAutofit/>
          </a:bodyPr>
          <a:lstStyle/>
          <a:p>
            <a:r>
              <a:rPr lang="pt-BR" sz="2400" dirty="0" smtClean="0"/>
              <a:t>4,5 milhões de famílias</a:t>
            </a:r>
          </a:p>
          <a:p>
            <a:r>
              <a:rPr lang="pt-BR" sz="2400" dirty="0" smtClean="0"/>
              <a:t>14,5 milhões de pessoas</a:t>
            </a:r>
          </a:p>
          <a:p>
            <a:r>
              <a:rPr lang="pt-BR" sz="2400" dirty="0" smtClean="0"/>
              <a:t>84</a:t>
            </a:r>
            <a:r>
              <a:rPr lang="pt-BR" sz="2400" dirty="0"/>
              <a:t>% do total de estabelecimentos </a:t>
            </a:r>
            <a:r>
              <a:rPr lang="pt-BR" sz="2400" dirty="0" smtClean="0"/>
              <a:t>agrícolas do país</a:t>
            </a:r>
          </a:p>
          <a:p>
            <a:r>
              <a:rPr lang="pt-BR" sz="2400" dirty="0" smtClean="0"/>
              <a:t>50 % na </a:t>
            </a:r>
            <a:r>
              <a:rPr lang="pt-BR" sz="2400" dirty="0"/>
              <a:t>região Nordeste </a:t>
            </a:r>
            <a:endParaRPr lang="pt-BR" sz="2400" dirty="0" smtClean="0"/>
          </a:p>
          <a:p>
            <a:r>
              <a:rPr lang="pt-BR" sz="2400" dirty="0" smtClean="0"/>
              <a:t>19% Sul</a:t>
            </a:r>
          </a:p>
          <a:p>
            <a:r>
              <a:rPr lang="pt-BR" sz="2400" dirty="0" smtClean="0"/>
              <a:t>16%  </a:t>
            </a:r>
            <a:r>
              <a:rPr lang="pt-BR" sz="2400" dirty="0"/>
              <a:t>Sudeste </a:t>
            </a:r>
            <a:endParaRPr lang="pt-BR" sz="2400" dirty="0" smtClean="0"/>
          </a:p>
          <a:p>
            <a:r>
              <a:rPr lang="pt-BR" sz="2400" dirty="0" smtClean="0"/>
              <a:t>10% Norte </a:t>
            </a:r>
          </a:p>
          <a:p>
            <a:r>
              <a:rPr lang="pt-BR" sz="2400" dirty="0" smtClean="0"/>
              <a:t>5% Centro Oeste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8667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dirty="0" smtClean="0"/>
              <a:t>Indicadores  da atividade rural no Brasil </a:t>
            </a:r>
            <a:r>
              <a:rPr lang="pt-BR" dirty="0">
                <a:latin typeface="Times New Roman"/>
                <a:ea typeface="Times New Roman"/>
              </a:rPr>
              <a:t/>
            </a:r>
            <a:br>
              <a:rPr lang="pt-BR" dirty="0">
                <a:latin typeface="Times New Roman"/>
                <a:ea typeface="Times New Roman"/>
              </a:rPr>
            </a:b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873854"/>
              </p:ext>
            </p:extLst>
          </p:nvPr>
        </p:nvGraphicFramePr>
        <p:xfrm>
          <a:off x="827583" y="1700807"/>
          <a:ext cx="7344816" cy="37017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9207"/>
                <a:gridCol w="1689905"/>
                <a:gridCol w="1075704"/>
              </a:tblGrid>
              <a:tr h="7029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Indicadores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Agricultura Familiar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Patronal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83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Área Ocupada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6075" indent="-387350" algn="r">
                        <a:spcAft>
                          <a:spcPts val="0"/>
                        </a:spcAft>
                        <a:tabLst>
                          <a:tab pos="822325" algn="l"/>
                        </a:tabLst>
                      </a:pPr>
                      <a:r>
                        <a:rPr lang="pt-BR" sz="1800" b="1" dirty="0">
                          <a:effectLst/>
                        </a:rPr>
                        <a:t>24,3%</a:t>
                      </a:r>
                      <a:endParaRPr lang="pt-BR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184150" algn="r">
                        <a:spcAft>
                          <a:spcPts val="0"/>
                        </a:spcAft>
                      </a:pPr>
                      <a:r>
                        <a:rPr lang="pt-BR" sz="1800" b="1">
                          <a:effectLst/>
                        </a:rPr>
                        <a:t>75,7%</a:t>
                      </a:r>
                      <a:endParaRPr lang="pt-BR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083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Mão de obra ocupada no campo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6075" algn="r">
                        <a:spcAft>
                          <a:spcPts val="0"/>
                        </a:spcAft>
                        <a:tabLst>
                          <a:tab pos="822325" algn="l"/>
                        </a:tabLst>
                      </a:pPr>
                      <a:r>
                        <a:rPr lang="pt-BR" sz="1800" b="1" dirty="0">
                          <a:effectLst/>
                        </a:rPr>
                        <a:t>78,8%</a:t>
                      </a:r>
                      <a:endParaRPr lang="pt-BR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184150" algn="r">
                        <a:spcAft>
                          <a:spcPts val="0"/>
                        </a:spcAft>
                      </a:pPr>
                      <a:r>
                        <a:rPr lang="pt-BR" sz="1800" b="1">
                          <a:effectLst/>
                        </a:rPr>
                        <a:t>21,2%</a:t>
                      </a:r>
                      <a:endParaRPr lang="pt-BR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083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Ganho de produtividade 1996-2006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6075" algn="r">
                        <a:spcAft>
                          <a:spcPts val="0"/>
                        </a:spcAft>
                        <a:tabLst>
                          <a:tab pos="822325" algn="l"/>
                        </a:tabLst>
                      </a:pPr>
                      <a:r>
                        <a:rPr lang="pt-BR" sz="1800" b="1" dirty="0">
                          <a:effectLst/>
                        </a:rPr>
                        <a:t>61%</a:t>
                      </a:r>
                      <a:endParaRPr lang="pt-BR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184150" algn="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47%</a:t>
                      </a:r>
                      <a:endParaRPr lang="pt-BR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083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Participação no PIB nacional (2005)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6075" algn="r">
                        <a:spcAft>
                          <a:spcPts val="0"/>
                        </a:spcAft>
                        <a:tabLst>
                          <a:tab pos="822325" algn="l"/>
                        </a:tabLst>
                      </a:pPr>
                      <a:r>
                        <a:rPr lang="pt-BR" sz="1800" b="1" dirty="0">
                          <a:effectLst/>
                        </a:rPr>
                        <a:t>9,0%</a:t>
                      </a:r>
                      <a:endParaRPr lang="pt-BR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184150" algn="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18,9%</a:t>
                      </a:r>
                      <a:endParaRPr lang="pt-BR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193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Valor médio da produção em relação à área total (em R$ 1,00)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6075" algn="r">
                        <a:spcAft>
                          <a:spcPts val="0"/>
                        </a:spcAft>
                        <a:tabLst>
                          <a:tab pos="822325" algn="l"/>
                        </a:tabLst>
                      </a:pPr>
                      <a:r>
                        <a:rPr lang="pt-PT" sz="1800" b="1" dirty="0">
                          <a:effectLst/>
                        </a:rPr>
                        <a:t>677/ha</a:t>
                      </a:r>
                      <a:endParaRPr lang="pt-BR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184150" algn="r"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358/ha</a:t>
                      </a:r>
                      <a:endParaRPr lang="pt-BR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816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Valor médio da produção em relação à área aproveitável (em R$ 1,00)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6075" algn="r">
                        <a:spcAft>
                          <a:spcPts val="0"/>
                        </a:spcAft>
                        <a:tabLst>
                          <a:tab pos="822325" algn="l"/>
                        </a:tabLst>
                      </a:pPr>
                      <a:r>
                        <a:rPr lang="pt-PT" sz="1800" b="1" dirty="0">
                          <a:effectLst/>
                        </a:rPr>
                        <a:t>792/ha</a:t>
                      </a:r>
                      <a:endParaRPr lang="pt-BR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184150" algn="r"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effectLst/>
                        </a:rPr>
                        <a:t>447/ha </a:t>
                      </a:r>
                      <a:endParaRPr lang="pt-BR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31435" y="6065222"/>
            <a:ext cx="38401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Fonte: Censo Agropecuário 2006. IBGE</a:t>
            </a:r>
            <a:endParaRPr kumimoji="0" lang="pt-PT" altLang="pt-B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850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/>
              <a:t>Orçamento  2017 e </a:t>
            </a:r>
            <a:r>
              <a:rPr lang="pt-BR" sz="3200" b="1" dirty="0" smtClean="0">
                <a:solidFill>
                  <a:srgbClr val="FF0000"/>
                </a:solidFill>
              </a:rPr>
              <a:t>PLOA 2018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b="1" dirty="0" smtClean="0"/>
              <a:t>Orçamento Autorizado na LOA  2017</a:t>
            </a:r>
          </a:p>
          <a:p>
            <a:pPr marL="0" indent="0" algn="ctr">
              <a:buNone/>
            </a:pPr>
            <a:r>
              <a:rPr lang="pt-BR" sz="2400" b="1" dirty="0" smtClean="0"/>
              <a:t>X</a:t>
            </a:r>
          </a:p>
          <a:p>
            <a:pPr marL="0" indent="0" algn="ctr">
              <a:buNone/>
            </a:pPr>
            <a:r>
              <a:rPr lang="pt-BR" sz="2400" b="1" dirty="0" smtClean="0"/>
              <a:t>Orçamento Empenhado </a:t>
            </a:r>
          </a:p>
          <a:p>
            <a:pPr marL="0" indent="0" algn="ctr">
              <a:buNone/>
            </a:pPr>
            <a:r>
              <a:rPr lang="pt-BR" sz="2400" b="1" dirty="0" smtClean="0"/>
              <a:t>X</a:t>
            </a:r>
          </a:p>
          <a:p>
            <a:pPr marL="0" indent="0" algn="ctr">
              <a:buNone/>
            </a:pPr>
            <a:r>
              <a:rPr lang="pt-BR" sz="2400" b="1" dirty="0" smtClean="0"/>
              <a:t>Orçamento Liquidado</a:t>
            </a:r>
          </a:p>
          <a:p>
            <a:pPr marL="0" indent="0" algn="ctr">
              <a:buNone/>
            </a:pPr>
            <a:r>
              <a:rPr lang="pt-BR" sz="2400" b="1" dirty="0" smtClean="0"/>
              <a:t>e </a:t>
            </a:r>
          </a:p>
          <a:p>
            <a:pPr marL="0" indent="0" algn="ctr">
              <a:buNone/>
            </a:pPr>
            <a:r>
              <a:rPr lang="pt-BR" sz="2400" b="1" dirty="0" smtClean="0">
                <a:solidFill>
                  <a:srgbClr val="FF0000"/>
                </a:solidFill>
              </a:rPr>
              <a:t>PLOA 2018</a:t>
            </a:r>
            <a:endParaRPr lang="pt-B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273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979712" y="5229200"/>
            <a:ext cx="597772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Ação: 00PI </a:t>
            </a:r>
            <a:r>
              <a:rPr lang="pt-BR" sz="1400" dirty="0"/>
              <a:t>- Apoio à Alimentação Escolar na Educação Básica (PNAE</a:t>
            </a:r>
            <a:r>
              <a:rPr lang="pt-BR" sz="1400" dirty="0" smtClean="0"/>
              <a:t>)</a:t>
            </a:r>
          </a:p>
          <a:p>
            <a:r>
              <a:rPr lang="pt-BR" sz="1400" dirty="0" smtClean="0"/>
              <a:t>Fonte</a:t>
            </a:r>
            <a:r>
              <a:rPr lang="pt-BR" sz="1400" dirty="0"/>
              <a:t>: </a:t>
            </a:r>
            <a:r>
              <a:rPr lang="pt-BR" sz="1400" dirty="0" smtClean="0"/>
              <a:t>Sistema Integrado de Planejamento e Orçamento (SIOP), setembro/2017</a:t>
            </a:r>
            <a:endParaRPr lang="pt-BR" sz="1400" dirty="0"/>
          </a:p>
          <a:p>
            <a:endParaRPr lang="pt-BR" sz="1400" dirty="0"/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798936"/>
              </p:ext>
            </p:extLst>
          </p:nvPr>
        </p:nvGraphicFramePr>
        <p:xfrm>
          <a:off x="467544" y="54868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Conector de seta reta 2"/>
          <p:cNvCxnSpPr/>
          <p:nvPr/>
        </p:nvCxnSpPr>
        <p:spPr>
          <a:xfrm>
            <a:off x="3491880" y="1556792"/>
            <a:ext cx="3641551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84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971600" y="5229200"/>
            <a:ext cx="7632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Ação</a:t>
            </a:r>
            <a:r>
              <a:rPr lang="pt-BR" sz="1400" dirty="0"/>
              <a:t>: 2798 - Aquisição de alimentos provenientes da agricultura </a:t>
            </a:r>
            <a:r>
              <a:rPr lang="pt-BR" sz="1400" dirty="0" smtClean="0"/>
              <a:t>familiar;  </a:t>
            </a:r>
            <a:r>
              <a:rPr lang="pt-BR" sz="1400" dirty="0"/>
              <a:t>2B81 - Aquisição de Alimentos da Agricultura Familiar </a:t>
            </a:r>
            <a:r>
              <a:rPr lang="pt-BR" sz="1400" dirty="0" smtClean="0"/>
              <a:t>– PAA</a:t>
            </a:r>
          </a:p>
          <a:p>
            <a:r>
              <a:rPr lang="pt-BR" sz="1400" dirty="0" smtClean="0"/>
              <a:t>Fonte</a:t>
            </a:r>
            <a:r>
              <a:rPr lang="pt-BR" sz="1400" dirty="0"/>
              <a:t>: </a:t>
            </a:r>
            <a:r>
              <a:rPr lang="pt-BR" sz="1400" dirty="0" smtClean="0"/>
              <a:t>Sistema Integrado de Planejamento e Orçamento (SIOP), setembro/2017</a:t>
            </a:r>
            <a:endParaRPr lang="pt-BR" sz="1400" dirty="0"/>
          </a:p>
          <a:p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68531"/>
              </p:ext>
            </p:extLst>
          </p:nvPr>
        </p:nvGraphicFramePr>
        <p:xfrm>
          <a:off x="467544" y="47667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Conector de seta reta 2"/>
          <p:cNvCxnSpPr/>
          <p:nvPr/>
        </p:nvCxnSpPr>
        <p:spPr>
          <a:xfrm>
            <a:off x="2699792" y="1412776"/>
            <a:ext cx="4796202" cy="266429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29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979712" y="5229200"/>
            <a:ext cx="60178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Ação</a:t>
            </a:r>
            <a:r>
              <a:rPr lang="pt-BR" sz="1400" dirty="0"/>
              <a:t>: 2798 - Aquisição de alimentos provenientes da agricultura </a:t>
            </a:r>
            <a:r>
              <a:rPr lang="pt-BR" sz="1400" dirty="0" smtClean="0"/>
              <a:t>familiar; </a:t>
            </a:r>
          </a:p>
          <a:p>
            <a:r>
              <a:rPr lang="pt-BR" sz="1400" dirty="0" smtClean="0"/>
              <a:t>Fonte</a:t>
            </a:r>
            <a:r>
              <a:rPr lang="pt-BR" sz="1400" dirty="0"/>
              <a:t>: </a:t>
            </a:r>
            <a:r>
              <a:rPr lang="pt-BR" sz="1400" dirty="0" smtClean="0"/>
              <a:t>Sistema Integrado de Planejamento e Orçamento (SIOP), setembro /2017</a:t>
            </a:r>
            <a:endParaRPr lang="pt-BR" sz="1400" dirty="0"/>
          </a:p>
          <a:p>
            <a:endParaRPr lang="pt-BR" sz="1400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503517"/>
              </p:ext>
            </p:extLst>
          </p:nvPr>
        </p:nvGraphicFramePr>
        <p:xfrm>
          <a:off x="394932" y="62068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Conector de seta reta 3"/>
          <p:cNvCxnSpPr/>
          <p:nvPr/>
        </p:nvCxnSpPr>
        <p:spPr>
          <a:xfrm>
            <a:off x="2843808" y="1844824"/>
            <a:ext cx="4752528" cy="24482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>
            <a:off x="6012158" y="2564903"/>
            <a:ext cx="1121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Redução de 99,8%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99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364180" y="5229200"/>
            <a:ext cx="714413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Ação</a:t>
            </a:r>
            <a:r>
              <a:rPr lang="pt-BR" sz="1400" dirty="0"/>
              <a:t>: 0281 - Subvenção Econômica para a Agricultura Familiar - PRONAF (Lei nº 8.427, de 1992</a:t>
            </a:r>
            <a:r>
              <a:rPr lang="pt-BR" sz="1400" dirty="0" smtClean="0"/>
              <a:t>)</a:t>
            </a:r>
          </a:p>
          <a:p>
            <a:r>
              <a:rPr lang="pt-BR" sz="1400" dirty="0" smtClean="0"/>
              <a:t>Fonte</a:t>
            </a:r>
            <a:r>
              <a:rPr lang="pt-BR" sz="1400" dirty="0"/>
              <a:t>: </a:t>
            </a:r>
            <a:r>
              <a:rPr lang="pt-BR" sz="1400" dirty="0" smtClean="0"/>
              <a:t>Sistema Integrado de Planejamento e Orçamento (SIOP), setembro/2017</a:t>
            </a:r>
            <a:endParaRPr lang="pt-BR" sz="1400" dirty="0"/>
          </a:p>
          <a:p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101537"/>
              </p:ext>
            </p:extLst>
          </p:nvPr>
        </p:nvGraphicFramePr>
        <p:xfrm>
          <a:off x="539552" y="47667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969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427</Words>
  <Application>Microsoft Office PowerPoint</Application>
  <PresentationFormat>Apresentação na tela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   </vt:lpstr>
      <vt:lpstr>GT responsável pela preparação do tema e colaboradores</vt:lpstr>
      <vt:lpstr>Agricultura Familiar e Camponesa</vt:lpstr>
      <vt:lpstr> Indicadores  da atividade rural no Brasil  </vt:lpstr>
      <vt:lpstr>Orçamento  2017 e PLOA 2018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Cleiciane dos Santos Silva</dc:creator>
  <cp:lastModifiedBy>Mirlane Klimach Guimaraes</cp:lastModifiedBy>
  <cp:revision>45</cp:revision>
  <cp:lastPrinted>2017-09-27T00:50:02Z</cp:lastPrinted>
  <dcterms:created xsi:type="dcterms:W3CDTF">2017-02-17T15:29:55Z</dcterms:created>
  <dcterms:modified xsi:type="dcterms:W3CDTF">2017-09-27T13:00:06Z</dcterms:modified>
</cp:coreProperties>
</file>