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553" r:id="rId3"/>
    <p:sldId id="338" r:id="rId4"/>
    <p:sldId id="528" r:id="rId5"/>
    <p:sldId id="523" r:id="rId6"/>
    <p:sldId id="555" r:id="rId7"/>
    <p:sldId id="541" r:id="rId8"/>
    <p:sldId id="540" r:id="rId9"/>
    <p:sldId id="560" r:id="rId10"/>
    <p:sldId id="530" r:id="rId11"/>
    <p:sldId id="543" r:id="rId12"/>
    <p:sldId id="564" r:id="rId13"/>
    <p:sldId id="566" r:id="rId14"/>
    <p:sldId id="568" r:id="rId15"/>
    <p:sldId id="570" r:id="rId16"/>
    <p:sldId id="571" r:id="rId17"/>
    <p:sldId id="572" r:id="rId18"/>
    <p:sldId id="576" r:id="rId19"/>
    <p:sldId id="574" r:id="rId20"/>
    <p:sldId id="545" r:id="rId21"/>
    <p:sldId id="573" r:id="rId22"/>
    <p:sldId id="535" r:id="rId23"/>
    <p:sldId id="552" r:id="rId24"/>
    <p:sldId id="557" r:id="rId25"/>
    <p:sldId id="559" r:id="rId26"/>
    <p:sldId id="389" r:id="rId27"/>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42"/>
      </p:cViewPr>
      <p:guideLst>
        <p:guide orient="horz" pos="333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37051928848\1%20-%20CGPAE\1%20-%20DIDAF\0%20-%20FRENTE%20DE%20TRABALHO\0%20-%20PRODUTOS\2017\0%20-%20DADOS%20PROCESSADOS\0%20-%20Aquisi&#231;&#227;o%20af%20atualizada%20com%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37051928848\1%20-%20CGPAE\1%20-%20DIDAF\0%20-%20FRENTE%20DE%20TRABALHO\0%20-%20PRODUTOS\2017\0%20-%20DADOS%20PROCESSADOS\0%20-%20Aquisi&#231;&#227;o%20af%20atualizada%20com%20201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37051928848\1%20-%20CGPAE\1%20-%20DIDAF\0%20-%20FRENTE%20DE%20TRABALHO\0%20-%20PRODUTOS\2017\0%20-%20DADOS%20PROCESSADOS\0%20-%20Aquisi&#231;&#227;o%20af%20atualizada%20com%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37051928848\1%20-%20CGPAE\1%20-%20DIDAF\2%20-%20DADOS\1%20-%20AF%20NO%20PNAE%20-%20OFICIAL\2%20-%20PRODUTO%202%20-%20processamento\3%20-%20HISTORICO%20com%20atualiza&#231;&#227;o%20de%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37051928848\1%20-%20CGPAE\1%20-%20DIDAF\2%20-%20DADOS\1%20-%20AF%20NO%20PNAE%20-%20OFICIAL\2%20-%20PRODUTO%202%20-%20processamento\0%20-%20Aquisi&#231;&#227;o%20af%20atualizada%20com%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Plan1!$C$3</c:f>
              <c:strCache>
                <c:ptCount val="1"/>
                <c:pt idx="0">
                  <c:v>Valor Aplicado na AF</c:v>
                </c:pt>
              </c:strCache>
            </c:strRef>
          </c:tx>
          <c:spPr>
            <a:solidFill>
              <a:schemeClr val="accent6">
                <a:lumMod val="75000"/>
              </a:schemeClr>
            </a:solidFill>
          </c:spPr>
          <c:invertIfNegative val="0"/>
          <c:dLbls>
            <c:dLbl>
              <c:idx val="0"/>
              <c:layout>
                <c:manualLayout>
                  <c:x val="-5.906238464377999E-3"/>
                  <c:y val="5.8654087289289813E-3"/>
                </c:manualLayout>
              </c:layout>
              <c:showLegendKey val="0"/>
              <c:showVal val="1"/>
              <c:showCatName val="0"/>
              <c:showSerName val="0"/>
              <c:showPercent val="0"/>
              <c:showBubbleSize val="0"/>
            </c:dLbl>
            <c:dLbl>
              <c:idx val="1"/>
              <c:layout>
                <c:manualLayout>
                  <c:x val="4.4296788482834724E-3"/>
                  <c:y val="-2.3461634915715925E-2"/>
                </c:manualLayout>
              </c:layout>
              <c:showLegendKey val="0"/>
              <c:showVal val="1"/>
              <c:showCatName val="0"/>
              <c:showSerName val="0"/>
              <c:showPercent val="0"/>
              <c:showBubbleSize val="0"/>
            </c:dLbl>
            <c:dLbl>
              <c:idx val="2"/>
              <c:layout>
                <c:manualLayout>
                  <c:x val="1.0335917312661499E-2"/>
                  <c:y val="-2.0528930551251379E-2"/>
                </c:manualLayout>
              </c:layout>
              <c:showLegendKey val="0"/>
              <c:showVal val="1"/>
              <c:showCatName val="0"/>
              <c:showSerName val="0"/>
              <c:showPercent val="0"/>
              <c:showBubbleSize val="0"/>
            </c:dLbl>
            <c:dLbl>
              <c:idx val="5"/>
              <c:layout>
                <c:manualLayout>
                  <c:x val="-5.9062384643781074E-3"/>
                  <c:y val="-2.3461634915715936E-2"/>
                </c:manualLayout>
              </c:layout>
              <c:showLegendKey val="0"/>
              <c:showVal val="1"/>
              <c:showCatName val="0"/>
              <c:showSerName val="0"/>
              <c:showPercent val="0"/>
              <c:showBubbleSize val="0"/>
            </c:dLbl>
            <c:dLbl>
              <c:idx val="6"/>
              <c:layout>
                <c:manualLayout>
                  <c:x val="1.7718715393133997E-2"/>
                  <c:y val="-5.8654087289289813E-3"/>
                </c:manualLayout>
              </c:layout>
              <c:tx>
                <c:rich>
                  <a:bodyPr/>
                  <a:lstStyle/>
                  <a:p>
                    <a:r>
                      <a:rPr lang="en-US" dirty="0" smtClean="0"/>
                      <a:t> </a:t>
                    </a:r>
                    <a:r>
                      <a:rPr lang="en-US" dirty="0"/>
                      <a:t>R$ 849.826.970,72 </a:t>
                    </a:r>
                    <a:r>
                      <a:rPr lang="en-US" dirty="0" smtClean="0">
                        <a:solidFill>
                          <a:srgbClr val="FF0000"/>
                        </a:solidFill>
                      </a:rPr>
                      <a:t>*</a:t>
                    </a:r>
                    <a:endParaRPr lang="en-US" dirty="0">
                      <a:solidFill>
                        <a:srgbClr val="FF0000"/>
                      </a:solidFill>
                    </a:endParaRPr>
                  </a:p>
                </c:rich>
              </c:tx>
              <c:showLegendKey val="0"/>
              <c:showVal val="1"/>
              <c:showCatName val="0"/>
              <c:showSerName val="0"/>
              <c:showPercent val="0"/>
              <c:showBubbleSize val="0"/>
            </c:dLbl>
            <c:txPr>
              <a:bodyPr/>
              <a:lstStyle/>
              <a:p>
                <a:pPr>
                  <a:defRPr sz="1400" b="1"/>
                </a:pPr>
                <a:endParaRPr lang="pt-BR"/>
              </a:p>
            </c:txPr>
            <c:showLegendKey val="0"/>
            <c:showVal val="1"/>
            <c:showCatName val="0"/>
            <c:showSerName val="0"/>
            <c:showPercent val="0"/>
            <c:showBubbleSize val="0"/>
            <c:showLeaderLines val="0"/>
          </c:dLbls>
          <c:cat>
            <c:numRef>
              <c:f>Plan1!$A$4:$A$10</c:f>
              <c:numCache>
                <c:formatCode>General</c:formatCode>
                <c:ptCount val="7"/>
                <c:pt idx="0">
                  <c:v>2010</c:v>
                </c:pt>
                <c:pt idx="1">
                  <c:v>2011</c:v>
                </c:pt>
                <c:pt idx="2">
                  <c:v>2012</c:v>
                </c:pt>
                <c:pt idx="3">
                  <c:v>2013</c:v>
                </c:pt>
                <c:pt idx="4">
                  <c:v>2014</c:v>
                </c:pt>
                <c:pt idx="5">
                  <c:v>2015</c:v>
                </c:pt>
                <c:pt idx="6">
                  <c:v>2016</c:v>
                </c:pt>
              </c:numCache>
            </c:numRef>
          </c:cat>
          <c:val>
            <c:numRef>
              <c:f>Plan1!$C$4:$C$10</c:f>
              <c:numCache>
                <c:formatCode>_("R$"* #,##0.00_);_("R$"* \(#,##0.00\);_("R$"* "-"??_);_(@_)</c:formatCode>
                <c:ptCount val="7"/>
                <c:pt idx="0">
                  <c:v>148571523.34</c:v>
                </c:pt>
                <c:pt idx="1">
                  <c:v>234670508.54999986</c:v>
                </c:pt>
                <c:pt idx="2">
                  <c:v>366611838.48000085</c:v>
                </c:pt>
                <c:pt idx="3">
                  <c:v>637725487.38</c:v>
                </c:pt>
                <c:pt idx="4">
                  <c:v>751257744.33000004</c:v>
                </c:pt>
                <c:pt idx="5">
                  <c:v>875726996.11000001</c:v>
                </c:pt>
                <c:pt idx="6">
                  <c:v>849826970.72000003</c:v>
                </c:pt>
              </c:numCache>
            </c:numRef>
          </c:val>
        </c:ser>
        <c:dLbls>
          <c:showLegendKey val="0"/>
          <c:showVal val="1"/>
          <c:showCatName val="0"/>
          <c:showSerName val="0"/>
          <c:showPercent val="0"/>
          <c:showBubbleSize val="0"/>
        </c:dLbls>
        <c:gapWidth val="150"/>
        <c:shape val="box"/>
        <c:axId val="87707136"/>
        <c:axId val="81879616"/>
        <c:axId val="0"/>
      </c:bar3DChart>
      <c:catAx>
        <c:axId val="87707136"/>
        <c:scaling>
          <c:orientation val="minMax"/>
        </c:scaling>
        <c:delete val="0"/>
        <c:axPos val="b"/>
        <c:numFmt formatCode="General" sourceLinked="1"/>
        <c:majorTickMark val="none"/>
        <c:minorTickMark val="none"/>
        <c:tickLblPos val="nextTo"/>
        <c:txPr>
          <a:bodyPr/>
          <a:lstStyle/>
          <a:p>
            <a:pPr>
              <a:defRPr sz="1050" b="1"/>
            </a:pPr>
            <a:endParaRPr lang="pt-BR"/>
          </a:p>
        </c:txPr>
        <c:crossAx val="81879616"/>
        <c:crosses val="autoZero"/>
        <c:auto val="1"/>
        <c:lblAlgn val="ctr"/>
        <c:lblOffset val="100"/>
        <c:noMultiLvlLbl val="0"/>
      </c:catAx>
      <c:valAx>
        <c:axId val="81879616"/>
        <c:scaling>
          <c:orientation val="minMax"/>
        </c:scaling>
        <c:delete val="1"/>
        <c:axPos val="l"/>
        <c:numFmt formatCode="_(&quot;R$&quot;* #,##0.00_);_(&quot;R$&quot;* \(#,##0.00\);_(&quot;R$&quot;* &quot;-&quot;??_);_(@_)" sourceLinked="1"/>
        <c:majorTickMark val="none"/>
        <c:minorTickMark val="none"/>
        <c:tickLblPos val="nextTo"/>
        <c:crossAx val="8770713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Plan1!$D$3</c:f>
              <c:strCache>
                <c:ptCount val="1"/>
                <c:pt idx="0">
                  <c:v>Percentual</c:v>
                </c:pt>
              </c:strCache>
            </c:strRef>
          </c:tx>
          <c:spPr>
            <a:ln w="38100"/>
          </c:spPr>
          <c:marker>
            <c:spPr>
              <a:solidFill>
                <a:schemeClr val="accent6">
                  <a:lumMod val="75000"/>
                </a:schemeClr>
              </a:solidFill>
              <a:ln w="38100"/>
            </c:spPr>
          </c:marker>
          <c:dLbls>
            <c:txPr>
              <a:bodyPr/>
              <a:lstStyle/>
              <a:p>
                <a:pPr>
                  <a:defRPr sz="1400" b="1"/>
                </a:pPr>
                <a:endParaRPr lang="pt-BR"/>
              </a:p>
            </c:txPr>
            <c:showLegendKey val="0"/>
            <c:showVal val="1"/>
            <c:showCatName val="0"/>
            <c:showSerName val="0"/>
            <c:showPercent val="0"/>
            <c:showBubbleSize val="0"/>
            <c:showLeaderLines val="0"/>
          </c:dLbls>
          <c:cat>
            <c:numRef>
              <c:f>Plan1!$A$4:$A$10</c:f>
              <c:numCache>
                <c:formatCode>General</c:formatCode>
                <c:ptCount val="7"/>
                <c:pt idx="0">
                  <c:v>2010</c:v>
                </c:pt>
                <c:pt idx="1">
                  <c:v>2011</c:v>
                </c:pt>
                <c:pt idx="2">
                  <c:v>2012</c:v>
                </c:pt>
                <c:pt idx="3">
                  <c:v>2013</c:v>
                </c:pt>
                <c:pt idx="4">
                  <c:v>2014</c:v>
                </c:pt>
                <c:pt idx="5">
                  <c:v>2015</c:v>
                </c:pt>
                <c:pt idx="6">
                  <c:v>2016</c:v>
                </c:pt>
              </c:numCache>
            </c:numRef>
          </c:cat>
          <c:val>
            <c:numRef>
              <c:f>Plan1!$D$4:$D$10</c:f>
              <c:numCache>
                <c:formatCode>0.00%</c:formatCode>
                <c:ptCount val="7"/>
                <c:pt idx="0">
                  <c:v>4.8964519346812965E-2</c:v>
                </c:pt>
                <c:pt idx="1">
                  <c:v>7.6908092674022613E-2</c:v>
                </c:pt>
                <c:pt idx="2">
                  <c:v>0.11087596207097342</c:v>
                </c:pt>
                <c:pt idx="3">
                  <c:v>0.18019829816478095</c:v>
                </c:pt>
                <c:pt idx="4">
                  <c:v>0.20339615585870835</c:v>
                </c:pt>
                <c:pt idx="5">
                  <c:v>0.23291918255461436</c:v>
                </c:pt>
                <c:pt idx="6">
                  <c:v>0.24837938579069463</c:v>
                </c:pt>
              </c:numCache>
            </c:numRef>
          </c:val>
          <c:smooth val="0"/>
        </c:ser>
        <c:dLbls>
          <c:showLegendKey val="0"/>
          <c:showVal val="0"/>
          <c:showCatName val="0"/>
          <c:showSerName val="0"/>
          <c:showPercent val="0"/>
          <c:showBubbleSize val="0"/>
        </c:dLbls>
        <c:marker val="1"/>
        <c:smooth val="0"/>
        <c:axId val="130712576"/>
        <c:axId val="81884800"/>
      </c:lineChart>
      <c:catAx>
        <c:axId val="130712576"/>
        <c:scaling>
          <c:orientation val="minMax"/>
        </c:scaling>
        <c:delete val="0"/>
        <c:axPos val="b"/>
        <c:numFmt formatCode="General" sourceLinked="1"/>
        <c:majorTickMark val="out"/>
        <c:minorTickMark val="none"/>
        <c:tickLblPos val="nextTo"/>
        <c:crossAx val="81884800"/>
        <c:crosses val="autoZero"/>
        <c:auto val="1"/>
        <c:lblAlgn val="ctr"/>
        <c:lblOffset val="100"/>
        <c:noMultiLvlLbl val="0"/>
      </c:catAx>
      <c:valAx>
        <c:axId val="81884800"/>
        <c:scaling>
          <c:orientation val="minMax"/>
        </c:scaling>
        <c:delete val="0"/>
        <c:axPos val="l"/>
        <c:numFmt formatCode="0.00%" sourceLinked="1"/>
        <c:majorTickMark val="out"/>
        <c:minorTickMark val="none"/>
        <c:tickLblPos val="nextTo"/>
        <c:crossAx val="130712576"/>
        <c:crosses val="autoZero"/>
        <c:crossBetween val="between"/>
      </c:valAx>
    </c:plotArea>
    <c:legend>
      <c:legendPos val="r"/>
      <c:layout/>
      <c:overlay val="0"/>
    </c:legend>
    <c:plotVisOnly val="1"/>
    <c:dispBlanksAs val="gap"/>
    <c:showDLblsOverMax val="0"/>
  </c:chart>
  <c:txPr>
    <a:bodyPr/>
    <a:lstStyle/>
    <a:p>
      <a:pPr>
        <a:defRPr>
          <a:solidFill>
            <a:sysClr val="windowText" lastClr="000000"/>
          </a:solidFill>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Gráficos!$H$20</c:f>
              <c:strCache>
                <c:ptCount val="1"/>
                <c:pt idx="0">
                  <c:v>Agricultura familiar</c:v>
                </c:pt>
              </c:strCache>
            </c:strRef>
          </c:tx>
          <c:spPr>
            <a:solidFill>
              <a:srgbClr val="92D050"/>
            </a:solidFill>
          </c:spPr>
          <c:invertIfNegative val="0"/>
          <c:dLbls>
            <c:dLbl>
              <c:idx val="10"/>
              <c:layout>
                <c:manualLayout>
                  <c:x val="3.4376947759100267E-2"/>
                  <c:y val="-4.9683446753177657E-3"/>
                </c:manualLayout>
              </c:layout>
              <c:showLegendKey val="0"/>
              <c:showVal val="1"/>
              <c:showCatName val="0"/>
              <c:showSerName val="0"/>
              <c:showPercent val="0"/>
              <c:showBubbleSize val="0"/>
            </c:dLbl>
            <c:dLbl>
              <c:idx val="11"/>
              <c:layout>
                <c:manualLayout>
                  <c:x val="3.4377065448471772E-2"/>
                  <c:y val="-2.4840745394486686E-3"/>
                </c:manualLayout>
              </c:layout>
              <c:showLegendKey val="0"/>
              <c:showVal val="1"/>
              <c:showCatName val="0"/>
              <c:showSerName val="0"/>
              <c:showPercent val="0"/>
              <c:showBubbleSize val="0"/>
            </c:dLbl>
            <c:txPr>
              <a:bodyPr/>
              <a:lstStyle/>
              <a:p>
                <a:pPr>
                  <a:defRPr sz="1600" b="1"/>
                </a:pPr>
                <a:endParaRPr lang="pt-BR"/>
              </a:p>
            </c:txPr>
            <c:showLegendKey val="0"/>
            <c:showVal val="1"/>
            <c:showCatName val="0"/>
            <c:showSerName val="0"/>
            <c:showPercent val="0"/>
            <c:showBubbleSize val="0"/>
            <c:showLeaderLines val="0"/>
          </c:dLbls>
          <c:cat>
            <c:strRef>
              <c:f>Gráficos!$G$21:$G$32</c:f>
              <c:strCache>
                <c:ptCount val="12"/>
                <c:pt idx="0">
                  <c:v>Bebidas</c:v>
                </c:pt>
                <c:pt idx="1">
                  <c:v>Frutas e derivados</c:v>
                </c:pt>
                <c:pt idx="2">
                  <c:v>Hortaliças e derivados</c:v>
                </c:pt>
                <c:pt idx="3">
                  <c:v>Ovos e derivados</c:v>
                </c:pt>
                <c:pt idx="4">
                  <c:v>Leites e derivados</c:v>
                </c:pt>
                <c:pt idx="5">
                  <c:v>Leguminosas e derivados</c:v>
                </c:pt>
                <c:pt idx="6">
                  <c:v>Oleaginosas</c:v>
                </c:pt>
                <c:pt idx="7">
                  <c:v>Pescados e frutos do mar</c:v>
                </c:pt>
                <c:pt idx="8">
                  <c:v>Cereais e derivados</c:v>
                </c:pt>
                <c:pt idx="9">
                  <c:v>Açúcares e doces</c:v>
                </c:pt>
                <c:pt idx="10">
                  <c:v>Carnes e derivados</c:v>
                </c:pt>
                <c:pt idx="11">
                  <c:v>Gorduras e óleos</c:v>
                </c:pt>
              </c:strCache>
            </c:strRef>
          </c:cat>
          <c:val>
            <c:numRef>
              <c:f>Gráficos!$H$21:$H$32</c:f>
              <c:numCache>
                <c:formatCode>0.00%</c:formatCode>
                <c:ptCount val="12"/>
                <c:pt idx="0">
                  <c:v>0.53916370204648645</c:v>
                </c:pt>
                <c:pt idx="1">
                  <c:v>0.53051976360686526</c:v>
                </c:pt>
                <c:pt idx="2">
                  <c:v>0.50363516798137331</c:v>
                </c:pt>
                <c:pt idx="3">
                  <c:v>0.2281473224401761</c:v>
                </c:pt>
                <c:pt idx="4">
                  <c:v>0.21701994622687618</c:v>
                </c:pt>
                <c:pt idx="5">
                  <c:v>0.2016436568025024</c:v>
                </c:pt>
                <c:pt idx="6">
                  <c:v>0.15680422419677839</c:v>
                </c:pt>
                <c:pt idx="7">
                  <c:v>0.1528210526617691</c:v>
                </c:pt>
                <c:pt idx="8">
                  <c:v>0.13356515014775788</c:v>
                </c:pt>
                <c:pt idx="9">
                  <c:v>0.12786142350414231</c:v>
                </c:pt>
                <c:pt idx="10">
                  <c:v>6.3938234009525904E-2</c:v>
                </c:pt>
                <c:pt idx="11">
                  <c:v>4.04813989709343E-2</c:v>
                </c:pt>
              </c:numCache>
            </c:numRef>
          </c:val>
        </c:ser>
        <c:ser>
          <c:idx val="1"/>
          <c:order val="1"/>
          <c:tx>
            <c:strRef>
              <c:f>Gráficos!$I$20</c:f>
              <c:strCache>
                <c:ptCount val="1"/>
                <c:pt idx="0">
                  <c:v>Outros Fornecedores</c:v>
                </c:pt>
              </c:strCache>
            </c:strRef>
          </c:tx>
          <c:spPr>
            <a:solidFill>
              <a:schemeClr val="accent5"/>
            </a:solidFill>
          </c:spPr>
          <c:invertIfNegative val="0"/>
          <c:dLbls>
            <c:txPr>
              <a:bodyPr/>
              <a:lstStyle/>
              <a:p>
                <a:pPr>
                  <a:defRPr sz="1600" b="1"/>
                </a:pPr>
                <a:endParaRPr lang="pt-BR"/>
              </a:p>
            </c:txPr>
            <c:showLegendKey val="0"/>
            <c:showVal val="1"/>
            <c:showCatName val="0"/>
            <c:showSerName val="0"/>
            <c:showPercent val="0"/>
            <c:showBubbleSize val="0"/>
            <c:showLeaderLines val="0"/>
          </c:dLbls>
          <c:cat>
            <c:strRef>
              <c:f>Gráficos!$G$21:$G$32</c:f>
              <c:strCache>
                <c:ptCount val="12"/>
                <c:pt idx="0">
                  <c:v>Bebidas</c:v>
                </c:pt>
                <c:pt idx="1">
                  <c:v>Frutas e derivados</c:v>
                </c:pt>
                <c:pt idx="2">
                  <c:v>Hortaliças e derivados</c:v>
                </c:pt>
                <c:pt idx="3">
                  <c:v>Ovos e derivados</c:v>
                </c:pt>
                <c:pt idx="4">
                  <c:v>Leites e derivados</c:v>
                </c:pt>
                <c:pt idx="5">
                  <c:v>Leguminosas e derivados</c:v>
                </c:pt>
                <c:pt idx="6">
                  <c:v>Oleaginosas</c:v>
                </c:pt>
                <c:pt idx="7">
                  <c:v>Pescados e frutos do mar</c:v>
                </c:pt>
                <c:pt idx="8">
                  <c:v>Cereais e derivados</c:v>
                </c:pt>
                <c:pt idx="9">
                  <c:v>Açúcares e doces</c:v>
                </c:pt>
                <c:pt idx="10">
                  <c:v>Carnes e derivados</c:v>
                </c:pt>
                <c:pt idx="11">
                  <c:v>Gorduras e óleos</c:v>
                </c:pt>
              </c:strCache>
            </c:strRef>
          </c:cat>
          <c:val>
            <c:numRef>
              <c:f>Gráficos!$I$21:$I$32</c:f>
              <c:numCache>
                <c:formatCode>0.00%</c:formatCode>
                <c:ptCount val="12"/>
                <c:pt idx="0">
                  <c:v>0.46083629795351366</c:v>
                </c:pt>
                <c:pt idx="1">
                  <c:v>0.46948023639313502</c:v>
                </c:pt>
                <c:pt idx="2">
                  <c:v>0.49636483201862319</c:v>
                </c:pt>
                <c:pt idx="3">
                  <c:v>0.77185267755982323</c:v>
                </c:pt>
                <c:pt idx="4">
                  <c:v>0.78298005377312152</c:v>
                </c:pt>
                <c:pt idx="5">
                  <c:v>0.79835634319749893</c:v>
                </c:pt>
                <c:pt idx="6">
                  <c:v>0.84319577580322136</c:v>
                </c:pt>
                <c:pt idx="7">
                  <c:v>0.84717894733823229</c:v>
                </c:pt>
                <c:pt idx="8">
                  <c:v>0.8664348498522435</c:v>
                </c:pt>
                <c:pt idx="9">
                  <c:v>0.87213857649585724</c:v>
                </c:pt>
                <c:pt idx="10">
                  <c:v>0.93606176599047419</c:v>
                </c:pt>
                <c:pt idx="11">
                  <c:v>0.95951860102906572</c:v>
                </c:pt>
              </c:numCache>
            </c:numRef>
          </c:val>
        </c:ser>
        <c:dLbls>
          <c:showLegendKey val="0"/>
          <c:showVal val="1"/>
          <c:showCatName val="0"/>
          <c:showSerName val="0"/>
          <c:showPercent val="0"/>
          <c:showBubbleSize val="0"/>
        </c:dLbls>
        <c:gapWidth val="95"/>
        <c:overlap val="100"/>
        <c:axId val="34758144"/>
        <c:axId val="37530432"/>
      </c:barChart>
      <c:catAx>
        <c:axId val="34758144"/>
        <c:scaling>
          <c:orientation val="minMax"/>
        </c:scaling>
        <c:delete val="0"/>
        <c:axPos val="l"/>
        <c:numFmt formatCode="_(&quot;R$&quot;* #,##0.00_);_(&quot;R$&quot;* \(#,##0.00\);_(&quot;R$&quot;* &quot;-&quot;??_);_(@_)" sourceLinked="1"/>
        <c:majorTickMark val="none"/>
        <c:minorTickMark val="none"/>
        <c:tickLblPos val="nextTo"/>
        <c:txPr>
          <a:bodyPr/>
          <a:lstStyle/>
          <a:p>
            <a:pPr>
              <a:defRPr sz="1600"/>
            </a:pPr>
            <a:endParaRPr lang="pt-BR"/>
          </a:p>
        </c:txPr>
        <c:crossAx val="37530432"/>
        <c:crosses val="autoZero"/>
        <c:auto val="1"/>
        <c:lblAlgn val="ctr"/>
        <c:lblOffset val="100"/>
        <c:noMultiLvlLbl val="0"/>
      </c:catAx>
      <c:valAx>
        <c:axId val="37530432"/>
        <c:scaling>
          <c:orientation val="minMax"/>
        </c:scaling>
        <c:delete val="1"/>
        <c:axPos val="b"/>
        <c:numFmt formatCode="0%" sourceLinked="1"/>
        <c:majorTickMark val="none"/>
        <c:minorTickMark val="none"/>
        <c:tickLblPos val="nextTo"/>
        <c:crossAx val="34758144"/>
        <c:crosses val="autoZero"/>
        <c:crossBetween val="between"/>
      </c:valAx>
    </c:plotArea>
    <c:legend>
      <c:legendPos val="t"/>
      <c:layout/>
      <c:overlay val="0"/>
      <c:txPr>
        <a:bodyPr/>
        <a:lstStyle/>
        <a:p>
          <a:pPr>
            <a:defRPr sz="1600"/>
          </a:pPr>
          <a:endParaRPr lang="pt-B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Plan1!$B$44</c:f>
              <c:strCache>
                <c:ptCount val="1"/>
                <c:pt idx="0">
                  <c:v>AF</c:v>
                </c:pt>
              </c:strCache>
            </c:strRef>
          </c:tx>
          <c:spPr>
            <a:solidFill>
              <a:schemeClr val="accent3">
                <a:lumMod val="60000"/>
                <a:lumOff val="40000"/>
              </a:schemeClr>
            </a:solidFill>
          </c:spPr>
          <c:invertIfNegative val="0"/>
          <c:cat>
            <c:numRef>
              <c:f>Plan1!$A$45:$A$46</c:f>
              <c:numCache>
                <c:formatCode>General</c:formatCode>
                <c:ptCount val="2"/>
                <c:pt idx="0">
                  <c:v>2014</c:v>
                </c:pt>
                <c:pt idx="1">
                  <c:v>2015</c:v>
                </c:pt>
              </c:numCache>
            </c:numRef>
          </c:cat>
          <c:val>
            <c:numRef>
              <c:f>Plan1!$B$45:$B$46</c:f>
              <c:numCache>
                <c:formatCode>_("R$"* #,##0.00_);_("R$"* \(#,##0.00\);_("R$"* "-"??_);_(@_)</c:formatCode>
                <c:ptCount val="2"/>
                <c:pt idx="0">
                  <c:v>60114376.840000018</c:v>
                </c:pt>
                <c:pt idx="1">
                  <c:v>64571646.519999988</c:v>
                </c:pt>
              </c:numCache>
            </c:numRef>
          </c:val>
        </c:ser>
        <c:ser>
          <c:idx val="1"/>
          <c:order val="1"/>
          <c:tx>
            <c:strRef>
              <c:f>Plan1!$C$44</c:f>
              <c:strCache>
                <c:ptCount val="1"/>
                <c:pt idx="0">
                  <c:v>NÃO AF</c:v>
                </c:pt>
              </c:strCache>
            </c:strRef>
          </c:tx>
          <c:spPr>
            <a:solidFill>
              <a:schemeClr val="accent2"/>
            </a:solidFill>
          </c:spPr>
          <c:invertIfNegative val="0"/>
          <c:cat>
            <c:numRef>
              <c:f>Plan1!$A$45:$A$46</c:f>
              <c:numCache>
                <c:formatCode>General</c:formatCode>
                <c:ptCount val="2"/>
                <c:pt idx="0">
                  <c:v>2014</c:v>
                </c:pt>
                <c:pt idx="1">
                  <c:v>2015</c:v>
                </c:pt>
              </c:numCache>
            </c:numRef>
          </c:cat>
          <c:val>
            <c:numRef>
              <c:f>Plan1!$C$45:$C$46</c:f>
              <c:numCache>
                <c:formatCode>_("R$"* #,##0.00_);_("R$"* \(#,##0.00\);_("R$"* "-"??_);_(@_)</c:formatCode>
                <c:ptCount val="2"/>
                <c:pt idx="0">
                  <c:v>52452229.916000001</c:v>
                </c:pt>
                <c:pt idx="1">
                  <c:v>33009325.030000009</c:v>
                </c:pt>
              </c:numCache>
            </c:numRef>
          </c:val>
        </c:ser>
        <c:dLbls>
          <c:showLegendKey val="0"/>
          <c:showVal val="0"/>
          <c:showCatName val="0"/>
          <c:showSerName val="0"/>
          <c:showPercent val="0"/>
          <c:showBubbleSize val="0"/>
        </c:dLbls>
        <c:gapWidth val="150"/>
        <c:shape val="box"/>
        <c:axId val="134985728"/>
        <c:axId val="72073792"/>
        <c:axId val="0"/>
      </c:bar3DChart>
      <c:catAx>
        <c:axId val="134985728"/>
        <c:scaling>
          <c:orientation val="minMax"/>
        </c:scaling>
        <c:delete val="0"/>
        <c:axPos val="b"/>
        <c:numFmt formatCode="General" sourceLinked="1"/>
        <c:majorTickMark val="none"/>
        <c:minorTickMark val="none"/>
        <c:tickLblPos val="nextTo"/>
        <c:crossAx val="72073792"/>
        <c:crosses val="autoZero"/>
        <c:auto val="1"/>
        <c:lblAlgn val="ctr"/>
        <c:lblOffset val="100"/>
        <c:noMultiLvlLbl val="0"/>
      </c:catAx>
      <c:valAx>
        <c:axId val="72073792"/>
        <c:scaling>
          <c:orientation val="minMax"/>
        </c:scaling>
        <c:delete val="0"/>
        <c:axPos val="l"/>
        <c:majorGridlines/>
        <c:title>
          <c:overlay val="0"/>
        </c:title>
        <c:numFmt formatCode="_(&quot;R$&quot;* #,##0.00_);_(&quot;R$&quot;* \(#,##0.00\);_(&quot;R$&quot;* &quot;-&quot;??_);_(@_)" sourceLinked="1"/>
        <c:majorTickMark val="none"/>
        <c:minorTickMark val="none"/>
        <c:tickLblPos val="nextTo"/>
        <c:crossAx val="134985728"/>
        <c:crosses val="autoZero"/>
        <c:crossBetween val="between"/>
      </c:valAx>
      <c:dTable>
        <c:showHorzBorder val="1"/>
        <c:showVertBorder val="1"/>
        <c:showOutline val="1"/>
        <c:showKeys val="1"/>
        <c:txPr>
          <a:bodyPr/>
          <a:lstStyle/>
          <a:p>
            <a:pPr rtl="0">
              <a:defRPr sz="1800"/>
            </a:pPr>
            <a:endParaRPr lang="pt-BR"/>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6600"/>
            </a:solidFill>
          </c:spPr>
          <c:invertIfNegative val="0"/>
          <c:dPt>
            <c:idx val="12"/>
            <c:invertIfNegative val="0"/>
            <c:bubble3D val="0"/>
            <c:spPr>
              <a:solidFill>
                <a:srgbClr val="FF0000"/>
              </a:solidFill>
            </c:spPr>
          </c:dPt>
          <c:dLbls>
            <c:txPr>
              <a:bodyPr rot="-5400000" vert="horz"/>
              <a:lstStyle/>
              <a:p>
                <a:pPr>
                  <a:defRPr sz="1400" b="1"/>
                </a:pPr>
                <a:endParaRPr lang="pt-BR"/>
              </a:p>
            </c:txPr>
            <c:showLegendKey val="0"/>
            <c:showVal val="1"/>
            <c:showCatName val="0"/>
            <c:showSerName val="0"/>
            <c:showPercent val="0"/>
            <c:showBubbleSize val="0"/>
            <c:showLeaderLines val="0"/>
          </c:dLbls>
          <c:cat>
            <c:strRef>
              <c:f>Plan5!$B$4:$B$30</c:f>
              <c:strCache>
                <c:ptCount val="27"/>
                <c:pt idx="0">
                  <c:v>PI</c:v>
                </c:pt>
                <c:pt idx="1">
                  <c:v>GO</c:v>
                </c:pt>
                <c:pt idx="2">
                  <c:v>RJ</c:v>
                </c:pt>
                <c:pt idx="3">
                  <c:v>AM</c:v>
                </c:pt>
                <c:pt idx="4">
                  <c:v>RN</c:v>
                </c:pt>
                <c:pt idx="5">
                  <c:v>MT</c:v>
                </c:pt>
                <c:pt idx="6">
                  <c:v>SP</c:v>
                </c:pt>
                <c:pt idx="7">
                  <c:v>RR</c:v>
                </c:pt>
                <c:pt idx="8">
                  <c:v>MS</c:v>
                </c:pt>
                <c:pt idx="9">
                  <c:v>PE</c:v>
                </c:pt>
                <c:pt idx="10">
                  <c:v>RO</c:v>
                </c:pt>
                <c:pt idx="11">
                  <c:v>TO</c:v>
                </c:pt>
                <c:pt idx="12">
                  <c:v>Total Geral</c:v>
                </c:pt>
                <c:pt idx="13">
                  <c:v>PA</c:v>
                </c:pt>
                <c:pt idx="14">
                  <c:v>AC</c:v>
                </c:pt>
                <c:pt idx="15">
                  <c:v>MG</c:v>
                </c:pt>
                <c:pt idx="16">
                  <c:v>BA</c:v>
                </c:pt>
                <c:pt idx="17">
                  <c:v>MA</c:v>
                </c:pt>
                <c:pt idx="18">
                  <c:v>AL</c:v>
                </c:pt>
                <c:pt idx="19">
                  <c:v>CE</c:v>
                </c:pt>
                <c:pt idx="20">
                  <c:v>PB</c:v>
                </c:pt>
                <c:pt idx="21">
                  <c:v>PR</c:v>
                </c:pt>
                <c:pt idx="22">
                  <c:v>SC</c:v>
                </c:pt>
                <c:pt idx="23">
                  <c:v>AP</c:v>
                </c:pt>
                <c:pt idx="24">
                  <c:v>SE</c:v>
                </c:pt>
                <c:pt idx="25">
                  <c:v>ES</c:v>
                </c:pt>
                <c:pt idx="26">
                  <c:v>RS</c:v>
                </c:pt>
              </c:strCache>
            </c:strRef>
          </c:cat>
          <c:val>
            <c:numRef>
              <c:f>Plan5!$E$4:$E$30</c:f>
              <c:numCache>
                <c:formatCode>0.00%</c:formatCode>
                <c:ptCount val="27"/>
                <c:pt idx="0">
                  <c:v>0.23660714285714285</c:v>
                </c:pt>
                <c:pt idx="1">
                  <c:v>0.10975609756097561</c:v>
                </c:pt>
                <c:pt idx="2">
                  <c:v>0.10869565217391304</c:v>
                </c:pt>
                <c:pt idx="3">
                  <c:v>9.6774193548387094E-2</c:v>
                </c:pt>
                <c:pt idx="4">
                  <c:v>8.3832335329341312E-2</c:v>
                </c:pt>
                <c:pt idx="5">
                  <c:v>7.0921985815602842E-2</c:v>
                </c:pt>
                <c:pt idx="6">
                  <c:v>6.9767441860465115E-2</c:v>
                </c:pt>
                <c:pt idx="7">
                  <c:v>6.6666666666666666E-2</c:v>
                </c:pt>
                <c:pt idx="8">
                  <c:v>6.3291139240506333E-2</c:v>
                </c:pt>
                <c:pt idx="9">
                  <c:v>5.9459459459459463E-2</c:v>
                </c:pt>
                <c:pt idx="10">
                  <c:v>5.7692307692307696E-2</c:v>
                </c:pt>
                <c:pt idx="11">
                  <c:v>5.0359712230215826E-2</c:v>
                </c:pt>
                <c:pt idx="12">
                  <c:v>4.9133464355904946E-2</c:v>
                </c:pt>
                <c:pt idx="13">
                  <c:v>4.8611111111111112E-2</c:v>
                </c:pt>
                <c:pt idx="14">
                  <c:v>4.5454545454545456E-2</c:v>
                </c:pt>
                <c:pt idx="15">
                  <c:v>4.3376318874560373E-2</c:v>
                </c:pt>
                <c:pt idx="16">
                  <c:v>3.5971223021582732E-2</c:v>
                </c:pt>
                <c:pt idx="17">
                  <c:v>3.2258064516129031E-2</c:v>
                </c:pt>
                <c:pt idx="18">
                  <c:v>2.9411764705882353E-2</c:v>
                </c:pt>
                <c:pt idx="19">
                  <c:v>2.717391304347826E-2</c:v>
                </c:pt>
                <c:pt idx="20">
                  <c:v>1.3452914798206279E-2</c:v>
                </c:pt>
                <c:pt idx="21">
                  <c:v>1.0025062656641603E-2</c:v>
                </c:pt>
                <c:pt idx="22">
                  <c:v>3.3898305084745762E-3</c:v>
                </c:pt>
                <c:pt idx="23">
                  <c:v>0</c:v>
                </c:pt>
                <c:pt idx="24">
                  <c:v>0</c:v>
                </c:pt>
                <c:pt idx="25">
                  <c:v>0</c:v>
                </c:pt>
                <c:pt idx="26">
                  <c:v>0</c:v>
                </c:pt>
              </c:numCache>
            </c:numRef>
          </c:val>
        </c:ser>
        <c:dLbls>
          <c:showLegendKey val="0"/>
          <c:showVal val="0"/>
          <c:showCatName val="0"/>
          <c:showSerName val="0"/>
          <c:showPercent val="0"/>
          <c:showBubbleSize val="0"/>
        </c:dLbls>
        <c:gapWidth val="150"/>
        <c:axId val="134768640"/>
        <c:axId val="72077248"/>
      </c:barChart>
      <c:catAx>
        <c:axId val="134768640"/>
        <c:scaling>
          <c:orientation val="minMax"/>
        </c:scaling>
        <c:delete val="0"/>
        <c:axPos val="b"/>
        <c:majorTickMark val="out"/>
        <c:minorTickMark val="none"/>
        <c:tickLblPos val="nextTo"/>
        <c:txPr>
          <a:bodyPr/>
          <a:lstStyle/>
          <a:p>
            <a:pPr>
              <a:defRPr sz="1100" b="1"/>
            </a:pPr>
            <a:endParaRPr lang="pt-BR"/>
          </a:p>
        </c:txPr>
        <c:crossAx val="72077248"/>
        <c:crosses val="autoZero"/>
        <c:auto val="1"/>
        <c:lblAlgn val="ctr"/>
        <c:lblOffset val="100"/>
        <c:noMultiLvlLbl val="0"/>
      </c:catAx>
      <c:valAx>
        <c:axId val="72077248"/>
        <c:scaling>
          <c:orientation val="minMax"/>
        </c:scaling>
        <c:delete val="0"/>
        <c:axPos val="l"/>
        <c:majorGridlines/>
        <c:numFmt formatCode="0.00%" sourceLinked="1"/>
        <c:majorTickMark val="out"/>
        <c:minorTickMark val="none"/>
        <c:tickLblPos val="nextTo"/>
        <c:crossAx val="1347686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[1]Plan1!$A$6</c:f>
              <c:strCache>
                <c:ptCount val="1"/>
                <c:pt idx="0">
                  <c:v>Não adquiriram</c:v>
                </c:pt>
              </c:strCache>
            </c:strRef>
          </c:tx>
          <c:spPr>
            <a:solidFill>
              <a:srgbClr val="FF5050"/>
            </a:solidFill>
          </c:spPr>
          <c:invertIfNegative val="0"/>
          <c:cat>
            <c:numRef>
              <c:f>[1]Plan1!$B$5:$G$5</c:f>
              <c:numCache>
                <c:formatCode>General</c:formatCode>
                <c:ptCount val="6"/>
                <c:pt idx="0">
                  <c:v>2011</c:v>
                </c:pt>
                <c:pt idx="1">
                  <c:v>2012</c:v>
                </c:pt>
                <c:pt idx="2">
                  <c:v>2013</c:v>
                </c:pt>
                <c:pt idx="3">
                  <c:v>2014</c:v>
                </c:pt>
                <c:pt idx="4">
                  <c:v>2015</c:v>
                </c:pt>
                <c:pt idx="5">
                  <c:v>2016</c:v>
                </c:pt>
              </c:numCache>
            </c:numRef>
          </c:cat>
          <c:val>
            <c:numRef>
              <c:f>[1]Plan1!$B$6:$G$6</c:f>
              <c:numCache>
                <c:formatCode>General</c:formatCode>
                <c:ptCount val="6"/>
                <c:pt idx="0">
                  <c:v>2178</c:v>
                </c:pt>
                <c:pt idx="1">
                  <c:v>1774</c:v>
                </c:pt>
                <c:pt idx="2">
                  <c:v>1201</c:v>
                </c:pt>
                <c:pt idx="3">
                  <c:v>852</c:v>
                </c:pt>
                <c:pt idx="4">
                  <c:v>795</c:v>
                </c:pt>
                <c:pt idx="5">
                  <c:v>1150</c:v>
                </c:pt>
              </c:numCache>
            </c:numRef>
          </c:val>
        </c:ser>
        <c:ser>
          <c:idx val="1"/>
          <c:order val="1"/>
          <c:tx>
            <c:strRef>
              <c:f>[1]Plan1!$A$7</c:f>
              <c:strCache>
                <c:ptCount val="1"/>
                <c:pt idx="0">
                  <c:v>Adquiriram menos de 30%</c:v>
                </c:pt>
              </c:strCache>
            </c:strRef>
          </c:tx>
          <c:spPr>
            <a:solidFill>
              <a:srgbClr val="FFFF99"/>
            </a:solidFill>
          </c:spPr>
          <c:invertIfNegative val="0"/>
          <c:cat>
            <c:numRef>
              <c:f>[1]Plan1!$B$5:$G$5</c:f>
              <c:numCache>
                <c:formatCode>General</c:formatCode>
                <c:ptCount val="6"/>
                <c:pt idx="0">
                  <c:v>2011</c:v>
                </c:pt>
                <c:pt idx="1">
                  <c:v>2012</c:v>
                </c:pt>
                <c:pt idx="2">
                  <c:v>2013</c:v>
                </c:pt>
                <c:pt idx="3">
                  <c:v>2014</c:v>
                </c:pt>
                <c:pt idx="4">
                  <c:v>2015</c:v>
                </c:pt>
                <c:pt idx="5">
                  <c:v>2016</c:v>
                </c:pt>
              </c:numCache>
            </c:numRef>
          </c:cat>
          <c:val>
            <c:numRef>
              <c:f>[1]Plan1!$B$7:$G$7</c:f>
              <c:numCache>
                <c:formatCode>General</c:formatCode>
                <c:ptCount val="6"/>
                <c:pt idx="0">
                  <c:v>1707</c:v>
                </c:pt>
                <c:pt idx="1">
                  <c:v>1923</c:v>
                </c:pt>
                <c:pt idx="2">
                  <c:v>2583</c:v>
                </c:pt>
                <c:pt idx="3">
                  <c:v>2175</c:v>
                </c:pt>
                <c:pt idx="4">
                  <c:v>2174</c:v>
                </c:pt>
                <c:pt idx="5">
                  <c:v>1940</c:v>
                </c:pt>
              </c:numCache>
            </c:numRef>
          </c:val>
        </c:ser>
        <c:ser>
          <c:idx val="2"/>
          <c:order val="2"/>
          <c:tx>
            <c:strRef>
              <c:f>[1]Plan1!$A$8</c:f>
              <c:strCache>
                <c:ptCount val="1"/>
                <c:pt idx="0">
                  <c:v>Adquiriram 30% ou mais</c:v>
                </c:pt>
              </c:strCache>
            </c:strRef>
          </c:tx>
          <c:spPr>
            <a:solidFill>
              <a:schemeClr val="accent3">
                <a:lumMod val="75000"/>
              </a:schemeClr>
            </a:solidFill>
          </c:spPr>
          <c:invertIfNegative val="0"/>
          <c:cat>
            <c:numRef>
              <c:f>[1]Plan1!$B$5:$G$5</c:f>
              <c:numCache>
                <c:formatCode>General</c:formatCode>
                <c:ptCount val="6"/>
                <c:pt idx="0">
                  <c:v>2011</c:v>
                </c:pt>
                <c:pt idx="1">
                  <c:v>2012</c:v>
                </c:pt>
                <c:pt idx="2">
                  <c:v>2013</c:v>
                </c:pt>
                <c:pt idx="3">
                  <c:v>2014</c:v>
                </c:pt>
                <c:pt idx="4">
                  <c:v>2015</c:v>
                </c:pt>
                <c:pt idx="5">
                  <c:v>2016</c:v>
                </c:pt>
              </c:numCache>
            </c:numRef>
          </c:cat>
          <c:val>
            <c:numRef>
              <c:f>[1]Plan1!$B$8:$G$8</c:f>
              <c:numCache>
                <c:formatCode>General</c:formatCode>
                <c:ptCount val="6"/>
                <c:pt idx="0">
                  <c:v>1405</c:v>
                </c:pt>
                <c:pt idx="1">
                  <c:v>1582</c:v>
                </c:pt>
                <c:pt idx="2">
                  <c:v>1776</c:v>
                </c:pt>
                <c:pt idx="3">
                  <c:v>2495</c:v>
                </c:pt>
                <c:pt idx="4">
                  <c:v>2604</c:v>
                </c:pt>
                <c:pt idx="5">
                  <c:v>2471</c:v>
                </c:pt>
              </c:numCache>
            </c:numRef>
          </c:val>
        </c:ser>
        <c:dLbls>
          <c:showLegendKey val="0"/>
          <c:showVal val="0"/>
          <c:showCatName val="0"/>
          <c:showSerName val="0"/>
          <c:showPercent val="0"/>
          <c:showBubbleSize val="0"/>
        </c:dLbls>
        <c:gapWidth val="150"/>
        <c:axId val="134767616"/>
        <c:axId val="72080704"/>
      </c:barChart>
      <c:catAx>
        <c:axId val="134767616"/>
        <c:scaling>
          <c:orientation val="minMax"/>
        </c:scaling>
        <c:delete val="0"/>
        <c:axPos val="b"/>
        <c:numFmt formatCode="General" sourceLinked="1"/>
        <c:majorTickMark val="none"/>
        <c:minorTickMark val="none"/>
        <c:tickLblPos val="nextTo"/>
        <c:crossAx val="72080704"/>
        <c:crosses val="autoZero"/>
        <c:auto val="1"/>
        <c:lblAlgn val="ctr"/>
        <c:lblOffset val="100"/>
        <c:noMultiLvlLbl val="0"/>
      </c:catAx>
      <c:valAx>
        <c:axId val="72080704"/>
        <c:scaling>
          <c:orientation val="minMax"/>
        </c:scaling>
        <c:delete val="0"/>
        <c:axPos val="l"/>
        <c:majorGridlines/>
        <c:numFmt formatCode="General" sourceLinked="1"/>
        <c:majorTickMark val="none"/>
        <c:minorTickMark val="none"/>
        <c:tickLblPos val="nextTo"/>
        <c:crossAx val="134767616"/>
        <c:crosses val="autoZero"/>
        <c:crossBetween val="between"/>
      </c:valAx>
      <c:dTable>
        <c:showHorzBorder val="1"/>
        <c:showVertBorder val="1"/>
        <c:showOutline val="1"/>
        <c:showKeys val="1"/>
        <c:txPr>
          <a:bodyPr/>
          <a:lstStyle/>
          <a:p>
            <a:pPr rtl="0">
              <a:defRPr sz="1400" b="1"/>
            </a:pPr>
            <a:endParaRPr lang="pt-BR"/>
          </a:p>
        </c:txPr>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C163D-63C3-40AC-84AF-60D43B5487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F8ABB85D-2F56-4D1C-9513-881F87082A7C}">
      <dgm:prSet phldrT="[Texto]"/>
      <dgm:spPr/>
      <dgm:t>
        <a:bodyPr/>
        <a:lstStyle/>
        <a:p>
          <a:r>
            <a:rPr lang="pt-BR" b="1" dirty="0" smtClean="0">
              <a:solidFill>
                <a:schemeClr val="tx1"/>
              </a:solidFill>
            </a:rPr>
            <a:t>Comitê Gestor: </a:t>
          </a:r>
        </a:p>
        <a:p>
          <a:endParaRPr lang="pt-BR" b="1" dirty="0" smtClean="0">
            <a:solidFill>
              <a:schemeClr val="tx1"/>
            </a:solidFill>
          </a:endParaRPr>
        </a:p>
        <a:p>
          <a:r>
            <a:rPr lang="pt-BR" b="0" dirty="0" smtClean="0">
              <a:solidFill>
                <a:schemeClr val="tx1"/>
              </a:solidFill>
            </a:rPr>
            <a:t>FNDE, MDA, MPA, MDS,CONAB </a:t>
          </a:r>
        </a:p>
        <a:p>
          <a:r>
            <a:rPr lang="pt-BR" b="1" dirty="0" smtClean="0">
              <a:solidFill>
                <a:schemeClr val="tx1"/>
              </a:solidFill>
            </a:rPr>
            <a:t> </a:t>
          </a:r>
          <a:endParaRPr lang="pt-BR" dirty="0">
            <a:solidFill>
              <a:schemeClr val="tx1"/>
            </a:solidFill>
          </a:endParaRPr>
        </a:p>
      </dgm:t>
    </dgm:pt>
    <dgm:pt modelId="{DE9B4A39-9775-4210-B7E5-902750A1E1F7}" type="parTrans" cxnId="{C1595FF2-6E66-4756-B647-F8187D422941}">
      <dgm:prSet/>
      <dgm:spPr/>
      <dgm:t>
        <a:bodyPr/>
        <a:lstStyle/>
        <a:p>
          <a:endParaRPr lang="pt-BR"/>
        </a:p>
      </dgm:t>
    </dgm:pt>
    <dgm:pt modelId="{F3790755-F7E1-4F62-8E15-FEB83DC7B87B}" type="sibTrans" cxnId="{C1595FF2-6E66-4756-B647-F8187D422941}">
      <dgm:prSet/>
      <dgm:spPr/>
      <dgm:t>
        <a:bodyPr/>
        <a:lstStyle/>
        <a:p>
          <a:endParaRPr lang="pt-BR"/>
        </a:p>
      </dgm:t>
    </dgm:pt>
    <dgm:pt modelId="{7382F627-3B17-476C-B8DC-6AE0720B5B75}">
      <dgm:prSet phldrT="[Texto]"/>
      <dgm:spPr/>
      <dgm:t>
        <a:bodyPr/>
        <a:lstStyle/>
        <a:p>
          <a:r>
            <a:rPr lang="pt-BR" b="1" dirty="0" smtClean="0">
              <a:solidFill>
                <a:schemeClr val="tx1"/>
              </a:solidFill>
            </a:rPr>
            <a:t>Grupo Consultivo:</a:t>
          </a:r>
        </a:p>
        <a:p>
          <a:r>
            <a:rPr lang="pt-BR" b="1" dirty="0" smtClean="0">
              <a:solidFill>
                <a:schemeClr val="tx1"/>
              </a:solidFill>
            </a:rPr>
            <a:t> </a:t>
          </a:r>
          <a:r>
            <a:rPr lang="pt-BR" b="0" dirty="0" smtClean="0">
              <a:solidFill>
                <a:schemeClr val="tx1"/>
              </a:solidFill>
            </a:rPr>
            <a:t>CONSED, CONTAG, FABSAN, MMC, ANA, CNS, CONAQ, FASE, CONSEA, CONCRAB, FETRAF, MPA, UNDIME, UNICAFES</a:t>
          </a:r>
          <a:endParaRPr lang="pt-BR" b="0" dirty="0"/>
        </a:p>
      </dgm:t>
    </dgm:pt>
    <dgm:pt modelId="{758C264A-77DF-4BF2-B6BC-887E83108074}" type="parTrans" cxnId="{3BDD3E13-1639-4A36-9A20-09E132D5E108}">
      <dgm:prSet/>
      <dgm:spPr/>
      <dgm:t>
        <a:bodyPr/>
        <a:lstStyle/>
        <a:p>
          <a:endParaRPr lang="pt-BR"/>
        </a:p>
      </dgm:t>
    </dgm:pt>
    <dgm:pt modelId="{F918DE96-CB3D-412B-8031-A3E60CAA8C7F}" type="sibTrans" cxnId="{3BDD3E13-1639-4A36-9A20-09E132D5E108}">
      <dgm:prSet/>
      <dgm:spPr/>
      <dgm:t>
        <a:bodyPr/>
        <a:lstStyle/>
        <a:p>
          <a:endParaRPr lang="pt-BR"/>
        </a:p>
      </dgm:t>
    </dgm:pt>
    <dgm:pt modelId="{DFCFC2A3-CD3A-49B8-8AFD-9F17E553CAA0}" type="pres">
      <dgm:prSet presAssocID="{D8BC163D-63C3-40AC-84AF-60D43B548783}" presName="diagram" presStyleCnt="0">
        <dgm:presLayoutVars>
          <dgm:dir/>
          <dgm:resizeHandles val="exact"/>
        </dgm:presLayoutVars>
      </dgm:prSet>
      <dgm:spPr/>
      <dgm:t>
        <a:bodyPr/>
        <a:lstStyle/>
        <a:p>
          <a:endParaRPr lang="pt-BR"/>
        </a:p>
      </dgm:t>
    </dgm:pt>
    <dgm:pt modelId="{5E43DED0-18DB-41AC-B48A-4EE221DA387A}" type="pres">
      <dgm:prSet presAssocID="{F8ABB85D-2F56-4D1C-9513-881F87082A7C}" presName="node" presStyleLbl="node1" presStyleIdx="0" presStyleCnt="2" custScaleY="139903">
        <dgm:presLayoutVars>
          <dgm:bulletEnabled val="1"/>
        </dgm:presLayoutVars>
      </dgm:prSet>
      <dgm:spPr/>
      <dgm:t>
        <a:bodyPr/>
        <a:lstStyle/>
        <a:p>
          <a:endParaRPr lang="pt-BR"/>
        </a:p>
      </dgm:t>
    </dgm:pt>
    <dgm:pt modelId="{BB015F64-A87C-4608-9DC1-E240B28296AF}" type="pres">
      <dgm:prSet presAssocID="{F3790755-F7E1-4F62-8E15-FEB83DC7B87B}" presName="sibTrans" presStyleCnt="0"/>
      <dgm:spPr/>
    </dgm:pt>
    <dgm:pt modelId="{DC66761D-EDBC-4A0F-843C-C66787B3FD28}" type="pres">
      <dgm:prSet presAssocID="{7382F627-3B17-476C-B8DC-6AE0720B5B75}" presName="node" presStyleLbl="node1" presStyleIdx="1" presStyleCnt="2" custScaleY="135131">
        <dgm:presLayoutVars>
          <dgm:bulletEnabled val="1"/>
        </dgm:presLayoutVars>
      </dgm:prSet>
      <dgm:spPr/>
      <dgm:t>
        <a:bodyPr/>
        <a:lstStyle/>
        <a:p>
          <a:endParaRPr lang="pt-BR"/>
        </a:p>
      </dgm:t>
    </dgm:pt>
  </dgm:ptLst>
  <dgm:cxnLst>
    <dgm:cxn modelId="{3001B910-4BCD-439C-BCC0-A5BFB29B4487}" type="presOf" srcId="{7382F627-3B17-476C-B8DC-6AE0720B5B75}" destId="{DC66761D-EDBC-4A0F-843C-C66787B3FD28}" srcOrd="0" destOrd="0" presId="urn:microsoft.com/office/officeart/2005/8/layout/default"/>
    <dgm:cxn modelId="{3BEE455D-7590-465E-AA6D-EBFEF048398D}" type="presOf" srcId="{D8BC163D-63C3-40AC-84AF-60D43B548783}" destId="{DFCFC2A3-CD3A-49B8-8AFD-9F17E553CAA0}" srcOrd="0" destOrd="0" presId="urn:microsoft.com/office/officeart/2005/8/layout/default"/>
    <dgm:cxn modelId="{3BDD3E13-1639-4A36-9A20-09E132D5E108}" srcId="{D8BC163D-63C3-40AC-84AF-60D43B548783}" destId="{7382F627-3B17-476C-B8DC-6AE0720B5B75}" srcOrd="1" destOrd="0" parTransId="{758C264A-77DF-4BF2-B6BC-887E83108074}" sibTransId="{F918DE96-CB3D-412B-8031-A3E60CAA8C7F}"/>
    <dgm:cxn modelId="{C1595FF2-6E66-4756-B647-F8187D422941}" srcId="{D8BC163D-63C3-40AC-84AF-60D43B548783}" destId="{F8ABB85D-2F56-4D1C-9513-881F87082A7C}" srcOrd="0" destOrd="0" parTransId="{DE9B4A39-9775-4210-B7E5-902750A1E1F7}" sibTransId="{F3790755-F7E1-4F62-8E15-FEB83DC7B87B}"/>
    <dgm:cxn modelId="{729256A6-A133-47E9-B842-C1F85372064A}" type="presOf" srcId="{F8ABB85D-2F56-4D1C-9513-881F87082A7C}" destId="{5E43DED0-18DB-41AC-B48A-4EE221DA387A}" srcOrd="0" destOrd="0" presId="urn:microsoft.com/office/officeart/2005/8/layout/default"/>
    <dgm:cxn modelId="{D177AC48-5FB0-4DA2-9EBA-AFE86C337654}" type="presParOf" srcId="{DFCFC2A3-CD3A-49B8-8AFD-9F17E553CAA0}" destId="{5E43DED0-18DB-41AC-B48A-4EE221DA387A}" srcOrd="0" destOrd="0" presId="urn:microsoft.com/office/officeart/2005/8/layout/default"/>
    <dgm:cxn modelId="{3E674962-A1E7-4AEA-A4D9-60F23C8722CC}" type="presParOf" srcId="{DFCFC2A3-CD3A-49B8-8AFD-9F17E553CAA0}" destId="{BB015F64-A87C-4608-9DC1-E240B28296AF}" srcOrd="1" destOrd="0" presId="urn:microsoft.com/office/officeart/2005/8/layout/default"/>
    <dgm:cxn modelId="{AD1B45D0-CB0F-44BD-AADE-8B9173FED97D}" type="presParOf" srcId="{DFCFC2A3-CD3A-49B8-8AFD-9F17E553CAA0}" destId="{DC66761D-EDBC-4A0F-843C-C66787B3FD28}"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FF8E7A5-F578-4F3F-80D3-418B3B95E773}" type="datetimeFigureOut">
              <a:rPr lang="pt-BR" smtClean="0"/>
              <a:t>27/09/2017</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1B67F3F-BF68-43E4-BC4B-738F49E41947}" type="slidenum">
              <a:rPr lang="pt-BR" smtClean="0"/>
              <a:t>‹nº›</a:t>
            </a:fld>
            <a:endParaRPr lang="pt-BR"/>
          </a:p>
        </p:txBody>
      </p:sp>
    </p:spTree>
    <p:extLst>
      <p:ext uri="{BB962C8B-B14F-4D97-AF65-F5344CB8AC3E}">
        <p14:creationId xmlns:p14="http://schemas.microsoft.com/office/powerpoint/2010/main" val="21147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10</a:t>
            </a:fld>
            <a:endParaRPr lang="pt-BR"/>
          </a:p>
        </p:txBody>
      </p:sp>
    </p:spTree>
    <p:extLst>
      <p:ext uri="{BB962C8B-B14F-4D97-AF65-F5344CB8AC3E}">
        <p14:creationId xmlns:p14="http://schemas.microsoft.com/office/powerpoint/2010/main" val="338032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11</a:t>
            </a:fld>
            <a:endParaRPr lang="pt-BR"/>
          </a:p>
        </p:txBody>
      </p:sp>
    </p:spTree>
    <p:extLst>
      <p:ext uri="{BB962C8B-B14F-4D97-AF65-F5344CB8AC3E}">
        <p14:creationId xmlns:p14="http://schemas.microsoft.com/office/powerpoint/2010/main" val="303646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12</a:t>
            </a:fld>
            <a:endParaRPr lang="pt-BR"/>
          </a:p>
        </p:txBody>
      </p:sp>
    </p:spTree>
    <p:extLst>
      <p:ext uri="{BB962C8B-B14F-4D97-AF65-F5344CB8AC3E}">
        <p14:creationId xmlns:p14="http://schemas.microsoft.com/office/powerpoint/2010/main" val="153089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13</a:t>
            </a:fld>
            <a:endParaRPr lang="pt-BR"/>
          </a:p>
        </p:txBody>
      </p:sp>
    </p:spTree>
    <p:extLst>
      <p:ext uri="{BB962C8B-B14F-4D97-AF65-F5344CB8AC3E}">
        <p14:creationId xmlns:p14="http://schemas.microsoft.com/office/powerpoint/2010/main" val="267269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14</a:t>
            </a:fld>
            <a:endParaRPr lang="pt-BR"/>
          </a:p>
        </p:txBody>
      </p:sp>
    </p:spTree>
    <p:extLst>
      <p:ext uri="{BB962C8B-B14F-4D97-AF65-F5344CB8AC3E}">
        <p14:creationId xmlns:p14="http://schemas.microsoft.com/office/powerpoint/2010/main" val="211039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15</a:t>
            </a:fld>
            <a:endParaRPr lang="pt-BR"/>
          </a:p>
        </p:txBody>
      </p:sp>
    </p:spTree>
    <p:extLst>
      <p:ext uri="{BB962C8B-B14F-4D97-AF65-F5344CB8AC3E}">
        <p14:creationId xmlns:p14="http://schemas.microsoft.com/office/powerpoint/2010/main" val="274251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16</a:t>
            </a:fld>
            <a:endParaRPr lang="pt-BR"/>
          </a:p>
        </p:txBody>
      </p:sp>
    </p:spTree>
    <p:extLst>
      <p:ext uri="{BB962C8B-B14F-4D97-AF65-F5344CB8AC3E}">
        <p14:creationId xmlns:p14="http://schemas.microsoft.com/office/powerpoint/2010/main" val="3565385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17</a:t>
            </a:fld>
            <a:endParaRPr lang="pt-BR"/>
          </a:p>
        </p:txBody>
      </p:sp>
    </p:spTree>
    <p:extLst>
      <p:ext uri="{BB962C8B-B14F-4D97-AF65-F5344CB8AC3E}">
        <p14:creationId xmlns:p14="http://schemas.microsoft.com/office/powerpoint/2010/main" val="204686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18</a:t>
            </a:fld>
            <a:endParaRPr lang="pt-BR"/>
          </a:p>
        </p:txBody>
      </p:sp>
    </p:spTree>
    <p:extLst>
      <p:ext uri="{BB962C8B-B14F-4D97-AF65-F5344CB8AC3E}">
        <p14:creationId xmlns:p14="http://schemas.microsoft.com/office/powerpoint/2010/main" val="307532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19</a:t>
            </a:fld>
            <a:endParaRPr lang="pt-BR"/>
          </a:p>
        </p:txBody>
      </p:sp>
    </p:spTree>
    <p:extLst>
      <p:ext uri="{BB962C8B-B14F-4D97-AF65-F5344CB8AC3E}">
        <p14:creationId xmlns:p14="http://schemas.microsoft.com/office/powerpoint/2010/main" val="347357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a:t>
            </a:fld>
            <a:endParaRPr lang="pt-BR"/>
          </a:p>
        </p:txBody>
      </p:sp>
    </p:spTree>
    <p:extLst>
      <p:ext uri="{BB962C8B-B14F-4D97-AF65-F5344CB8AC3E}">
        <p14:creationId xmlns:p14="http://schemas.microsoft.com/office/powerpoint/2010/main" val="132560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20</a:t>
            </a:fld>
            <a:endParaRPr lang="pt-BR"/>
          </a:p>
        </p:txBody>
      </p:sp>
    </p:spTree>
    <p:extLst>
      <p:ext uri="{BB962C8B-B14F-4D97-AF65-F5344CB8AC3E}">
        <p14:creationId xmlns:p14="http://schemas.microsoft.com/office/powerpoint/2010/main" val="190221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21</a:t>
            </a:fld>
            <a:endParaRPr lang="pt-BR"/>
          </a:p>
        </p:txBody>
      </p:sp>
    </p:spTree>
    <p:extLst>
      <p:ext uri="{BB962C8B-B14F-4D97-AF65-F5344CB8AC3E}">
        <p14:creationId xmlns:p14="http://schemas.microsoft.com/office/powerpoint/2010/main" val="234059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22</a:t>
            </a:fld>
            <a:endParaRPr lang="pt-BR"/>
          </a:p>
        </p:txBody>
      </p:sp>
    </p:spTree>
    <p:extLst>
      <p:ext uri="{BB962C8B-B14F-4D97-AF65-F5344CB8AC3E}">
        <p14:creationId xmlns:p14="http://schemas.microsoft.com/office/powerpoint/2010/main" val="383037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23</a:t>
            </a:fld>
            <a:endParaRPr lang="pt-BR"/>
          </a:p>
        </p:txBody>
      </p:sp>
    </p:spTree>
    <p:extLst>
      <p:ext uri="{BB962C8B-B14F-4D97-AF65-F5344CB8AC3E}">
        <p14:creationId xmlns:p14="http://schemas.microsoft.com/office/powerpoint/2010/main" val="231618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24</a:t>
            </a:fld>
            <a:endParaRPr lang="pt-BR"/>
          </a:p>
        </p:txBody>
      </p:sp>
    </p:spTree>
    <p:extLst>
      <p:ext uri="{BB962C8B-B14F-4D97-AF65-F5344CB8AC3E}">
        <p14:creationId xmlns:p14="http://schemas.microsoft.com/office/powerpoint/2010/main" val="2316188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25</a:t>
            </a:fld>
            <a:endParaRPr lang="pt-BR"/>
          </a:p>
        </p:txBody>
      </p:sp>
    </p:spTree>
    <p:extLst>
      <p:ext uri="{BB962C8B-B14F-4D97-AF65-F5344CB8AC3E}">
        <p14:creationId xmlns:p14="http://schemas.microsoft.com/office/powerpoint/2010/main" val="2316188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26</a:t>
            </a:fld>
            <a:endParaRPr lang="pt-BR"/>
          </a:p>
        </p:txBody>
      </p:sp>
    </p:spTree>
    <p:extLst>
      <p:ext uri="{BB962C8B-B14F-4D97-AF65-F5344CB8AC3E}">
        <p14:creationId xmlns:p14="http://schemas.microsoft.com/office/powerpoint/2010/main" val="11416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3</a:t>
            </a:fld>
            <a:endParaRPr lang="pt-BR"/>
          </a:p>
        </p:txBody>
      </p:sp>
    </p:spTree>
    <p:extLst>
      <p:ext uri="{BB962C8B-B14F-4D97-AF65-F5344CB8AC3E}">
        <p14:creationId xmlns:p14="http://schemas.microsoft.com/office/powerpoint/2010/main" val="352808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4</a:t>
            </a:fld>
            <a:endParaRPr lang="pt-BR"/>
          </a:p>
        </p:txBody>
      </p:sp>
    </p:spTree>
    <p:extLst>
      <p:ext uri="{BB962C8B-B14F-4D97-AF65-F5344CB8AC3E}">
        <p14:creationId xmlns:p14="http://schemas.microsoft.com/office/powerpoint/2010/main" val="316727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5</a:t>
            </a:fld>
            <a:endParaRPr lang="pt-BR"/>
          </a:p>
        </p:txBody>
      </p:sp>
    </p:spTree>
    <p:extLst>
      <p:ext uri="{BB962C8B-B14F-4D97-AF65-F5344CB8AC3E}">
        <p14:creationId xmlns:p14="http://schemas.microsoft.com/office/powerpoint/2010/main" val="250713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6</a:t>
            </a:fld>
            <a:endParaRPr lang="pt-BR"/>
          </a:p>
        </p:txBody>
      </p:sp>
    </p:spTree>
    <p:extLst>
      <p:ext uri="{BB962C8B-B14F-4D97-AF65-F5344CB8AC3E}">
        <p14:creationId xmlns:p14="http://schemas.microsoft.com/office/powerpoint/2010/main" val="34816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7</a:t>
            </a:fld>
            <a:endParaRPr lang="pt-BR"/>
          </a:p>
        </p:txBody>
      </p:sp>
    </p:spTree>
    <p:extLst>
      <p:ext uri="{BB962C8B-B14F-4D97-AF65-F5344CB8AC3E}">
        <p14:creationId xmlns:p14="http://schemas.microsoft.com/office/powerpoint/2010/main" val="89175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8</a:t>
            </a:fld>
            <a:endParaRPr lang="pt-BR"/>
          </a:p>
        </p:txBody>
      </p:sp>
    </p:spTree>
    <p:extLst>
      <p:ext uri="{BB962C8B-B14F-4D97-AF65-F5344CB8AC3E}">
        <p14:creationId xmlns:p14="http://schemas.microsoft.com/office/powerpoint/2010/main" val="205870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1B67F3F-BF68-43E4-BC4B-738F49E41947}" type="slidenum">
              <a:rPr lang="pt-BR" smtClean="0"/>
              <a:t>9</a:t>
            </a:fld>
            <a:endParaRPr lang="pt-BR"/>
          </a:p>
        </p:txBody>
      </p:sp>
    </p:spTree>
    <p:extLst>
      <p:ext uri="{BB962C8B-B14F-4D97-AF65-F5344CB8AC3E}">
        <p14:creationId xmlns:p14="http://schemas.microsoft.com/office/powerpoint/2010/main" val="384872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342961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82569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47286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41877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356566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A546102-2228-4DD9-95BF-DAA0D00986FF}" type="datetimeFigureOut">
              <a:rPr lang="pt-BR" smtClean="0"/>
              <a:t>27/09/2017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402526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A546102-2228-4DD9-95BF-DAA0D00986FF}" type="datetimeFigureOut">
              <a:rPr lang="pt-BR" smtClean="0"/>
              <a:t>27/09/2017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39728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A546102-2228-4DD9-95BF-DAA0D00986FF}" type="datetimeFigureOut">
              <a:rPr lang="pt-BR" smtClean="0"/>
              <a:t>27/09/2017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35465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46102-2228-4DD9-95BF-DAA0D00986FF}" type="datetimeFigureOut">
              <a:rPr lang="pt-BR" smtClean="0"/>
              <a:t>27/09/2017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369678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t>27/09/2017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20884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t>27/09/2017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t>‹nº›</a:t>
            </a:fld>
            <a:endParaRPr lang="pt-BR"/>
          </a:p>
        </p:txBody>
      </p:sp>
    </p:spTree>
    <p:extLst>
      <p:ext uri="{BB962C8B-B14F-4D97-AF65-F5344CB8AC3E}">
        <p14:creationId xmlns:p14="http://schemas.microsoft.com/office/powerpoint/2010/main" val="249846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46102-2228-4DD9-95BF-DAA0D00986FF}" type="datetimeFigureOut">
              <a:rPr lang="pt-BR" smtClean="0"/>
              <a:t>27/09/2017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E6302-FB0F-4D08-8475-51B265BBFD13}" type="slidenum">
              <a:rPr lang="pt-BR" smtClean="0"/>
              <a:t>‹nº›</a:t>
            </a:fld>
            <a:endParaRPr lang="pt-BR"/>
          </a:p>
        </p:txBody>
      </p:sp>
    </p:spTree>
    <p:extLst>
      <p:ext uri="{BB962C8B-B14F-4D97-AF65-F5344CB8AC3E}">
        <p14:creationId xmlns:p14="http://schemas.microsoft.com/office/powerpoint/2010/main" val="341458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hyperlink" Target="mailto:cgpae@fnde.gov.b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5656" y="6060177"/>
            <a:ext cx="7669137" cy="79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Imagem 3"/>
          <p:cNvPicPr>
            <a:picLocks noChangeAspect="1"/>
          </p:cNvPicPr>
          <p:nvPr/>
        </p:nvPicPr>
        <p:blipFill>
          <a:blip r:embed="rId4" cstate="print"/>
          <a:srcRect/>
          <a:stretch>
            <a:fillRect/>
          </a:stretch>
        </p:blipFill>
        <p:spPr bwMode="auto">
          <a:xfrm>
            <a:off x="1" y="5552686"/>
            <a:ext cx="1691679" cy="1305121"/>
          </a:xfrm>
          <a:prstGeom prst="rect">
            <a:avLst/>
          </a:prstGeom>
          <a:noFill/>
          <a:ln w="9525">
            <a:noFill/>
            <a:miter lim="800000"/>
            <a:headEnd/>
            <a:tailEnd/>
          </a:ln>
        </p:spPr>
      </p:pic>
      <p:sp>
        <p:nvSpPr>
          <p:cNvPr id="9" name="CaixaDeTexto 8"/>
          <p:cNvSpPr txBox="1"/>
          <p:nvPr/>
        </p:nvSpPr>
        <p:spPr>
          <a:xfrm>
            <a:off x="2627783" y="1292353"/>
            <a:ext cx="5951935" cy="3046988"/>
          </a:xfrm>
          <a:prstGeom prst="rect">
            <a:avLst/>
          </a:prstGeom>
          <a:noFill/>
        </p:spPr>
        <p:txBody>
          <a:bodyPr wrap="square">
            <a:spAutoFit/>
          </a:bodyPr>
          <a:lstStyle/>
          <a:p>
            <a:pPr algn="ctr">
              <a:defRPr/>
            </a:pPr>
            <a:r>
              <a:rPr lang="pt-BR" sz="4800" b="1" cap="small" dirty="0" smtClean="0">
                <a:solidFill>
                  <a:srgbClr val="002060"/>
                </a:solidFill>
                <a:latin typeface="Berlin Sans FB Demi" pitchFamily="34" charset="0"/>
              </a:rPr>
              <a:t>Programa Nacional de Alimentação Escolar e a Agricultura familiar</a:t>
            </a:r>
            <a:endParaRPr lang="pt-BR" sz="4800" dirty="0">
              <a:latin typeface="Berlin Sans FB Demi" pitchFamily="34" charset="0"/>
            </a:endParaRPr>
          </a:p>
        </p:txBody>
      </p:sp>
      <p:pic>
        <p:nvPicPr>
          <p:cNvPr id="19" name="Picture 2" descr="C:\Users\72166339115\Desktop\fotos livro\Santo Antonio do Jascinto - MG (6).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2563485"/>
            <a:ext cx="1691681" cy="14881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http://portal.mec.gov.br/images/stories/noticias/2011/merenda_0607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311"/>
          <a:stretch/>
        </p:blipFill>
        <p:spPr bwMode="auto">
          <a:xfrm>
            <a:off x="0" y="1292353"/>
            <a:ext cx="1691680" cy="12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http://www.colatina.es.gov.br/noticias/imagens/foto_materia/foto6296.jpg"/>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25461"/>
            <a:ext cx="1691680" cy="13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2173"/>
          <a:stretch/>
        </p:blipFill>
        <p:spPr bwMode="auto">
          <a:xfrm>
            <a:off x="0" y="4040771"/>
            <a:ext cx="1691681" cy="15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2399394" y="4437112"/>
            <a:ext cx="6408712" cy="1200329"/>
          </a:xfrm>
          <a:prstGeom prst="rect">
            <a:avLst/>
          </a:prstGeom>
          <a:noFill/>
        </p:spPr>
        <p:txBody>
          <a:bodyPr wrap="square" rtlCol="0">
            <a:spAutoFit/>
          </a:bodyPr>
          <a:lstStyle/>
          <a:p>
            <a:pPr algn="ctr"/>
            <a:r>
              <a:rPr lang="pt-BR" sz="2400" dirty="0"/>
              <a:t>4ª Reunião Plenária </a:t>
            </a:r>
            <a:r>
              <a:rPr lang="pt-BR" sz="2400" dirty="0" smtClean="0"/>
              <a:t>CONSEA- 2017 </a:t>
            </a:r>
          </a:p>
          <a:p>
            <a:pPr algn="ctr"/>
            <a:r>
              <a:rPr lang="pt-BR" sz="2400" dirty="0" smtClean="0"/>
              <a:t>Agricultura </a:t>
            </a:r>
            <a:r>
              <a:rPr lang="pt-BR" sz="2400" dirty="0"/>
              <a:t>Familiar e Compras </a:t>
            </a:r>
            <a:r>
              <a:rPr lang="pt-BR" sz="2400" dirty="0" smtClean="0"/>
              <a:t>Públicas</a:t>
            </a:r>
            <a:endParaRPr lang="pt-BR" sz="2400" dirty="0"/>
          </a:p>
          <a:p>
            <a:pPr algn="ctr"/>
            <a:r>
              <a:rPr lang="pt-BR" sz="2400" dirty="0" smtClean="0"/>
              <a:t>27 de setembro de 2017 </a:t>
            </a:r>
            <a:endParaRPr lang="pt-BR" sz="2200" dirty="0" smtClean="0">
              <a:latin typeface="Berlin Sans FB" panose="020E0602020502020306" pitchFamily="34" charset="0"/>
            </a:endParaRPr>
          </a:p>
        </p:txBody>
      </p:sp>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9947" y="0"/>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26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154347" y="188640"/>
            <a:ext cx="8826011" cy="646331"/>
          </a:xfrm>
          <a:prstGeom prst="rect">
            <a:avLst/>
          </a:prstGeom>
        </p:spPr>
        <p:txBody>
          <a:bodyPr wrap="square">
            <a:spAutoFit/>
          </a:bodyPr>
          <a:lstStyle/>
          <a:p>
            <a:pPr algn="ctr">
              <a:defRPr/>
            </a:pPr>
            <a:r>
              <a:rPr lang="pt-BR" sz="3600" i="1" dirty="0" smtClean="0">
                <a:solidFill>
                  <a:srgbClr val="4BACC6">
                    <a:lumMod val="75000"/>
                  </a:srgbClr>
                </a:solidFill>
              </a:rPr>
              <a:t>Evolução da AF no PNAE - Cifras</a:t>
            </a:r>
            <a:endParaRPr lang="pt-BR" sz="3600" dirty="0">
              <a:solidFill>
                <a:prstClr val="black"/>
              </a:solidFill>
            </a:endParaRPr>
          </a:p>
        </p:txBody>
      </p:sp>
      <p:sp>
        <p:nvSpPr>
          <p:cNvPr id="11" name="CaixaDeTexto 10"/>
          <p:cNvSpPr txBox="1"/>
          <p:nvPr/>
        </p:nvSpPr>
        <p:spPr>
          <a:xfrm>
            <a:off x="300347" y="5920859"/>
            <a:ext cx="2568332" cy="369332"/>
          </a:xfrm>
          <a:prstGeom prst="rect">
            <a:avLst/>
          </a:prstGeom>
          <a:noFill/>
        </p:spPr>
        <p:txBody>
          <a:bodyPr wrap="none" rtlCol="0">
            <a:spAutoFit/>
          </a:bodyPr>
          <a:lstStyle/>
          <a:p>
            <a:r>
              <a:rPr lang="pt-BR" dirty="0" smtClean="0"/>
              <a:t>Fonte: SIGPC/FNDE, 2017</a:t>
            </a:r>
            <a:endParaRPr lang="pt-BR" dirty="0"/>
          </a:p>
        </p:txBody>
      </p:sp>
      <p:graphicFrame>
        <p:nvGraphicFramePr>
          <p:cNvPr id="8" name="Gráfico 7"/>
          <p:cNvGraphicFramePr>
            <a:graphicFrameLocks/>
          </p:cNvGraphicFramePr>
          <p:nvPr>
            <p:extLst>
              <p:ext uri="{D42A27DB-BD31-4B8C-83A1-F6EECF244321}">
                <p14:modId xmlns:p14="http://schemas.microsoft.com/office/powerpoint/2010/main" val="3842070557"/>
              </p:ext>
            </p:extLst>
          </p:nvPr>
        </p:nvGraphicFramePr>
        <p:xfrm>
          <a:off x="266814" y="1209791"/>
          <a:ext cx="8601075" cy="4330474"/>
        </p:xfrm>
        <a:graphic>
          <a:graphicData uri="http://schemas.openxmlformats.org/drawingml/2006/chart">
            <c:chart xmlns:c="http://schemas.openxmlformats.org/drawingml/2006/chart" xmlns:r="http://schemas.openxmlformats.org/officeDocument/2006/relationships" r:id="rId5"/>
          </a:graphicData>
        </a:graphic>
      </p:graphicFrame>
      <p:sp>
        <p:nvSpPr>
          <p:cNvPr id="2" name="CaixaDeTexto 1"/>
          <p:cNvSpPr txBox="1"/>
          <p:nvPr/>
        </p:nvSpPr>
        <p:spPr>
          <a:xfrm>
            <a:off x="320919" y="5540265"/>
            <a:ext cx="7776231" cy="307777"/>
          </a:xfrm>
          <a:prstGeom prst="rect">
            <a:avLst/>
          </a:prstGeom>
          <a:noFill/>
        </p:spPr>
        <p:txBody>
          <a:bodyPr wrap="none" rtlCol="0">
            <a:spAutoFit/>
          </a:bodyPr>
          <a:lstStyle/>
          <a:p>
            <a:r>
              <a:rPr lang="pt-BR" sz="1400" dirty="0" smtClean="0">
                <a:solidFill>
                  <a:srgbClr val="FF0000"/>
                </a:solidFill>
              </a:rPr>
              <a:t>* </a:t>
            </a:r>
            <a:r>
              <a:rPr lang="pt-BR" sz="1400" dirty="0" smtClean="0"/>
              <a:t>Correspondente </a:t>
            </a:r>
            <a:r>
              <a:rPr lang="pt-BR" sz="1400" dirty="0"/>
              <a:t>à</a:t>
            </a:r>
            <a:r>
              <a:rPr lang="pt-BR" sz="1400" dirty="0" smtClean="0"/>
              <a:t>s Entidades Executoras = 4.450 </a:t>
            </a:r>
            <a:r>
              <a:rPr lang="pt-BR" sz="1400" dirty="0"/>
              <a:t>em agosto/2017 – Em 26/09/2017: </a:t>
            </a:r>
            <a:r>
              <a:rPr lang="pt-BR" sz="1400" dirty="0" smtClean="0"/>
              <a:t>R$ 857.677.783,8</a:t>
            </a:r>
            <a:endParaRPr lang="pt-BR" sz="1400" dirty="0">
              <a:solidFill>
                <a:srgbClr val="FF0000"/>
              </a:solidFill>
            </a:endParaRPr>
          </a:p>
        </p:txBody>
      </p:sp>
    </p:spTree>
    <p:extLst>
      <p:ext uri="{BB962C8B-B14F-4D97-AF65-F5344CB8AC3E}">
        <p14:creationId xmlns:p14="http://schemas.microsoft.com/office/powerpoint/2010/main" val="250791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154347" y="188640"/>
            <a:ext cx="8826011" cy="646331"/>
          </a:xfrm>
          <a:prstGeom prst="rect">
            <a:avLst/>
          </a:prstGeom>
        </p:spPr>
        <p:txBody>
          <a:bodyPr wrap="square">
            <a:spAutoFit/>
          </a:bodyPr>
          <a:lstStyle/>
          <a:p>
            <a:pPr algn="ctr">
              <a:defRPr/>
            </a:pPr>
            <a:r>
              <a:rPr lang="pt-BR" sz="3600" i="1" dirty="0" smtClean="0">
                <a:solidFill>
                  <a:srgbClr val="4BACC6">
                    <a:lumMod val="75000"/>
                  </a:srgbClr>
                </a:solidFill>
              </a:rPr>
              <a:t>Evolução da AF no PNAE - Porcentagem</a:t>
            </a:r>
            <a:endParaRPr lang="pt-BR" sz="3600" dirty="0">
              <a:solidFill>
                <a:prstClr val="black"/>
              </a:solidFill>
            </a:endParaRPr>
          </a:p>
        </p:txBody>
      </p:sp>
      <p:sp>
        <p:nvSpPr>
          <p:cNvPr id="11" name="CaixaDeTexto 9"/>
          <p:cNvSpPr txBox="1"/>
          <p:nvPr/>
        </p:nvSpPr>
        <p:spPr>
          <a:xfrm>
            <a:off x="5145713" y="3717032"/>
            <a:ext cx="2232248"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dirty="0" smtClean="0">
                <a:solidFill>
                  <a:schemeClr val="bg1"/>
                </a:solidFill>
                <a:latin typeface="Franklin Gothic Demi" pitchFamily="34" charset="0"/>
              </a:rPr>
              <a:t>Média de Crescimento:</a:t>
            </a:r>
          </a:p>
          <a:p>
            <a:pPr algn="ctr"/>
            <a:r>
              <a:rPr lang="pt-BR" sz="2000" dirty="0" smtClean="0">
                <a:solidFill>
                  <a:schemeClr val="bg1"/>
                </a:solidFill>
                <a:latin typeface="Franklin Gothic Demi" pitchFamily="34" charset="0"/>
              </a:rPr>
              <a:t>3,32% ao ano</a:t>
            </a:r>
            <a:endParaRPr lang="pt-BR" sz="2000" dirty="0">
              <a:solidFill>
                <a:schemeClr val="bg1"/>
              </a:solidFill>
              <a:latin typeface="Franklin Gothic Demi" pitchFamily="34" charset="0"/>
            </a:endParaRPr>
          </a:p>
        </p:txBody>
      </p:sp>
      <p:sp>
        <p:nvSpPr>
          <p:cNvPr id="13" name="CaixaDeTexto 12"/>
          <p:cNvSpPr txBox="1"/>
          <p:nvPr/>
        </p:nvSpPr>
        <p:spPr>
          <a:xfrm>
            <a:off x="395536" y="5697303"/>
            <a:ext cx="2568332" cy="369332"/>
          </a:xfrm>
          <a:prstGeom prst="rect">
            <a:avLst/>
          </a:prstGeom>
          <a:noFill/>
        </p:spPr>
        <p:txBody>
          <a:bodyPr wrap="none" rtlCol="0">
            <a:spAutoFit/>
          </a:bodyPr>
          <a:lstStyle/>
          <a:p>
            <a:r>
              <a:rPr lang="pt-BR" dirty="0" smtClean="0"/>
              <a:t>Fonte: SIGPC/FNDE, 2017</a:t>
            </a:r>
            <a:endParaRPr lang="pt-BR" dirty="0"/>
          </a:p>
        </p:txBody>
      </p:sp>
      <p:graphicFrame>
        <p:nvGraphicFramePr>
          <p:cNvPr id="10" name="Gráfico 9"/>
          <p:cNvGraphicFramePr>
            <a:graphicFrameLocks/>
          </p:cNvGraphicFramePr>
          <p:nvPr>
            <p:extLst>
              <p:ext uri="{D42A27DB-BD31-4B8C-83A1-F6EECF244321}">
                <p14:modId xmlns:p14="http://schemas.microsoft.com/office/powerpoint/2010/main" val="2103767120"/>
              </p:ext>
            </p:extLst>
          </p:nvPr>
        </p:nvGraphicFramePr>
        <p:xfrm>
          <a:off x="788450" y="1772816"/>
          <a:ext cx="7743990" cy="38164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48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780928"/>
            <a:ext cx="9144000" cy="2088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pt-BR" altLang="pt-BR" sz="2800" dirty="0" smtClean="0"/>
              <a:t>ABASTECIMENTO ALIMENTAR </a:t>
            </a:r>
          </a:p>
          <a:p>
            <a:pPr lvl="0" algn="r"/>
            <a:r>
              <a:rPr lang="pt-BR" altLang="pt-BR" sz="2800" dirty="0" smtClean="0"/>
              <a:t>DA AF NO PNAE</a:t>
            </a:r>
            <a:endParaRPr lang="pt-BR" altLang="pt-BR" sz="2800" dirty="0"/>
          </a:p>
        </p:txBody>
      </p:sp>
      <p:pic>
        <p:nvPicPr>
          <p:cNvPr id="1026" name="Picture 2" descr="C:\Users\37051928848\1 - CGPAE\1 - DIDAF\0 - FRENTE DE TRABALHO\4 - EAD - Site comentado\data\images\man_plant_food_p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41483"/>
            <a:ext cx="4085245" cy="2767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313"/>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63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16632"/>
            <a:ext cx="8229600" cy="1252728"/>
          </a:xfrm>
        </p:spPr>
        <p:txBody>
          <a:bodyPr>
            <a:normAutofit/>
          </a:bodyPr>
          <a:lstStyle/>
          <a:p>
            <a:r>
              <a:rPr lang="pt-BR" sz="3600" dirty="0"/>
              <a:t>AQUISIÇÕES POR GRUPOS DE ALIMENTOS </a:t>
            </a:r>
            <a:r>
              <a:rPr lang="pt-BR" sz="3600" dirty="0" smtClean="0"/>
              <a:t>2015</a:t>
            </a:r>
            <a:endParaRPr lang="pt-BR" sz="3600" dirty="0"/>
          </a:p>
        </p:txBody>
      </p:sp>
      <p:pic>
        <p:nvPicPr>
          <p:cNvPr id="5" name="Imagem 4"/>
          <p:cNvPicPr>
            <a:picLocks noChangeAspect="1"/>
          </p:cNvPicPr>
          <p:nvPr/>
        </p:nvPicPr>
        <p:blipFill rotWithShape="1">
          <a:blip r:embed="rId3"/>
          <a:srcRect l="19191" t="57933" r="516" b="571"/>
          <a:stretch/>
        </p:blipFill>
        <p:spPr>
          <a:xfrm>
            <a:off x="42529" y="1268760"/>
            <a:ext cx="9101471" cy="4497419"/>
          </a:xfrm>
          <a:prstGeom prst="rect">
            <a:avLst/>
          </a:prstGeom>
        </p:spPr>
      </p:pic>
      <p:sp>
        <p:nvSpPr>
          <p:cNvPr id="8" name="CaixaDeTexto 7"/>
          <p:cNvSpPr txBox="1"/>
          <p:nvPr/>
        </p:nvSpPr>
        <p:spPr>
          <a:xfrm>
            <a:off x="107504" y="5766179"/>
            <a:ext cx="1772858" cy="276999"/>
          </a:xfrm>
          <a:prstGeom prst="rect">
            <a:avLst/>
          </a:prstGeom>
          <a:noFill/>
        </p:spPr>
        <p:txBody>
          <a:bodyPr wrap="none" rtlCol="0">
            <a:spAutoFit/>
          </a:bodyPr>
          <a:lstStyle/>
          <a:p>
            <a:r>
              <a:rPr lang="pt-BR" sz="1200" dirty="0" smtClean="0"/>
              <a:t>Fonte: SIGPC/FNDE, 2017</a:t>
            </a:r>
            <a:endParaRPr lang="pt-BR" sz="1200" dirty="0"/>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 y="6099838"/>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704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16632"/>
            <a:ext cx="8229600" cy="648072"/>
          </a:xfrm>
        </p:spPr>
        <p:txBody>
          <a:bodyPr>
            <a:normAutofit/>
          </a:bodyPr>
          <a:lstStyle/>
          <a:p>
            <a:r>
              <a:rPr lang="pt-BR" sz="3200" dirty="0" smtClean="0"/>
              <a:t>PROPORÇÃO de FORNECIMENTO </a:t>
            </a:r>
            <a:r>
              <a:rPr lang="pt-BR" sz="3200" dirty="0"/>
              <a:t>- </a:t>
            </a:r>
            <a:r>
              <a:rPr lang="pt-BR" sz="3200" dirty="0" smtClean="0"/>
              <a:t>2015</a:t>
            </a:r>
            <a:endParaRPr lang="pt-BR" sz="32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9" y="6099838"/>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2771654560"/>
              </p:ext>
            </p:extLst>
          </p:nvPr>
        </p:nvGraphicFramePr>
        <p:xfrm>
          <a:off x="251520" y="836712"/>
          <a:ext cx="8496944" cy="5112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3559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5220072" y="332656"/>
            <a:ext cx="3744416" cy="1612768"/>
          </a:xfrm>
        </p:spPr>
        <p:txBody>
          <a:bodyPr>
            <a:noAutofit/>
          </a:bodyPr>
          <a:lstStyle/>
          <a:p>
            <a:r>
              <a:rPr lang="pt-BR" sz="2800" b="1" dirty="0" smtClean="0"/>
              <a:t>ALIMENTOS MAIS ADQUIRIDOS DA AF – 2015</a:t>
            </a:r>
            <a:br>
              <a:rPr lang="pt-BR" sz="2800" b="1" dirty="0" smtClean="0"/>
            </a:br>
            <a:r>
              <a:rPr lang="pt-BR" sz="2800" b="1" dirty="0">
                <a:solidFill>
                  <a:srgbClr val="FF0000"/>
                </a:solidFill>
              </a:rPr>
              <a:t>(50% total de Recursos)</a:t>
            </a:r>
            <a:endParaRPr lang="pt-BR" sz="2800" b="1" dirty="0"/>
          </a:p>
        </p:txBody>
      </p:sp>
      <p:graphicFrame>
        <p:nvGraphicFramePr>
          <p:cNvPr id="5" name="Tabela 4"/>
          <p:cNvGraphicFramePr>
            <a:graphicFrameLocks noGrp="1"/>
          </p:cNvGraphicFramePr>
          <p:nvPr>
            <p:extLst>
              <p:ext uri="{D42A27DB-BD31-4B8C-83A1-F6EECF244321}">
                <p14:modId xmlns:p14="http://schemas.microsoft.com/office/powerpoint/2010/main" val="1532160676"/>
              </p:ext>
            </p:extLst>
          </p:nvPr>
        </p:nvGraphicFramePr>
        <p:xfrm>
          <a:off x="179512" y="28620"/>
          <a:ext cx="5040560" cy="6712747"/>
        </p:xfrm>
        <a:graphic>
          <a:graphicData uri="http://schemas.openxmlformats.org/drawingml/2006/table">
            <a:tbl>
              <a:tblPr>
                <a:tableStyleId>{5C22544A-7EE6-4342-B048-85BDC9FD1C3A}</a:tableStyleId>
              </a:tblPr>
              <a:tblGrid>
                <a:gridCol w="3430978"/>
                <a:gridCol w="1609582"/>
              </a:tblGrid>
              <a:tr h="325442">
                <a:tc>
                  <a:txBody>
                    <a:bodyPr/>
                    <a:lstStyle/>
                    <a:p>
                      <a:pPr algn="ctr" fontAlgn="ctr"/>
                      <a:r>
                        <a:rPr lang="pt-BR" sz="2000" b="1" i="0" u="none" strike="noStrike" kern="1200" dirty="0" smtClean="0">
                          <a:solidFill>
                            <a:schemeClr val="bg1"/>
                          </a:solidFill>
                          <a:effectLst/>
                          <a:latin typeface="+mn-lt"/>
                          <a:ea typeface="+mn-ea"/>
                          <a:cs typeface="+mn-cs"/>
                        </a:rPr>
                        <a:t>ALIMENTO</a:t>
                      </a:r>
                      <a:endParaRPr lang="pt-BR" sz="2000" b="1" i="0" u="none" strike="noStrike" kern="1200" dirty="0">
                        <a:solidFill>
                          <a:schemeClr val="bg1"/>
                        </a:solidFill>
                        <a:effectLst/>
                        <a:latin typeface="+mn-lt"/>
                        <a:ea typeface="+mn-ea"/>
                        <a:cs typeface="+mn-cs"/>
                      </a:endParaRPr>
                    </a:p>
                  </a:txBody>
                  <a:tcPr marL="5773" marR="5773" marT="5773" marB="0" anchor="ctr">
                    <a:solidFill>
                      <a:schemeClr val="bg2">
                        <a:lumMod val="50000"/>
                      </a:schemeClr>
                    </a:solidFill>
                  </a:tcPr>
                </a:tc>
                <a:tc>
                  <a:txBody>
                    <a:bodyPr/>
                    <a:lstStyle/>
                    <a:p>
                      <a:pPr marL="0" algn="ctr" defTabSz="914400" rtl="0" eaLnBrk="1" fontAlgn="ctr" latinLnBrk="0" hangingPunct="1"/>
                      <a:r>
                        <a:rPr lang="pt-BR" sz="2000" b="1" i="0" u="none" strike="noStrike" kern="1200" dirty="0">
                          <a:solidFill>
                            <a:schemeClr val="bg1"/>
                          </a:solidFill>
                          <a:effectLst/>
                          <a:latin typeface="+mn-lt"/>
                          <a:ea typeface="+mn-ea"/>
                          <a:cs typeface="+mn-cs"/>
                        </a:rPr>
                        <a:t> TOTAL AF</a:t>
                      </a:r>
                    </a:p>
                  </a:txBody>
                  <a:tcPr marL="5773" marR="5773" marT="5773" marB="0" anchor="b">
                    <a:solidFill>
                      <a:schemeClr val="bg2">
                        <a:lumMod val="50000"/>
                      </a:schemeClr>
                    </a:solidFill>
                  </a:tcPr>
                </a:tc>
              </a:tr>
              <a:tr h="29497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Banana</a:t>
                      </a:r>
                    </a:p>
                  </a:txBody>
                  <a:tcPr marL="5773" marR="5773" marT="5773" marB="0" anchor="b"/>
                </a:tc>
                <a:tc>
                  <a:txBody>
                    <a:bodyPr/>
                    <a:lstStyle/>
                    <a:p>
                      <a:pPr marL="0" algn="l" defTabSz="914400" rtl="0" eaLnBrk="1" fontAlgn="b" latinLnBrk="0" hangingPunct="1"/>
                      <a:r>
                        <a:rPr lang="pt-BR" sz="1400" b="1" u="none" strike="noStrike" kern="1200">
                          <a:solidFill>
                            <a:schemeClr val="dk1"/>
                          </a:solidFill>
                          <a:effectLst/>
                          <a:latin typeface="+mn-lt"/>
                          <a:ea typeface="+mn-ea"/>
                          <a:cs typeface="+mn-cs"/>
                        </a:rPr>
                        <a:t> R$   72.317.416,55 </a:t>
                      </a:r>
                    </a:p>
                  </a:txBody>
                  <a:tcPr marL="5773" marR="5773" marT="5773" marB="0" anchor="b"/>
                </a:tc>
              </a:tr>
              <a:tr h="30182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Polpa de frutas, diversos sabores, congelada</a:t>
                      </a:r>
                    </a:p>
                  </a:txBody>
                  <a:tcPr marL="5773" marR="5773" marT="5773" marB="0" anchor="b"/>
                </a:tc>
                <a:tc>
                  <a:txBody>
                    <a:bodyPr/>
                    <a:lstStyle/>
                    <a:p>
                      <a:pPr marL="0" algn="l" defTabSz="914400" rtl="0" eaLnBrk="1" fontAlgn="b" latinLnBrk="0" hangingPunct="1"/>
                      <a:r>
                        <a:rPr lang="pt-BR" sz="1400" b="1" u="none" strike="noStrike" kern="1200">
                          <a:solidFill>
                            <a:schemeClr val="dk1"/>
                          </a:solidFill>
                          <a:effectLst/>
                          <a:latin typeface="+mn-lt"/>
                          <a:ea typeface="+mn-ea"/>
                          <a:cs typeface="+mn-cs"/>
                        </a:rPr>
                        <a:t> R$   66.105.360,22 </a:t>
                      </a:r>
                    </a:p>
                  </a:txBody>
                  <a:tcPr marL="5773" marR="5773" marT="5773" marB="0" anchor="b"/>
                </a:tc>
              </a:tr>
              <a:tr h="40006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Suco integral/natural, diversos sabores</a:t>
                      </a:r>
                    </a:p>
                  </a:txBody>
                  <a:tcPr marL="5773" marR="5773" marT="5773" marB="0" anchor="b"/>
                </a:tc>
                <a:tc>
                  <a:txBody>
                    <a:bodyPr/>
                    <a:lstStyle/>
                    <a:p>
                      <a:pPr marL="0" algn="l" defTabSz="914400" rtl="0" eaLnBrk="1" fontAlgn="b" latinLnBrk="0" hangingPunct="1"/>
                      <a:r>
                        <a:rPr lang="pt-BR" sz="1400" b="1" u="none" strike="noStrike" kern="1200">
                          <a:solidFill>
                            <a:schemeClr val="dk1"/>
                          </a:solidFill>
                          <a:effectLst/>
                          <a:latin typeface="+mn-lt"/>
                          <a:ea typeface="+mn-ea"/>
                          <a:cs typeface="+mn-cs"/>
                        </a:rPr>
                        <a:t> R$   59.316.417,28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Leite de vaca integral, em pó</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24.056.818,00 </a:t>
                      </a:r>
                    </a:p>
                  </a:txBody>
                  <a:tcPr marL="5773" marR="5773" marT="5773" marB="0" anchor="b"/>
                </a:tc>
              </a:tr>
              <a:tr h="311827">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Tomate salada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20.947.668,20 </a:t>
                      </a:r>
                    </a:p>
                  </a:txBody>
                  <a:tcPr marL="5773" marR="5773" marT="5773" marB="0" anchor="b"/>
                </a:tc>
              </a:tr>
              <a:tr h="30182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Melancia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20.867.291,02 </a:t>
                      </a:r>
                    </a:p>
                  </a:txBody>
                  <a:tcPr marL="5773" marR="5773" marT="5773" marB="0" anchor="b"/>
                </a:tc>
              </a:tr>
              <a:tr h="25962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Laranja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20.385.037,15 </a:t>
                      </a:r>
                    </a:p>
                  </a:txBody>
                  <a:tcPr marL="5773" marR="5773" marT="5773" marB="0" anchor="b"/>
                </a:tc>
              </a:tr>
              <a:tr h="40006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Iogurte, diversos sabores</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19.259.475,16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Arroz tipo </a:t>
                      </a:r>
                      <a:r>
                        <a:rPr lang="pt-BR" sz="1400" b="1" u="none" strike="noStrike" kern="1200" dirty="0" smtClean="0">
                          <a:solidFill>
                            <a:schemeClr val="dk1"/>
                          </a:solidFill>
                          <a:effectLst/>
                          <a:latin typeface="+mn-lt"/>
                          <a:ea typeface="+mn-ea"/>
                          <a:cs typeface="+mn-cs"/>
                        </a:rPr>
                        <a:t>1</a:t>
                      </a:r>
                      <a:endParaRPr lang="pt-BR" sz="1400" b="1" u="none" strike="noStrike" kern="1200" dirty="0">
                        <a:solidFill>
                          <a:schemeClr val="dk1"/>
                        </a:solidFill>
                        <a:effectLst/>
                        <a:latin typeface="+mn-lt"/>
                        <a:ea typeface="+mn-ea"/>
                        <a:cs typeface="+mn-cs"/>
                      </a:endParaRP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18.048.039,54 </a:t>
                      </a:r>
                    </a:p>
                  </a:txBody>
                  <a:tcPr marL="5773" marR="5773" marT="5773" marB="0" anchor="b"/>
                </a:tc>
              </a:tr>
              <a:tr h="40006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Bebida láctea, diversos sabores</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17.407.552,21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Leite pasteurizado</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16.243.886,42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Alface</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14.864.450,04 </a:t>
                      </a:r>
                    </a:p>
                  </a:txBody>
                  <a:tcPr marL="5773" marR="5773" marT="5773" marB="0" anchor="b"/>
                </a:tc>
              </a:tr>
              <a:tr h="400062">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Carne bovina de 1ª, resfriada/congelada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14.744.136,12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Cenoura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14.592.590,49 </a:t>
                      </a:r>
                    </a:p>
                  </a:txBody>
                  <a:tcPr marL="5773" marR="5773" marT="5773" marB="0" anchor="b"/>
                </a:tc>
              </a:tr>
              <a:tr h="419478">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Pão, diversos tipos, farinha de trigo branca</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14.169.740,06 </a:t>
                      </a:r>
                    </a:p>
                  </a:txBody>
                  <a:tcPr marL="5773" marR="5773" marT="5773" marB="0" anchor="b"/>
                </a:tc>
              </a:tr>
              <a:tr h="400062">
                <a:tc>
                  <a:txBody>
                    <a:bodyPr/>
                    <a:lstStyle/>
                    <a:p>
                      <a:pPr marL="0" algn="l" defTabSz="914400" rtl="0" eaLnBrk="1" fontAlgn="b" latinLnBrk="0" hangingPunct="1"/>
                      <a:r>
                        <a:rPr lang="pt-BR" sz="1400" b="1" u="none" strike="noStrike" kern="1200">
                          <a:solidFill>
                            <a:schemeClr val="dk1"/>
                          </a:solidFill>
                          <a:effectLst/>
                          <a:latin typeface="+mn-lt"/>
                          <a:ea typeface="+mn-ea"/>
                          <a:cs typeface="+mn-cs"/>
                        </a:rPr>
                        <a:t>Leite de vaca integral, UHT</a:t>
                      </a:r>
                    </a:p>
                  </a:txBody>
                  <a:tcPr marL="5773" marR="5773" marT="5773" marB="0" anchor="b"/>
                </a:tc>
                <a:tc>
                  <a:txBody>
                    <a:bodyPr/>
                    <a:lstStyle/>
                    <a:p>
                      <a:pPr marL="0" algn="l" defTabSz="914400" rtl="0" eaLnBrk="1" fontAlgn="b" latinLnBrk="0" hangingPunct="1"/>
                      <a:r>
                        <a:rPr lang="pt-BR" sz="1400" b="1" u="none" strike="noStrike" kern="1200" dirty="0">
                          <a:solidFill>
                            <a:schemeClr val="dk1"/>
                          </a:solidFill>
                          <a:effectLst/>
                          <a:latin typeface="+mn-lt"/>
                          <a:ea typeface="+mn-ea"/>
                          <a:cs typeface="+mn-cs"/>
                        </a:rPr>
                        <a:t> R$   13.525.262,36 </a:t>
                      </a:r>
                    </a:p>
                  </a:txBody>
                  <a:tcPr marL="5773" marR="5773" marT="5773" marB="0" anchor="b"/>
                </a:tc>
              </a:tr>
              <a:tr h="400062">
                <a:tc>
                  <a:txBody>
                    <a:bodyPr/>
                    <a:lstStyle/>
                    <a:p>
                      <a:pPr marL="0" algn="l" defTabSz="914400" rtl="0" eaLnBrk="1" fontAlgn="b" latinLnBrk="0" hangingPunct="1"/>
                      <a:r>
                        <a:rPr lang="pt-BR" sz="1400" b="1" u="none" strike="noStrike" kern="1200" dirty="0" smtClean="0">
                          <a:solidFill>
                            <a:srgbClr val="FF0000"/>
                          </a:solidFill>
                          <a:effectLst/>
                          <a:latin typeface="+mn-lt"/>
                          <a:ea typeface="+mn-ea"/>
                          <a:cs typeface="+mn-cs"/>
                        </a:rPr>
                        <a:t>TOTAL</a:t>
                      </a:r>
                      <a:endParaRPr lang="pt-BR" sz="1400" b="1" u="none" strike="noStrike" kern="1200" dirty="0">
                        <a:solidFill>
                          <a:srgbClr val="FF0000"/>
                        </a:solidFill>
                        <a:effectLst/>
                        <a:latin typeface="+mn-lt"/>
                        <a:ea typeface="+mn-ea"/>
                        <a:cs typeface="+mn-cs"/>
                      </a:endParaRPr>
                    </a:p>
                  </a:txBody>
                  <a:tcPr marL="5773" marR="5773" marT="5773" marB="0" anchor="b"/>
                </a:tc>
                <a:tc>
                  <a:txBody>
                    <a:bodyPr/>
                    <a:lstStyle/>
                    <a:p>
                      <a:pPr marL="0" algn="l" defTabSz="914400" rtl="0" eaLnBrk="1" fontAlgn="b" latinLnBrk="0" hangingPunct="1"/>
                      <a:r>
                        <a:rPr lang="pt-BR" sz="1400" b="1" u="none" strike="noStrike" kern="1200" dirty="0" smtClean="0">
                          <a:solidFill>
                            <a:srgbClr val="FF0000"/>
                          </a:solidFill>
                          <a:effectLst/>
                          <a:latin typeface="+mn-lt"/>
                          <a:ea typeface="+mn-ea"/>
                          <a:cs typeface="+mn-cs"/>
                        </a:rPr>
                        <a:t>R$ 426.851.140,82</a:t>
                      </a:r>
                      <a:endParaRPr lang="pt-BR" sz="1400" b="1" u="none" strike="noStrike" kern="1200" dirty="0">
                        <a:solidFill>
                          <a:srgbClr val="FF0000"/>
                        </a:solidFill>
                        <a:effectLst/>
                        <a:latin typeface="+mn-lt"/>
                        <a:ea typeface="+mn-ea"/>
                        <a:cs typeface="+mn-cs"/>
                      </a:endParaRPr>
                    </a:p>
                  </a:txBody>
                  <a:tcPr marL="5773" marR="5773" marT="5773" marB="0" anchor="b"/>
                </a:tc>
              </a:tr>
            </a:tbl>
          </a:graphicData>
        </a:graphic>
      </p:graphicFrame>
    </p:spTree>
    <p:extLst>
      <p:ext uri="{BB962C8B-B14F-4D97-AF65-F5344CB8AC3E}">
        <p14:creationId xmlns:p14="http://schemas.microsoft.com/office/powerpoint/2010/main" val="577294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652120" y="404664"/>
            <a:ext cx="3096344" cy="1434488"/>
          </a:xfrm>
        </p:spPr>
        <p:txBody>
          <a:bodyPr>
            <a:noAutofit/>
          </a:bodyPr>
          <a:lstStyle/>
          <a:p>
            <a:r>
              <a:rPr lang="pt-BR" sz="2800" b="1" dirty="0" smtClean="0"/>
              <a:t>ALIMENTOS ADQUIRIDOS </a:t>
            </a:r>
            <a:br>
              <a:rPr lang="pt-BR" sz="2800" b="1" dirty="0" smtClean="0"/>
            </a:br>
            <a:r>
              <a:rPr lang="pt-BR" sz="2800" b="1" dirty="0" smtClean="0"/>
              <a:t>EXCLUSIVAMENTE DA AF - 2015 </a:t>
            </a:r>
            <a:endParaRPr lang="pt-BR" sz="2800" b="1" dirty="0"/>
          </a:p>
        </p:txBody>
      </p:sp>
      <p:graphicFrame>
        <p:nvGraphicFramePr>
          <p:cNvPr id="2" name="Tabela 1"/>
          <p:cNvGraphicFramePr>
            <a:graphicFrameLocks noGrp="1"/>
          </p:cNvGraphicFramePr>
          <p:nvPr>
            <p:extLst>
              <p:ext uri="{D42A27DB-BD31-4B8C-83A1-F6EECF244321}">
                <p14:modId xmlns:p14="http://schemas.microsoft.com/office/powerpoint/2010/main" val="475902974"/>
              </p:ext>
            </p:extLst>
          </p:nvPr>
        </p:nvGraphicFramePr>
        <p:xfrm>
          <a:off x="179512" y="116632"/>
          <a:ext cx="5544616" cy="6264690"/>
        </p:xfrm>
        <a:graphic>
          <a:graphicData uri="http://schemas.openxmlformats.org/drawingml/2006/table">
            <a:tbl>
              <a:tblPr>
                <a:tableStyleId>{5C22544A-7EE6-4342-B048-85BDC9FD1C3A}</a:tableStyleId>
              </a:tblPr>
              <a:tblGrid>
                <a:gridCol w="3240360"/>
                <a:gridCol w="2304256"/>
              </a:tblGrid>
              <a:tr h="707568">
                <a:tc>
                  <a:txBody>
                    <a:bodyPr/>
                    <a:lstStyle/>
                    <a:p>
                      <a:pPr marL="0" algn="ctr" defTabSz="914400" rtl="0" eaLnBrk="1" fontAlgn="ctr" latinLnBrk="0" hangingPunct="1"/>
                      <a:r>
                        <a:rPr lang="pt-BR" sz="2000" b="1" i="0" u="none" strike="noStrike" kern="1200" dirty="0" smtClean="0">
                          <a:solidFill>
                            <a:schemeClr val="bg1"/>
                          </a:solidFill>
                          <a:effectLst/>
                          <a:latin typeface="+mn-lt"/>
                          <a:ea typeface="+mn-ea"/>
                          <a:cs typeface="+mn-cs"/>
                        </a:rPr>
                        <a:t>ALIMENTO</a:t>
                      </a:r>
                      <a:endParaRPr lang="pt-BR" sz="2000" b="1" i="0" u="none" strike="noStrike" kern="1200" dirty="0">
                        <a:solidFill>
                          <a:schemeClr val="bg1"/>
                        </a:solidFill>
                        <a:effectLst/>
                        <a:latin typeface="+mn-lt"/>
                        <a:ea typeface="+mn-ea"/>
                        <a:cs typeface="+mn-cs"/>
                      </a:endParaRPr>
                    </a:p>
                  </a:txBody>
                  <a:tcPr marL="3344" marR="3344" marT="3344" marB="0" anchor="ctr">
                    <a:solidFill>
                      <a:schemeClr val="tx2"/>
                    </a:solidFill>
                  </a:tcPr>
                </a:tc>
                <a:tc>
                  <a:txBody>
                    <a:bodyPr/>
                    <a:lstStyle/>
                    <a:p>
                      <a:pPr algn="ctr" fontAlgn="b"/>
                      <a:r>
                        <a:rPr lang="pt-BR" sz="1100" u="none" strike="noStrike" dirty="0">
                          <a:effectLst/>
                        </a:rPr>
                        <a:t> </a:t>
                      </a:r>
                      <a:endParaRPr lang="pt-BR" sz="1100" u="none" strike="noStrike" dirty="0" smtClean="0">
                        <a:effectLst/>
                      </a:endParaRPr>
                    </a:p>
                    <a:p>
                      <a:pPr marL="0" indent="0" algn="ctr" fontAlgn="b"/>
                      <a:r>
                        <a:rPr lang="pt-BR" sz="2000" b="1" u="none" strike="noStrike" dirty="0" smtClean="0">
                          <a:solidFill>
                            <a:schemeClr val="bg1"/>
                          </a:solidFill>
                          <a:effectLst/>
                        </a:rPr>
                        <a:t>TOTAL ADQUIRIDO</a:t>
                      </a:r>
                      <a:endParaRPr lang="pt-BR" sz="2000" b="1" i="0" u="none" strike="noStrike" dirty="0" smtClean="0">
                        <a:solidFill>
                          <a:schemeClr val="bg1"/>
                        </a:solidFill>
                        <a:effectLst/>
                        <a:latin typeface="Calibri"/>
                      </a:endParaRPr>
                    </a:p>
                    <a:p>
                      <a:pPr algn="ctr" fontAlgn="b"/>
                      <a:endParaRPr lang="pt-BR" sz="1100" b="1" i="0" u="none" strike="noStrike" dirty="0">
                        <a:solidFill>
                          <a:srgbClr val="000000"/>
                        </a:solidFill>
                        <a:effectLst/>
                        <a:latin typeface="Calibri"/>
                      </a:endParaRPr>
                    </a:p>
                  </a:txBody>
                  <a:tcPr marL="3344" marR="3344" marT="3344" marB="0" anchor="ctr">
                    <a:solidFill>
                      <a:schemeClr val="tx2"/>
                    </a:solidFill>
                  </a:tcPr>
                </a:tc>
              </a:tr>
              <a:tr h="241614">
                <a:tc>
                  <a:txBody>
                    <a:bodyPr/>
                    <a:lstStyle/>
                    <a:p>
                      <a:pPr algn="l" fontAlgn="b"/>
                      <a:r>
                        <a:rPr lang="pt-BR" sz="1400" b="1" u="none" strike="noStrike" dirty="0">
                          <a:effectLst/>
                        </a:rPr>
                        <a:t>Jambu</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140.043,25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Pamonha, pré-cozida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107.327,31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Mesocarpo do babaçú</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49.372,39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Jongome</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41.396,98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Jabuticaba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35.924,96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Cambuci</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15.521,40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Pinha/Fruta do Conde</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12.467,39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Mirtilo</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7.241,00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Bacuri</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5.920,00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Rosquinha salgada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4.500,00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Atemóia</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4.114,70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Jambo</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3.520,61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Jaca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3.090,26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Taperebá</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3.027,00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Cana</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2.618,00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Palma</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1.681,52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Ingá</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1.213,00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Doce de uva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359,25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Mutapi de taióba</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240,00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Romã</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157,38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Mingau de </a:t>
                      </a:r>
                      <a:r>
                        <a:rPr lang="pt-BR" sz="1400" b="1" u="none" strike="noStrike" dirty="0" err="1">
                          <a:effectLst/>
                        </a:rPr>
                        <a:t>mutamba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75,60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a:effectLst/>
                        </a:rPr>
                        <a:t>Rapadura de leite</a:t>
                      </a:r>
                      <a:endParaRPr lang="pt-BR" sz="1400" b="1" i="0" u="none" strike="noStrike">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69,03 </a:t>
                      </a:r>
                      <a:endParaRPr lang="pt-BR" sz="1400" b="1" i="0" u="none" strike="noStrike" dirty="0">
                        <a:solidFill>
                          <a:srgbClr val="000000"/>
                        </a:solidFill>
                        <a:effectLst/>
                        <a:latin typeface="Calibri"/>
                      </a:endParaRPr>
                    </a:p>
                  </a:txBody>
                  <a:tcPr marL="3344" marR="3344" marT="3344" marB="0" anchor="b"/>
                </a:tc>
              </a:tr>
              <a:tr h="241614">
                <a:tc>
                  <a:txBody>
                    <a:bodyPr/>
                    <a:lstStyle/>
                    <a:p>
                      <a:pPr algn="l" fontAlgn="b"/>
                      <a:r>
                        <a:rPr lang="pt-BR" sz="1400" b="1" u="none" strike="noStrike" dirty="0">
                          <a:effectLst/>
                        </a:rPr>
                        <a:t>Mamão verde, doce em calda</a:t>
                      </a:r>
                      <a:endParaRPr lang="pt-BR" sz="1400" b="1" i="0" u="none" strike="noStrike" dirty="0">
                        <a:solidFill>
                          <a:srgbClr val="000000"/>
                        </a:solidFill>
                        <a:effectLst/>
                        <a:latin typeface="Calibri"/>
                      </a:endParaRPr>
                    </a:p>
                  </a:txBody>
                  <a:tcPr marL="3344" marR="3344" marT="3344" marB="0" anchor="b"/>
                </a:tc>
                <a:tc>
                  <a:txBody>
                    <a:bodyPr/>
                    <a:lstStyle/>
                    <a:p>
                      <a:pPr algn="r" fontAlgn="b"/>
                      <a:r>
                        <a:rPr lang="pt-BR" sz="1400" b="1" u="none" strike="noStrike" dirty="0">
                          <a:effectLst/>
                        </a:rPr>
                        <a:t> R$                    56,78 </a:t>
                      </a:r>
                      <a:endParaRPr lang="pt-BR" sz="1400" b="1" i="0" u="none" strike="noStrike" dirty="0">
                        <a:solidFill>
                          <a:srgbClr val="000000"/>
                        </a:solidFill>
                        <a:effectLst/>
                        <a:latin typeface="Calibri"/>
                      </a:endParaRPr>
                    </a:p>
                  </a:txBody>
                  <a:tcPr marL="3344" marR="3344" marT="3344" marB="0" anchor="b"/>
                </a:tc>
              </a:tr>
            </a:tbl>
          </a:graphicData>
        </a:graphic>
      </p:graphicFrame>
    </p:spTree>
    <p:extLst>
      <p:ext uri="{BB962C8B-B14F-4D97-AF65-F5344CB8AC3E}">
        <p14:creationId xmlns:p14="http://schemas.microsoft.com/office/powerpoint/2010/main" val="1175779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16632"/>
            <a:ext cx="8229600" cy="1252728"/>
          </a:xfrm>
        </p:spPr>
        <p:txBody>
          <a:bodyPr>
            <a:normAutofit/>
          </a:bodyPr>
          <a:lstStyle/>
          <a:p>
            <a:r>
              <a:rPr lang="pt-BR" sz="2800" dirty="0" smtClean="0"/>
              <a:t>AQUISIÇÕES 2014 e 2015 – ORGÂNICOS por FORNECEDOR</a:t>
            </a:r>
            <a:endParaRPr lang="pt-BR" sz="2800" dirty="0"/>
          </a:p>
        </p:txBody>
      </p:sp>
      <p:sp>
        <p:nvSpPr>
          <p:cNvPr id="8" name="CaixaDeTexto 7"/>
          <p:cNvSpPr txBox="1"/>
          <p:nvPr/>
        </p:nvSpPr>
        <p:spPr>
          <a:xfrm>
            <a:off x="467544" y="5829083"/>
            <a:ext cx="1772858" cy="276999"/>
          </a:xfrm>
          <a:prstGeom prst="rect">
            <a:avLst/>
          </a:prstGeom>
          <a:noFill/>
        </p:spPr>
        <p:txBody>
          <a:bodyPr wrap="none" rtlCol="0">
            <a:spAutoFit/>
          </a:bodyPr>
          <a:lstStyle/>
          <a:p>
            <a:r>
              <a:rPr lang="pt-BR" sz="1200" dirty="0" smtClean="0"/>
              <a:t>Fonte: SIGPC/FNDE, 2017</a:t>
            </a:r>
            <a:endParaRPr lang="pt-BR" sz="12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9" y="6099838"/>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2345282003"/>
              </p:ext>
            </p:extLst>
          </p:nvPr>
        </p:nvGraphicFramePr>
        <p:xfrm>
          <a:off x="42529" y="1256185"/>
          <a:ext cx="8574403"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11" name="CaixaDeTexto 9"/>
          <p:cNvSpPr txBox="1"/>
          <p:nvPr/>
        </p:nvSpPr>
        <p:spPr>
          <a:xfrm>
            <a:off x="2771800" y="1377688"/>
            <a:ext cx="847572" cy="338554"/>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pt-BR" sz="1600" b="1" dirty="0"/>
              <a:t>53,40%</a:t>
            </a:r>
          </a:p>
        </p:txBody>
      </p:sp>
      <p:sp>
        <p:nvSpPr>
          <p:cNvPr id="12" name="CaixaDeTexto 10"/>
          <p:cNvSpPr txBox="1"/>
          <p:nvPr/>
        </p:nvSpPr>
        <p:spPr>
          <a:xfrm>
            <a:off x="5711418" y="1256185"/>
            <a:ext cx="865981" cy="338554"/>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pt-BR" sz="1600" b="1" dirty="0"/>
              <a:t>66,17%</a:t>
            </a:r>
          </a:p>
        </p:txBody>
      </p:sp>
    </p:spTree>
    <p:extLst>
      <p:ext uri="{BB962C8B-B14F-4D97-AF65-F5344CB8AC3E}">
        <p14:creationId xmlns:p14="http://schemas.microsoft.com/office/powerpoint/2010/main" val="284702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99392"/>
            <a:ext cx="8229600" cy="1252728"/>
          </a:xfrm>
        </p:spPr>
        <p:txBody>
          <a:bodyPr>
            <a:normAutofit/>
          </a:bodyPr>
          <a:lstStyle/>
          <a:p>
            <a:r>
              <a:rPr lang="pt-BR" sz="2800" dirty="0" smtClean="0"/>
              <a:t>EEX NUNCA COMPRARAM </a:t>
            </a:r>
            <a:endParaRPr lang="pt-BR" sz="2800" dirty="0"/>
          </a:p>
        </p:txBody>
      </p:sp>
      <p:sp>
        <p:nvSpPr>
          <p:cNvPr id="8" name="CaixaDeTexto 7"/>
          <p:cNvSpPr txBox="1"/>
          <p:nvPr/>
        </p:nvSpPr>
        <p:spPr>
          <a:xfrm>
            <a:off x="467544" y="5829083"/>
            <a:ext cx="1772858" cy="276999"/>
          </a:xfrm>
          <a:prstGeom prst="rect">
            <a:avLst/>
          </a:prstGeom>
          <a:noFill/>
        </p:spPr>
        <p:txBody>
          <a:bodyPr wrap="none" rtlCol="0">
            <a:spAutoFit/>
          </a:bodyPr>
          <a:lstStyle/>
          <a:p>
            <a:r>
              <a:rPr lang="pt-BR" sz="1200" dirty="0" smtClean="0"/>
              <a:t>Fonte: SIGPC/FNDE, 2017</a:t>
            </a:r>
            <a:endParaRPr lang="pt-BR" sz="12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9" y="6099838"/>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2859717302"/>
              </p:ext>
            </p:extLst>
          </p:nvPr>
        </p:nvGraphicFramePr>
        <p:xfrm>
          <a:off x="179512" y="154627"/>
          <a:ext cx="1872208" cy="5696904"/>
        </p:xfrm>
        <a:graphic>
          <a:graphicData uri="http://schemas.openxmlformats.org/drawingml/2006/table">
            <a:tbl>
              <a:tblPr>
                <a:tableStyleId>{5C22544A-7EE6-4342-B048-85BDC9FD1C3A}</a:tableStyleId>
              </a:tblPr>
              <a:tblGrid>
                <a:gridCol w="936104"/>
                <a:gridCol w="936104"/>
              </a:tblGrid>
              <a:tr h="496162">
                <a:tc>
                  <a:txBody>
                    <a:bodyPr/>
                    <a:lstStyle/>
                    <a:p>
                      <a:pPr algn="ctr" fontAlgn="ctr"/>
                      <a:r>
                        <a:rPr lang="pt-BR" sz="1200" b="1" u="none" strike="noStrike" dirty="0">
                          <a:effectLst/>
                        </a:rPr>
                        <a:t>UF</a:t>
                      </a:r>
                      <a:endParaRPr lang="pt-BR" sz="1200" b="1" i="0" u="none" strike="noStrike" dirty="0">
                        <a:solidFill>
                          <a:srgbClr val="000000"/>
                        </a:solidFill>
                        <a:effectLst/>
                        <a:latin typeface="Calibri"/>
                      </a:endParaRPr>
                    </a:p>
                  </a:txBody>
                  <a:tcPr marL="7518" marR="7518" marT="7518" marB="0" anchor="ctr">
                    <a:solidFill>
                      <a:schemeClr val="tx2">
                        <a:lumMod val="60000"/>
                        <a:lumOff val="40000"/>
                      </a:schemeClr>
                    </a:solidFill>
                  </a:tcPr>
                </a:tc>
                <a:tc>
                  <a:txBody>
                    <a:bodyPr/>
                    <a:lstStyle/>
                    <a:p>
                      <a:pPr algn="ctr" fontAlgn="ctr"/>
                      <a:r>
                        <a:rPr lang="pt-BR" sz="1200" b="1" u="none" strike="noStrike" dirty="0">
                          <a:effectLst/>
                        </a:rPr>
                        <a:t>EEX nunca compraram (2011 a 2016)</a:t>
                      </a:r>
                      <a:endParaRPr lang="pt-BR" sz="1200" b="1" i="0" u="none" strike="noStrike" dirty="0">
                        <a:solidFill>
                          <a:srgbClr val="000000"/>
                        </a:solidFill>
                        <a:effectLst/>
                        <a:latin typeface="Calibri"/>
                      </a:endParaRPr>
                    </a:p>
                  </a:txBody>
                  <a:tcPr marL="7518" marR="7518" marT="7518" marB="0" anchor="ctr">
                    <a:solidFill>
                      <a:schemeClr val="tx2">
                        <a:lumMod val="60000"/>
                        <a:lumOff val="40000"/>
                      </a:schemeClr>
                    </a:solidFill>
                  </a:tcPr>
                </a:tc>
              </a:tr>
              <a:tr h="162676">
                <a:tc>
                  <a:txBody>
                    <a:bodyPr/>
                    <a:lstStyle/>
                    <a:p>
                      <a:pPr algn="ctr" fontAlgn="b"/>
                      <a:r>
                        <a:rPr lang="pt-BR" sz="1200" u="none" strike="noStrike" dirty="0">
                          <a:effectLst/>
                        </a:rPr>
                        <a:t>PI</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53</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GO</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27</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RJ</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10</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AM</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6</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RN</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14</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MT</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10</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SP</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45</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RR</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MS</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5</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PE</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11</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RO</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3</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TO</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7</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b="1" u="none" strike="noStrike" dirty="0">
                          <a:effectLst/>
                        </a:rPr>
                        <a:t>Total Geral</a:t>
                      </a:r>
                      <a:endParaRPr lang="pt-BR" sz="1200" b="1" i="0" u="none" strike="noStrike" dirty="0">
                        <a:solidFill>
                          <a:srgbClr val="000000"/>
                        </a:solidFill>
                        <a:effectLst/>
                        <a:latin typeface="Calibri"/>
                      </a:endParaRPr>
                    </a:p>
                  </a:txBody>
                  <a:tcPr marL="7518" marR="7518" marT="7518" marB="0" anchor="b">
                    <a:solidFill>
                      <a:schemeClr val="accent1">
                        <a:lumMod val="40000"/>
                        <a:lumOff val="60000"/>
                      </a:schemeClr>
                    </a:solidFill>
                  </a:tcPr>
                </a:tc>
                <a:tc>
                  <a:txBody>
                    <a:bodyPr/>
                    <a:lstStyle/>
                    <a:p>
                      <a:pPr algn="ctr" fontAlgn="b"/>
                      <a:r>
                        <a:rPr lang="pt-BR" sz="1200" b="1" u="none" strike="noStrike" dirty="0">
                          <a:effectLst/>
                        </a:rPr>
                        <a:t>275</a:t>
                      </a:r>
                      <a:endParaRPr lang="pt-BR" sz="1200" b="1" i="0" u="none" strike="noStrike" dirty="0">
                        <a:solidFill>
                          <a:srgbClr val="000000"/>
                        </a:solidFill>
                        <a:effectLst/>
                        <a:latin typeface="Calibri"/>
                      </a:endParaRPr>
                    </a:p>
                  </a:txBody>
                  <a:tcPr marL="7518" marR="7518" marT="7518" marB="0" anchor="b">
                    <a:solidFill>
                      <a:schemeClr val="accent1">
                        <a:lumMod val="40000"/>
                        <a:lumOff val="60000"/>
                      </a:schemeClr>
                    </a:solidFill>
                  </a:tcPr>
                </a:tc>
              </a:tr>
              <a:tr h="162676">
                <a:tc>
                  <a:txBody>
                    <a:bodyPr/>
                    <a:lstStyle/>
                    <a:p>
                      <a:pPr algn="ctr" fontAlgn="b"/>
                      <a:r>
                        <a:rPr lang="pt-BR" sz="1200" u="none" strike="noStrike" dirty="0">
                          <a:effectLst/>
                        </a:rPr>
                        <a:t>PA</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7</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AC</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MG</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37</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BA</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15</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MA</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7</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AL</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3</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CE</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5</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PB</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3</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PR</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4</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SC</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1</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AP</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0</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SE</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0</a:t>
                      </a:r>
                      <a:endParaRPr lang="pt-BR" sz="1200" b="0" i="0" u="none" strike="noStrike" dirty="0">
                        <a:solidFill>
                          <a:srgbClr val="000000"/>
                        </a:solidFill>
                        <a:effectLst/>
                        <a:latin typeface="Calibri"/>
                      </a:endParaRPr>
                    </a:p>
                  </a:txBody>
                  <a:tcPr marL="7518" marR="7518" marT="7518" marB="0" anchor="b"/>
                </a:tc>
              </a:tr>
              <a:tr h="162676">
                <a:tc>
                  <a:txBody>
                    <a:bodyPr/>
                    <a:lstStyle/>
                    <a:p>
                      <a:pPr algn="ctr" fontAlgn="b"/>
                      <a:r>
                        <a:rPr lang="pt-BR" sz="1200" u="none" strike="noStrike" dirty="0">
                          <a:effectLst/>
                        </a:rPr>
                        <a:t>ES</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0</a:t>
                      </a:r>
                      <a:endParaRPr lang="pt-BR" sz="1200" b="0" i="0" u="none" strike="noStrike" dirty="0">
                        <a:solidFill>
                          <a:srgbClr val="000000"/>
                        </a:solidFill>
                        <a:effectLst/>
                        <a:latin typeface="Calibri"/>
                      </a:endParaRPr>
                    </a:p>
                  </a:txBody>
                  <a:tcPr marL="7518" marR="7518" marT="7518" marB="0" anchor="b"/>
                </a:tc>
              </a:tr>
              <a:tr h="170809">
                <a:tc>
                  <a:txBody>
                    <a:bodyPr/>
                    <a:lstStyle/>
                    <a:p>
                      <a:pPr algn="ctr" fontAlgn="b"/>
                      <a:r>
                        <a:rPr lang="pt-BR" sz="1200" u="none" strike="noStrike" dirty="0">
                          <a:effectLst/>
                        </a:rPr>
                        <a:t>RS</a:t>
                      </a:r>
                      <a:endParaRPr lang="pt-BR" sz="1200" b="0" i="0" u="none" strike="noStrike" dirty="0">
                        <a:solidFill>
                          <a:srgbClr val="000000"/>
                        </a:solidFill>
                        <a:effectLst/>
                        <a:latin typeface="Calibri"/>
                      </a:endParaRPr>
                    </a:p>
                  </a:txBody>
                  <a:tcPr marL="7518" marR="7518" marT="7518" marB="0" anchor="b"/>
                </a:tc>
                <a:tc>
                  <a:txBody>
                    <a:bodyPr/>
                    <a:lstStyle/>
                    <a:p>
                      <a:pPr algn="ctr" fontAlgn="b"/>
                      <a:r>
                        <a:rPr lang="pt-BR" sz="1200" u="none" strike="noStrike" dirty="0">
                          <a:effectLst/>
                        </a:rPr>
                        <a:t>0</a:t>
                      </a:r>
                      <a:endParaRPr lang="pt-BR" sz="1200" b="0" i="0" u="none" strike="noStrike" dirty="0">
                        <a:solidFill>
                          <a:srgbClr val="000000"/>
                        </a:solidFill>
                        <a:effectLst/>
                        <a:latin typeface="Calibri"/>
                      </a:endParaRPr>
                    </a:p>
                  </a:txBody>
                  <a:tcPr marL="7518" marR="7518" marT="7518" marB="0" anchor="b"/>
                </a:tc>
              </a:tr>
            </a:tbl>
          </a:graphicData>
        </a:graphic>
      </p:graphicFrame>
      <p:graphicFrame>
        <p:nvGraphicFramePr>
          <p:cNvPr id="14" name="Gráfico 13"/>
          <p:cNvGraphicFramePr>
            <a:graphicFrameLocks/>
          </p:cNvGraphicFramePr>
          <p:nvPr>
            <p:extLst>
              <p:ext uri="{D42A27DB-BD31-4B8C-83A1-F6EECF244321}">
                <p14:modId xmlns:p14="http://schemas.microsoft.com/office/powerpoint/2010/main" val="1120336087"/>
              </p:ext>
            </p:extLst>
          </p:nvPr>
        </p:nvGraphicFramePr>
        <p:xfrm>
          <a:off x="2051720" y="1916832"/>
          <a:ext cx="6912768" cy="37444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0106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827584" y="86662"/>
            <a:ext cx="4978927" cy="400110"/>
          </a:xfrm>
          <a:prstGeom prst="rect">
            <a:avLst/>
          </a:prstGeom>
          <a:noFill/>
        </p:spPr>
        <p:txBody>
          <a:bodyPr wrap="none" rtlCol="0">
            <a:spAutoFit/>
          </a:bodyPr>
          <a:lstStyle/>
          <a:p>
            <a:pPr>
              <a:defRPr sz="1600" b="1" i="0" u="none" strike="noStrike" kern="1200" baseline="0">
                <a:solidFill>
                  <a:prstClr val="black"/>
                </a:solidFill>
                <a:latin typeface="+mn-lt"/>
                <a:ea typeface="+mn-ea"/>
                <a:cs typeface="+mn-cs"/>
              </a:defRPr>
            </a:pPr>
            <a:r>
              <a:rPr lang="pt-BR" sz="2000" dirty="0" smtClean="0"/>
              <a:t>CUMPRIMENTO DO ART.14 (Lei 11.947/2009)</a:t>
            </a:r>
            <a:endParaRPr lang="pt-BR" sz="2000" dirty="0"/>
          </a:p>
        </p:txBody>
      </p:sp>
      <p:graphicFrame>
        <p:nvGraphicFramePr>
          <p:cNvPr id="5" name="Gráfico 4"/>
          <p:cNvGraphicFramePr>
            <a:graphicFrameLocks/>
          </p:cNvGraphicFramePr>
          <p:nvPr>
            <p:extLst>
              <p:ext uri="{D42A27DB-BD31-4B8C-83A1-F6EECF244321}">
                <p14:modId xmlns:p14="http://schemas.microsoft.com/office/powerpoint/2010/main" val="1694533515"/>
              </p:ext>
            </p:extLst>
          </p:nvPr>
        </p:nvGraphicFramePr>
        <p:xfrm>
          <a:off x="179512" y="692696"/>
          <a:ext cx="8568953"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6"/>
          <p:cNvSpPr txBox="1"/>
          <p:nvPr/>
        </p:nvSpPr>
        <p:spPr>
          <a:xfrm>
            <a:off x="316789" y="4942006"/>
            <a:ext cx="1772858" cy="276999"/>
          </a:xfrm>
          <a:prstGeom prst="rect">
            <a:avLst/>
          </a:prstGeom>
          <a:noFill/>
        </p:spPr>
        <p:txBody>
          <a:bodyPr wrap="none" rtlCol="0">
            <a:spAutoFit/>
          </a:bodyPr>
          <a:lstStyle/>
          <a:p>
            <a:r>
              <a:rPr lang="pt-BR" sz="1200" dirty="0" smtClean="0"/>
              <a:t>Fonte: SIGPC/FNDE, 2017</a:t>
            </a:r>
            <a:endParaRPr lang="pt-BR" sz="1200" dirty="0"/>
          </a:p>
        </p:txBody>
      </p:sp>
      <p:sp>
        <p:nvSpPr>
          <p:cNvPr id="2" name="CaixaDeTexto 1"/>
          <p:cNvSpPr txBox="1"/>
          <p:nvPr/>
        </p:nvSpPr>
        <p:spPr>
          <a:xfrm>
            <a:off x="8175108" y="5409561"/>
            <a:ext cx="575909" cy="369332"/>
          </a:xfrm>
          <a:prstGeom prst="rect">
            <a:avLst/>
          </a:prstGeom>
          <a:noFill/>
        </p:spPr>
        <p:txBody>
          <a:bodyPr wrap="square" rtlCol="0">
            <a:spAutoFit/>
          </a:bodyPr>
          <a:lstStyle/>
          <a:p>
            <a:r>
              <a:rPr lang="pt-BR" b="1" dirty="0">
                <a:solidFill>
                  <a:srgbClr val="FF0000"/>
                </a:solidFill>
              </a:rPr>
              <a:t>*</a:t>
            </a:r>
          </a:p>
        </p:txBody>
      </p:sp>
      <p:sp>
        <p:nvSpPr>
          <p:cNvPr id="3" name="CaixaDeTexto 2"/>
          <p:cNvSpPr txBox="1"/>
          <p:nvPr/>
        </p:nvSpPr>
        <p:spPr>
          <a:xfrm>
            <a:off x="218907" y="6412686"/>
            <a:ext cx="7933006" cy="369332"/>
          </a:xfrm>
          <a:prstGeom prst="rect">
            <a:avLst/>
          </a:prstGeom>
          <a:noFill/>
        </p:spPr>
        <p:txBody>
          <a:bodyPr wrap="none" rtlCol="0">
            <a:spAutoFit/>
          </a:bodyPr>
          <a:lstStyle/>
          <a:p>
            <a:r>
              <a:rPr lang="pt-BR" b="1" dirty="0" smtClean="0">
                <a:solidFill>
                  <a:srgbClr val="FF0000"/>
                </a:solidFill>
              </a:rPr>
              <a:t>*</a:t>
            </a:r>
            <a:r>
              <a:rPr lang="pt-BR" dirty="0" smtClean="0"/>
              <a:t> </a:t>
            </a:r>
            <a:r>
              <a:rPr lang="pt-BR" sz="1200" dirty="0" smtClean="0"/>
              <a:t>Prestação de contas ainda não fechada. Não há diferenciação entre não compraram e não prestaram contas no sistema BI.</a:t>
            </a:r>
            <a:endParaRPr lang="pt-BR" sz="1200" dirty="0"/>
          </a:p>
        </p:txBody>
      </p:sp>
    </p:spTree>
    <p:extLst>
      <p:ext uri="{BB962C8B-B14F-4D97-AF65-F5344CB8AC3E}">
        <p14:creationId xmlns:p14="http://schemas.microsoft.com/office/powerpoint/2010/main" val="13402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11"/>
          <p:cNvSpPr/>
          <p:nvPr/>
        </p:nvSpPr>
        <p:spPr>
          <a:xfrm>
            <a:off x="323528" y="97673"/>
            <a:ext cx="7051104" cy="830997"/>
          </a:xfrm>
          <a:prstGeom prst="rect">
            <a:avLst/>
          </a:prstGeom>
        </p:spPr>
        <p:txBody>
          <a:bodyPr wrap="square">
            <a:spAutoFit/>
          </a:bodyPr>
          <a:lstStyle/>
          <a:p>
            <a:pPr algn="ctr">
              <a:defRPr/>
            </a:pPr>
            <a:r>
              <a:rPr lang="pt-BR" sz="4800" i="1" dirty="0" smtClean="0">
                <a:solidFill>
                  <a:srgbClr val="4BACC6">
                    <a:lumMod val="75000"/>
                  </a:srgbClr>
                </a:solidFill>
              </a:rPr>
              <a:t>Diretrizes PNAE</a:t>
            </a:r>
          </a:p>
        </p:txBody>
      </p:sp>
      <p:sp>
        <p:nvSpPr>
          <p:cNvPr id="14"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ço Reservado para Conteúdo 2"/>
          <p:cNvSpPr txBox="1">
            <a:spLocks/>
          </p:cNvSpPr>
          <p:nvPr/>
        </p:nvSpPr>
        <p:spPr>
          <a:xfrm>
            <a:off x="4644008" y="1129408"/>
            <a:ext cx="4248472" cy="4608512"/>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marL="457200" indent="-457200" algn="just" eaLnBrk="0" hangingPunct="0">
              <a:spcBef>
                <a:spcPts val="600"/>
              </a:spcBef>
              <a:spcAft>
                <a:spcPts val="600"/>
              </a:spcAft>
              <a:buAutoNum type="arabicPeriod"/>
              <a:defRPr/>
            </a:pPr>
            <a:r>
              <a:rPr lang="pt-BR" sz="2500" b="1" kern="0" dirty="0" smtClean="0">
                <a:solidFill>
                  <a:srgbClr val="7030A0"/>
                </a:solidFill>
              </a:rPr>
              <a:t>Emprego da Alimentação Saudável</a:t>
            </a:r>
          </a:p>
          <a:p>
            <a:pPr marL="457200" indent="-457200" algn="just" eaLnBrk="0" hangingPunct="0">
              <a:spcBef>
                <a:spcPts val="600"/>
              </a:spcBef>
              <a:spcAft>
                <a:spcPts val="600"/>
              </a:spcAft>
              <a:buAutoNum type="arabicPeriod"/>
              <a:defRPr/>
            </a:pPr>
            <a:r>
              <a:rPr lang="pt-BR" sz="2500" b="1" kern="0" dirty="0" smtClean="0">
                <a:solidFill>
                  <a:srgbClr val="FF9900"/>
                </a:solidFill>
              </a:rPr>
              <a:t>Inclusão da Educação Alimentar e Nutricional</a:t>
            </a:r>
          </a:p>
          <a:p>
            <a:pPr marL="457200" indent="-457200" algn="just" eaLnBrk="0" hangingPunct="0">
              <a:spcBef>
                <a:spcPts val="600"/>
              </a:spcBef>
              <a:spcAft>
                <a:spcPts val="600"/>
              </a:spcAft>
              <a:buAutoNum type="arabicPeriod"/>
              <a:defRPr/>
            </a:pPr>
            <a:r>
              <a:rPr lang="pt-BR" sz="2500" b="1" kern="0" dirty="0" smtClean="0">
                <a:solidFill>
                  <a:srgbClr val="FF0000"/>
                </a:solidFill>
              </a:rPr>
              <a:t>Universalidade</a:t>
            </a:r>
            <a:endParaRPr lang="pt-BR" sz="2500" b="1" kern="0" dirty="0">
              <a:solidFill>
                <a:srgbClr val="FF0000"/>
              </a:solidFill>
            </a:endParaRPr>
          </a:p>
          <a:p>
            <a:pPr marL="457200" indent="-457200" algn="just" eaLnBrk="0" hangingPunct="0">
              <a:spcBef>
                <a:spcPts val="600"/>
              </a:spcBef>
              <a:spcAft>
                <a:spcPts val="600"/>
              </a:spcAft>
              <a:buAutoNum type="arabicPeriod"/>
              <a:defRPr/>
            </a:pPr>
            <a:r>
              <a:rPr lang="pt-BR" sz="2500" b="1" kern="0" dirty="0" smtClean="0">
                <a:solidFill>
                  <a:schemeClr val="tx1"/>
                </a:solidFill>
              </a:rPr>
              <a:t>Controle social</a:t>
            </a:r>
            <a:endParaRPr lang="pt-BR" sz="2500" b="1" kern="0" dirty="0">
              <a:solidFill>
                <a:srgbClr val="FF9900"/>
              </a:solidFill>
            </a:endParaRPr>
          </a:p>
          <a:p>
            <a:pPr marL="457200" indent="-457200" algn="just" eaLnBrk="0" hangingPunct="0">
              <a:spcBef>
                <a:spcPts val="600"/>
              </a:spcBef>
              <a:spcAft>
                <a:spcPts val="600"/>
              </a:spcAft>
              <a:buAutoNum type="arabicPeriod"/>
              <a:defRPr/>
            </a:pPr>
            <a:r>
              <a:rPr lang="pt-BR" sz="2500" b="1" kern="0" dirty="0" smtClean="0">
                <a:solidFill>
                  <a:srgbClr val="00B0F0"/>
                </a:solidFill>
              </a:rPr>
              <a:t>Apoio ao desenvolvimento sustentável</a:t>
            </a:r>
          </a:p>
          <a:p>
            <a:pPr marL="457200" indent="-457200" algn="just" eaLnBrk="0" hangingPunct="0">
              <a:spcBef>
                <a:spcPts val="600"/>
              </a:spcBef>
              <a:spcAft>
                <a:spcPts val="600"/>
              </a:spcAft>
              <a:buAutoNum type="arabicPeriod"/>
              <a:defRPr/>
            </a:pPr>
            <a:r>
              <a:rPr lang="pt-BR" sz="2500" b="1" kern="0" dirty="0" smtClean="0">
                <a:solidFill>
                  <a:schemeClr val="accent3">
                    <a:lumMod val="75000"/>
                  </a:schemeClr>
                </a:solidFill>
              </a:rPr>
              <a:t>Direito à alimentação escolar</a:t>
            </a:r>
          </a:p>
          <a:p>
            <a:pPr algn="ctr" eaLnBrk="0" hangingPunct="0">
              <a:spcBef>
                <a:spcPts val="0"/>
              </a:spcBef>
              <a:defRPr/>
            </a:pPr>
            <a:endParaRPr lang="pt-BR" sz="2200" kern="0" dirty="0">
              <a:solidFill>
                <a:srgbClr val="000000"/>
              </a:solidFill>
            </a:endParaRPr>
          </a:p>
        </p:txBody>
      </p:sp>
      <p:sp>
        <p:nvSpPr>
          <p:cNvPr id="7" name="Espaço Reservado para Conteúdo 2"/>
          <p:cNvSpPr txBox="1">
            <a:spLocks/>
          </p:cNvSpPr>
          <p:nvPr/>
        </p:nvSpPr>
        <p:spPr>
          <a:xfrm>
            <a:off x="179512" y="928670"/>
            <a:ext cx="4248472" cy="4608512"/>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algn="ctr" eaLnBrk="0" hangingPunct="0">
              <a:spcBef>
                <a:spcPts val="600"/>
              </a:spcBef>
              <a:spcAft>
                <a:spcPts val="600"/>
              </a:spcAft>
              <a:defRPr/>
            </a:pPr>
            <a:endParaRPr lang="pt-PT" sz="2500" b="1" kern="0" dirty="0">
              <a:solidFill>
                <a:srgbClr val="7030A0"/>
              </a:solidFill>
            </a:endParaRPr>
          </a:p>
          <a:p>
            <a:pPr algn="ctr" eaLnBrk="0" hangingPunct="0">
              <a:spcBef>
                <a:spcPts val="600"/>
              </a:spcBef>
              <a:spcAft>
                <a:spcPts val="600"/>
              </a:spcAft>
              <a:defRPr/>
            </a:pPr>
            <a:r>
              <a:rPr lang="pt-PT" sz="2800" b="1" kern="0" dirty="0" smtClean="0">
                <a:solidFill>
                  <a:srgbClr val="7030A0"/>
                </a:solidFill>
              </a:rPr>
              <a:t>Lei nº 11.947/2009</a:t>
            </a:r>
          </a:p>
          <a:p>
            <a:pPr algn="just" eaLnBrk="0" hangingPunct="0">
              <a:spcBef>
                <a:spcPts val="600"/>
              </a:spcBef>
              <a:spcAft>
                <a:spcPts val="600"/>
              </a:spcAft>
              <a:defRPr/>
            </a:pPr>
            <a:r>
              <a:rPr lang="pt-PT" sz="2800" kern="0" dirty="0" smtClean="0">
                <a:solidFill>
                  <a:srgbClr val="7030A0"/>
                </a:solidFill>
              </a:rPr>
              <a:t>Art</a:t>
            </a:r>
            <a:r>
              <a:rPr lang="pt-PT" sz="2800" kern="0" dirty="0">
                <a:solidFill>
                  <a:srgbClr val="7030A0"/>
                </a:solidFill>
              </a:rPr>
              <a:t>. 3º A alimentação escolar é </a:t>
            </a:r>
            <a:r>
              <a:rPr lang="pt-PT" sz="3200" b="1" kern="0" dirty="0">
                <a:solidFill>
                  <a:srgbClr val="7030A0"/>
                </a:solidFill>
              </a:rPr>
              <a:t>direito</a:t>
            </a:r>
            <a:r>
              <a:rPr lang="pt-PT" sz="2800" kern="0" dirty="0">
                <a:solidFill>
                  <a:srgbClr val="7030A0"/>
                </a:solidFill>
              </a:rPr>
              <a:t> dos alunos da educação básica pública e </a:t>
            </a:r>
            <a:r>
              <a:rPr lang="pt-PT" sz="2800" b="1" kern="0" dirty="0">
                <a:solidFill>
                  <a:srgbClr val="7030A0"/>
                </a:solidFill>
              </a:rPr>
              <a:t>dever</a:t>
            </a:r>
            <a:r>
              <a:rPr lang="pt-PT" sz="2800" kern="0" dirty="0">
                <a:solidFill>
                  <a:srgbClr val="7030A0"/>
                </a:solidFill>
              </a:rPr>
              <a:t> do Estado e será promovida e incentivada com vistas no atendimento das </a:t>
            </a:r>
            <a:r>
              <a:rPr lang="pt-PT" sz="2800" b="1" kern="0" dirty="0">
                <a:solidFill>
                  <a:srgbClr val="7030A0"/>
                </a:solidFill>
              </a:rPr>
              <a:t>diretrizes</a:t>
            </a:r>
            <a:r>
              <a:rPr lang="pt-PT" sz="2800" kern="0" dirty="0">
                <a:solidFill>
                  <a:srgbClr val="7030A0"/>
                </a:solidFill>
              </a:rPr>
              <a:t> estabelecidas </a:t>
            </a:r>
            <a:r>
              <a:rPr lang="pt-PT" sz="2800" kern="0" dirty="0" smtClean="0">
                <a:solidFill>
                  <a:srgbClr val="7030A0"/>
                </a:solidFill>
              </a:rPr>
              <a:t>nesta Lei. </a:t>
            </a:r>
            <a:endParaRPr lang="pt-BR" sz="2800" kern="0" dirty="0">
              <a:solidFill>
                <a:srgbClr val="000000"/>
              </a:solidFill>
            </a:endParaRPr>
          </a:p>
        </p:txBody>
      </p:sp>
    </p:spTree>
    <p:extLst>
      <p:ext uri="{BB962C8B-B14F-4D97-AF65-F5344CB8AC3E}">
        <p14:creationId xmlns:p14="http://schemas.microsoft.com/office/powerpoint/2010/main" val="378805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 y="236932"/>
            <a:ext cx="3440328" cy="3229500"/>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669" y="236932"/>
            <a:ext cx="3325331" cy="3325331"/>
          </a:xfrm>
          <a:prstGeom prst="rect">
            <a:avLst/>
          </a:prstGeom>
        </p:spPr>
      </p:pic>
      <p:pic>
        <p:nvPicPr>
          <p:cNvPr id="13" name="Image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 y="3476513"/>
            <a:ext cx="3373247" cy="3315748"/>
          </a:xfrm>
          <a:prstGeom prst="rect">
            <a:avLst/>
          </a:prstGeom>
        </p:spPr>
      </p:pic>
      <p:sp>
        <p:nvSpPr>
          <p:cNvPr id="14" name="CaixaDeTexto 13"/>
          <p:cNvSpPr txBox="1"/>
          <p:nvPr/>
        </p:nvSpPr>
        <p:spPr>
          <a:xfrm>
            <a:off x="3635896" y="908720"/>
            <a:ext cx="1827744" cy="461665"/>
          </a:xfrm>
          <a:prstGeom prst="rect">
            <a:avLst/>
          </a:prstGeom>
          <a:noFill/>
        </p:spPr>
        <p:txBody>
          <a:bodyPr wrap="none" rtlCol="0">
            <a:spAutoFit/>
          </a:bodyPr>
          <a:lstStyle/>
          <a:p>
            <a:r>
              <a:rPr lang="pt-BR" sz="2400" b="1" dirty="0" smtClean="0">
                <a:solidFill>
                  <a:schemeClr val="bg1"/>
                </a:solidFill>
              </a:rPr>
              <a:t>MUNICÍPIOS</a:t>
            </a:r>
            <a:endParaRPr lang="pt-BR" sz="2400" b="1" dirty="0">
              <a:solidFill>
                <a:schemeClr val="bg1"/>
              </a:solidFill>
            </a:endParaRPr>
          </a:p>
        </p:txBody>
      </p:sp>
      <p:pic>
        <p:nvPicPr>
          <p:cNvPr id="15" name="Image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092" y="3076258"/>
            <a:ext cx="2183725" cy="899959"/>
          </a:xfrm>
          <a:prstGeom prst="rect">
            <a:avLst/>
          </a:prstGeom>
        </p:spPr>
      </p:pic>
      <p:sp>
        <p:nvSpPr>
          <p:cNvPr id="18" name="CaixaDeTexto 17"/>
          <p:cNvSpPr txBox="1"/>
          <p:nvPr/>
        </p:nvSpPr>
        <p:spPr>
          <a:xfrm>
            <a:off x="2582221" y="3039022"/>
            <a:ext cx="604653" cy="369332"/>
          </a:xfrm>
          <a:prstGeom prst="rect">
            <a:avLst/>
          </a:prstGeom>
          <a:noFill/>
        </p:spPr>
        <p:txBody>
          <a:bodyPr wrap="none" rtlCol="0">
            <a:spAutoFit/>
          </a:bodyPr>
          <a:lstStyle/>
          <a:p>
            <a:r>
              <a:rPr lang="pt-BR" b="1" dirty="0" smtClean="0"/>
              <a:t>2013</a:t>
            </a:r>
            <a:endParaRPr lang="pt-BR" b="1" dirty="0"/>
          </a:p>
        </p:txBody>
      </p:sp>
      <p:sp>
        <p:nvSpPr>
          <p:cNvPr id="19" name="CaixaDeTexto 18"/>
          <p:cNvSpPr txBox="1"/>
          <p:nvPr/>
        </p:nvSpPr>
        <p:spPr>
          <a:xfrm>
            <a:off x="5979460" y="3050495"/>
            <a:ext cx="619080" cy="369332"/>
          </a:xfrm>
          <a:prstGeom prst="rect">
            <a:avLst/>
          </a:prstGeom>
          <a:noFill/>
        </p:spPr>
        <p:txBody>
          <a:bodyPr wrap="none" rtlCol="0">
            <a:spAutoFit/>
          </a:bodyPr>
          <a:lstStyle/>
          <a:p>
            <a:r>
              <a:rPr lang="pt-BR" b="1" dirty="0" smtClean="0"/>
              <a:t>2014</a:t>
            </a:r>
            <a:endParaRPr lang="pt-BR" b="1" dirty="0"/>
          </a:p>
        </p:txBody>
      </p:sp>
      <p:sp>
        <p:nvSpPr>
          <p:cNvPr id="20" name="CaixaDeTexto 19"/>
          <p:cNvSpPr txBox="1"/>
          <p:nvPr/>
        </p:nvSpPr>
        <p:spPr>
          <a:xfrm>
            <a:off x="2634396" y="6180891"/>
            <a:ext cx="604653" cy="369332"/>
          </a:xfrm>
          <a:prstGeom prst="rect">
            <a:avLst/>
          </a:prstGeom>
          <a:noFill/>
        </p:spPr>
        <p:txBody>
          <a:bodyPr wrap="none" rtlCol="0">
            <a:spAutoFit/>
          </a:bodyPr>
          <a:lstStyle/>
          <a:p>
            <a:r>
              <a:rPr lang="pt-BR" b="1" dirty="0" smtClean="0"/>
              <a:t>2015</a:t>
            </a:r>
            <a:endParaRPr lang="pt-BR" b="1" dirty="0"/>
          </a:p>
        </p:txBody>
      </p:sp>
      <p:sp>
        <p:nvSpPr>
          <p:cNvPr id="17" name="CaixaDeTexto 16"/>
          <p:cNvSpPr txBox="1"/>
          <p:nvPr/>
        </p:nvSpPr>
        <p:spPr>
          <a:xfrm>
            <a:off x="-16564" y="6550223"/>
            <a:ext cx="2617232" cy="276999"/>
          </a:xfrm>
          <a:prstGeom prst="rect">
            <a:avLst/>
          </a:prstGeom>
          <a:noFill/>
        </p:spPr>
        <p:txBody>
          <a:bodyPr wrap="square" rtlCol="0">
            <a:spAutoFit/>
          </a:bodyPr>
          <a:lstStyle/>
          <a:p>
            <a:r>
              <a:rPr lang="pt-BR" sz="1200" dirty="0" smtClean="0"/>
              <a:t>Fonte: SIGPC/FNDE,2017</a:t>
            </a:r>
            <a:endParaRPr lang="pt-BR" sz="1200" dirty="0"/>
          </a:p>
        </p:txBody>
      </p:sp>
      <p:sp>
        <p:nvSpPr>
          <p:cNvPr id="21" name="CaixaDeTexto 20"/>
          <p:cNvSpPr txBox="1"/>
          <p:nvPr/>
        </p:nvSpPr>
        <p:spPr>
          <a:xfrm>
            <a:off x="3788296" y="1354496"/>
            <a:ext cx="1782860" cy="830997"/>
          </a:xfrm>
          <a:prstGeom prst="rect">
            <a:avLst/>
          </a:prstGeom>
          <a:noFill/>
        </p:spPr>
        <p:txBody>
          <a:bodyPr wrap="none" rtlCol="0">
            <a:spAutoFit/>
          </a:bodyPr>
          <a:lstStyle/>
          <a:p>
            <a:r>
              <a:rPr lang="pt-BR" sz="2400" b="1" dirty="0" smtClean="0"/>
              <a:t>PANORAMA</a:t>
            </a:r>
          </a:p>
          <a:p>
            <a:r>
              <a:rPr lang="pt-BR" sz="2400" b="1" dirty="0" smtClean="0"/>
              <a:t>MUNICÍPIOS</a:t>
            </a:r>
            <a:endParaRPr lang="pt-BR" sz="2400" b="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2269" y="3526237"/>
            <a:ext cx="3431481" cy="333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aixaDeTexto 21"/>
          <p:cNvSpPr txBox="1"/>
          <p:nvPr/>
        </p:nvSpPr>
        <p:spPr>
          <a:xfrm>
            <a:off x="5993887" y="6198442"/>
            <a:ext cx="652743" cy="369332"/>
          </a:xfrm>
          <a:prstGeom prst="rect">
            <a:avLst/>
          </a:prstGeom>
          <a:noFill/>
        </p:spPr>
        <p:txBody>
          <a:bodyPr wrap="none" rtlCol="0">
            <a:spAutoFit/>
          </a:bodyPr>
          <a:lstStyle/>
          <a:p>
            <a:r>
              <a:rPr lang="pt-BR" b="1" dirty="0" smtClean="0"/>
              <a:t>2016</a:t>
            </a:r>
            <a:endParaRPr lang="pt-BR" b="1" dirty="0"/>
          </a:p>
        </p:txBody>
      </p:sp>
    </p:spTree>
    <p:extLst>
      <p:ext uri="{BB962C8B-B14F-4D97-AF65-F5344CB8AC3E}">
        <p14:creationId xmlns:p14="http://schemas.microsoft.com/office/powerpoint/2010/main" val="198651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780928"/>
            <a:ext cx="9144000" cy="2088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pt-BR" altLang="pt-BR" sz="3600" dirty="0" smtClean="0"/>
              <a:t>Principais Ações para o </a:t>
            </a:r>
          </a:p>
          <a:p>
            <a:pPr lvl="0" algn="r"/>
            <a:r>
              <a:rPr lang="pt-BR" altLang="pt-BR" sz="3600" dirty="0" smtClean="0"/>
              <a:t>Fortalecimento das Aquisições</a:t>
            </a:r>
            <a:endParaRPr lang="pt-BR" altLang="pt-BR" sz="3600" dirty="0"/>
          </a:p>
        </p:txBody>
      </p:sp>
      <p:pic>
        <p:nvPicPr>
          <p:cNvPr id="1026" name="Picture 2" descr="C:\Users\37051928848\1 - CGPAE\1 - DIDAF\0 - FRENTE DE TRABALHO\4 - EAD - Site comentado\data\images\man_show_produ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6113"/>
            <a:ext cx="3168352" cy="2100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192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o 8"/>
          <p:cNvGrpSpPr/>
          <p:nvPr/>
        </p:nvGrpSpPr>
        <p:grpSpPr>
          <a:xfrm>
            <a:off x="5309828" y="603091"/>
            <a:ext cx="3581218" cy="1893969"/>
            <a:chOff x="3616325" y="1116013"/>
            <a:chExt cx="3052763" cy="1401762"/>
          </a:xfrm>
        </p:grpSpPr>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325" y="1116013"/>
              <a:ext cx="1468438" cy="140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675" y="1247775"/>
              <a:ext cx="1522413"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50099" y="1628800"/>
            <a:ext cx="8280920" cy="3693319"/>
          </a:xfrm>
          <a:prstGeom prst="rect">
            <a:avLst/>
          </a:prstGeom>
        </p:spPr>
        <p:txBody>
          <a:bodyPr wrap="square">
            <a:spAutoFit/>
          </a:bodyPr>
          <a:lstStyle/>
          <a:p>
            <a:pPr marL="285750" indent="-285750" algn="just">
              <a:buFont typeface="Arial" pitchFamily="34" charset="0"/>
              <a:buChar char="•"/>
            </a:pPr>
            <a:r>
              <a:rPr lang="pt-BR" dirty="0" smtClean="0"/>
              <a:t>Comemoração aos 62 </a:t>
            </a:r>
            <a:r>
              <a:rPr lang="pt-BR" dirty="0"/>
              <a:t>anos do </a:t>
            </a:r>
            <a:r>
              <a:rPr lang="pt-BR" dirty="0" smtClean="0"/>
              <a:t>PNAE.</a:t>
            </a:r>
          </a:p>
          <a:p>
            <a:pPr marL="285750" indent="-285750" algn="just">
              <a:buFont typeface="Arial" pitchFamily="34" charset="0"/>
              <a:buChar char="•"/>
            </a:pPr>
            <a:endParaRPr lang="pt-BR" dirty="0" smtClean="0"/>
          </a:p>
          <a:p>
            <a:pPr marL="285750" indent="-285750" algn="just">
              <a:buFont typeface="Arial" pitchFamily="34" charset="0"/>
              <a:buChar char="•"/>
            </a:pPr>
            <a:endParaRPr lang="pt-BR" dirty="0" smtClean="0"/>
          </a:p>
          <a:p>
            <a:pPr marL="285750" indent="-285750" algn="just">
              <a:buFont typeface="Arial" pitchFamily="34" charset="0"/>
              <a:buChar char="•"/>
            </a:pPr>
            <a:r>
              <a:rPr lang="pt-BR" dirty="0" smtClean="0"/>
              <a:t>Divulgação de 25 </a:t>
            </a:r>
            <a:r>
              <a:rPr lang="pt-BR" dirty="0"/>
              <a:t>práticas de sucesso, que farão parte de um caderno especial a ser lançado pelo FNDE em outubro de </a:t>
            </a:r>
            <a:r>
              <a:rPr lang="pt-BR" dirty="0" smtClean="0"/>
              <a:t>2017.</a:t>
            </a:r>
          </a:p>
          <a:p>
            <a:pPr marL="285750" indent="-285750" algn="just">
              <a:buFont typeface="Arial" pitchFamily="34" charset="0"/>
              <a:buChar char="•"/>
            </a:pPr>
            <a:endParaRPr lang="pt-BR" dirty="0" smtClean="0"/>
          </a:p>
          <a:p>
            <a:pPr marL="285750" indent="-285750" algn="just">
              <a:buFont typeface="Arial" pitchFamily="34" charset="0"/>
              <a:buChar char="•"/>
            </a:pPr>
            <a:r>
              <a:rPr lang="pt-BR" dirty="0" smtClean="0"/>
              <a:t>Público: Gestores</a:t>
            </a:r>
            <a:r>
              <a:rPr lang="pt-BR" dirty="0"/>
              <a:t>, nutricionistas, agricultores familiares, agentes e instituições de ATER, Conselhos de Alimentação Escolar, pesquisadores, comunidade acadêmica e outros interessados envolvidos com alimentação escolar estão </a:t>
            </a:r>
            <a:r>
              <a:rPr lang="pt-BR" dirty="0" smtClean="0"/>
              <a:t>convidados</a:t>
            </a:r>
          </a:p>
          <a:p>
            <a:pPr algn="just"/>
            <a:endParaRPr lang="pt-BR" dirty="0">
              <a:solidFill>
                <a:srgbClr val="FF0000"/>
              </a:solidFill>
            </a:endParaRPr>
          </a:p>
          <a:p>
            <a:pPr marL="285750" indent="-285750" algn="just">
              <a:buFont typeface="Arial" pitchFamily="34" charset="0"/>
              <a:buChar char="•"/>
            </a:pPr>
            <a:r>
              <a:rPr lang="pt-BR" dirty="0" smtClean="0"/>
              <a:t>Mais informações estão disponíveis no site </a:t>
            </a:r>
            <a:r>
              <a:rPr lang="pt-BR" dirty="0"/>
              <a:t>do FNDE no link http://www.fnde.gov.br/programas/alimentacao-escolar/editais</a:t>
            </a:r>
            <a:endParaRPr lang="pt-BR" dirty="0" smtClean="0"/>
          </a:p>
          <a:p>
            <a:pPr algn="just"/>
            <a:endParaRPr lang="pt-BR" dirty="0"/>
          </a:p>
        </p:txBody>
      </p:sp>
      <p:sp>
        <p:nvSpPr>
          <p:cNvPr id="13" name="Line 14"/>
          <p:cNvSpPr>
            <a:spLocks noChangeShapeType="1"/>
          </p:cNvSpPr>
          <p:nvPr/>
        </p:nvSpPr>
        <p:spPr bwMode="auto">
          <a:xfrm>
            <a:off x="-15687" y="1052736"/>
            <a:ext cx="5076056"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5" name="Retângulo 14"/>
          <p:cNvSpPr/>
          <p:nvPr/>
        </p:nvSpPr>
        <p:spPr>
          <a:xfrm>
            <a:off x="317988" y="221739"/>
            <a:ext cx="8826011" cy="830997"/>
          </a:xfrm>
          <a:prstGeom prst="rect">
            <a:avLst/>
          </a:prstGeom>
        </p:spPr>
        <p:txBody>
          <a:bodyPr wrap="square">
            <a:spAutoFit/>
          </a:bodyPr>
          <a:lstStyle/>
          <a:p>
            <a:pPr>
              <a:defRPr/>
            </a:pPr>
            <a:r>
              <a:rPr lang="pt-BR" sz="4800" i="1" dirty="0" smtClean="0">
                <a:solidFill>
                  <a:srgbClr val="4BACC6">
                    <a:lumMod val="75000"/>
                  </a:srgbClr>
                </a:solidFill>
              </a:rPr>
              <a:t>Ações - Boas práticas</a:t>
            </a:r>
            <a:endParaRPr lang="pt-BR" sz="4800" dirty="0">
              <a:solidFill>
                <a:prstClr val="black"/>
              </a:solidFill>
            </a:endParaRPr>
          </a:p>
        </p:txBody>
      </p:sp>
    </p:spTree>
    <p:extLst>
      <p:ext uri="{BB962C8B-B14F-4D97-AF65-F5344CB8AC3E}">
        <p14:creationId xmlns:p14="http://schemas.microsoft.com/office/powerpoint/2010/main" val="388691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p:cNvSpPr>
            <a:spLocks noGrp="1"/>
          </p:cNvSpPr>
          <p:nvPr>
            <p:ph idx="1"/>
          </p:nvPr>
        </p:nvSpPr>
        <p:spPr>
          <a:xfrm>
            <a:off x="323528" y="620688"/>
            <a:ext cx="8640960" cy="6120680"/>
          </a:xfrm>
        </p:spPr>
        <p:txBody>
          <a:bodyPr>
            <a:normAutofit fontScale="92500" lnSpcReduction="20000"/>
          </a:bodyPr>
          <a:lstStyle/>
          <a:p>
            <a:pPr algn="just"/>
            <a:r>
              <a:rPr lang="pt-BR" dirty="0" smtClean="0"/>
              <a:t>Elaboração de Materiais Informativos </a:t>
            </a:r>
          </a:p>
          <a:p>
            <a:pPr algn="just"/>
            <a:r>
              <a:rPr lang="pt-BR" dirty="0" smtClean="0"/>
              <a:t>Formação em Encontros Técnicos </a:t>
            </a:r>
          </a:p>
          <a:p>
            <a:r>
              <a:rPr lang="pt-BR" dirty="0" smtClean="0"/>
              <a:t>Curso </a:t>
            </a:r>
            <a:r>
              <a:rPr lang="pt-BR" dirty="0" err="1" smtClean="0"/>
              <a:t>EaD</a:t>
            </a:r>
            <a:r>
              <a:rPr lang="pt-BR" dirty="0" smtClean="0"/>
              <a:t>: </a:t>
            </a:r>
            <a:r>
              <a:rPr lang="pt-BR" b="1" dirty="0" smtClean="0"/>
              <a:t>3</a:t>
            </a:r>
            <a:r>
              <a:rPr lang="pt-BR" dirty="0" smtClean="0"/>
              <a:t> </a:t>
            </a:r>
            <a:r>
              <a:rPr lang="pt-BR" b="1" dirty="0" smtClean="0"/>
              <a:t>mil vagas já oferecidas</a:t>
            </a:r>
          </a:p>
          <a:p>
            <a:pPr algn="just">
              <a:buFont typeface="Arial" charset="0"/>
              <a:buChar char="•"/>
            </a:pPr>
            <a:r>
              <a:rPr lang="pt-BR" dirty="0" smtClean="0"/>
              <a:t>Concurso Boas Práticas da Agricultura Familiar no PNAE (aproximadamente 500 inscritos)</a:t>
            </a:r>
          </a:p>
          <a:p>
            <a:pPr algn="just">
              <a:buFont typeface="Arial" charset="0"/>
              <a:buChar char="•"/>
            </a:pPr>
            <a:r>
              <a:rPr lang="pt-BR" dirty="0" smtClean="0"/>
              <a:t>Parceria com a SEAD para a execução de projetos de desenvolvimento da agricultura familiar junto aos Centros de Ciências Agrárias das Universidades (</a:t>
            </a:r>
            <a:r>
              <a:rPr lang="pt-BR" dirty="0"/>
              <a:t>UFPA, UFRB, UFPI</a:t>
            </a:r>
            <a:r>
              <a:rPr lang="pt-BR" dirty="0" smtClean="0"/>
              <a:t>)</a:t>
            </a:r>
          </a:p>
          <a:p>
            <a:pPr algn="just">
              <a:buFont typeface="Arial" charset="0"/>
              <a:buChar char="•"/>
            </a:pPr>
            <a:r>
              <a:rPr lang="pt-BR" dirty="0" smtClean="0"/>
              <a:t>Divulgação da informação: </a:t>
            </a:r>
          </a:p>
          <a:p>
            <a:pPr algn="just">
              <a:buFontTx/>
              <a:buChar char="-"/>
            </a:pPr>
            <a:r>
              <a:rPr lang="pt-BR" dirty="0" smtClean="0"/>
              <a:t>REBRAE</a:t>
            </a:r>
            <a:r>
              <a:rPr lang="pt-BR" dirty="0"/>
              <a:t>: www.rebrae.com.br</a:t>
            </a:r>
          </a:p>
          <a:p>
            <a:pPr algn="just">
              <a:buFontTx/>
              <a:buChar char="-"/>
            </a:pPr>
            <a:r>
              <a:rPr lang="pt-BR" dirty="0" smtClean="0"/>
              <a:t>MDS: www.comprasagriculturafamiliar.gov.br</a:t>
            </a:r>
          </a:p>
          <a:p>
            <a:pPr algn="just">
              <a:buFontTx/>
              <a:buChar char="-"/>
            </a:pPr>
            <a:r>
              <a:rPr lang="pt-BR" dirty="0" smtClean="0"/>
              <a:t>SEAD: </a:t>
            </a:r>
            <a:r>
              <a:rPr lang="pt-BR" dirty="0"/>
              <a:t>Sistema </a:t>
            </a:r>
            <a:r>
              <a:rPr lang="pt-BR" dirty="0" smtClean="0"/>
              <a:t>de Oportunidades</a:t>
            </a:r>
          </a:p>
          <a:p>
            <a:pPr algn="just">
              <a:buFontTx/>
              <a:buChar char="-"/>
            </a:pPr>
            <a:r>
              <a:rPr lang="pt-BR" dirty="0" smtClean="0"/>
              <a:t>E-mail: pnaechamadapublica@fnde.gov.br</a:t>
            </a:r>
          </a:p>
        </p:txBody>
      </p:sp>
      <p:sp>
        <p:nvSpPr>
          <p:cNvPr id="6" name="Line 14"/>
          <p:cNvSpPr>
            <a:spLocks noChangeShapeType="1"/>
          </p:cNvSpPr>
          <p:nvPr/>
        </p:nvSpPr>
        <p:spPr bwMode="auto">
          <a:xfrm>
            <a:off x="3491880" y="620688"/>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9" name="Retângulo 8"/>
          <p:cNvSpPr/>
          <p:nvPr/>
        </p:nvSpPr>
        <p:spPr>
          <a:xfrm>
            <a:off x="560303" y="-99392"/>
            <a:ext cx="7051104" cy="830997"/>
          </a:xfrm>
          <a:prstGeom prst="rect">
            <a:avLst/>
          </a:prstGeom>
        </p:spPr>
        <p:txBody>
          <a:bodyPr wrap="square">
            <a:spAutoFit/>
          </a:bodyPr>
          <a:lstStyle/>
          <a:p>
            <a:pPr algn="ctr">
              <a:defRPr/>
            </a:pPr>
            <a:r>
              <a:rPr lang="pt-BR" sz="4800" i="1" dirty="0" smtClean="0">
                <a:solidFill>
                  <a:srgbClr val="4BACC6">
                    <a:lumMod val="75000"/>
                  </a:srgbClr>
                </a:solidFill>
              </a:rPr>
              <a:t>     Ações</a:t>
            </a:r>
            <a:endParaRPr lang="pt-BR" sz="4800" dirty="0">
              <a:solidFill>
                <a:prstClr val="black"/>
              </a:solidFill>
            </a:endParaRPr>
          </a:p>
        </p:txBody>
      </p:sp>
      <p:pic>
        <p:nvPicPr>
          <p:cNvPr id="10" name="Picture 2" descr="C:\Users\37051928848\Pictures\Boas prátic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3" y="623497"/>
            <a:ext cx="1691630" cy="136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63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p:cNvSpPr>
            <a:spLocks noGrp="1"/>
          </p:cNvSpPr>
          <p:nvPr>
            <p:ph idx="1"/>
          </p:nvPr>
        </p:nvSpPr>
        <p:spPr>
          <a:xfrm>
            <a:off x="179512" y="731605"/>
            <a:ext cx="8748414" cy="5328592"/>
          </a:xfrm>
        </p:spPr>
        <p:txBody>
          <a:bodyPr>
            <a:noAutofit/>
          </a:bodyPr>
          <a:lstStyle/>
          <a:p>
            <a:pPr algn="just"/>
            <a:r>
              <a:rPr lang="pt-BR" sz="2000" dirty="0" smtClean="0"/>
              <a:t>Em </a:t>
            </a:r>
            <a:r>
              <a:rPr lang="pt-BR" sz="2000" dirty="0"/>
              <a:t>função do caráter intersetorial </a:t>
            </a:r>
            <a:r>
              <a:rPr lang="pt-BR" sz="2000" dirty="0" smtClean="0"/>
              <a:t>da </a:t>
            </a:r>
            <a:r>
              <a:rPr lang="pt-BR" sz="2000" dirty="0"/>
              <a:t>aquisição da agricultura familiar no PNAE, foram instituídos por meio da </a:t>
            </a:r>
            <a:r>
              <a:rPr lang="pt-BR" sz="2000" b="1" dirty="0"/>
              <a:t>Portaria CD/FNDE nº 450, de 27 de outubro de 2010, </a:t>
            </a:r>
            <a:r>
              <a:rPr lang="pt-BR" sz="2000" dirty="0"/>
              <a:t>o </a:t>
            </a:r>
            <a:r>
              <a:rPr lang="pt-BR" sz="2000" b="1" dirty="0"/>
              <a:t>Comitê Gestor e o Grupo Consultivo</a:t>
            </a:r>
            <a:r>
              <a:rPr lang="pt-BR" sz="2000" dirty="0"/>
              <a:t> do art.14 do PNAE </a:t>
            </a:r>
            <a:endParaRPr lang="pt-BR" sz="2000" dirty="0" smtClean="0"/>
          </a:p>
          <a:p>
            <a:pPr marL="0" indent="0" algn="just">
              <a:buNone/>
            </a:pPr>
            <a:endParaRPr lang="pt-BR" sz="2000" dirty="0" smtClean="0"/>
          </a:p>
          <a:p>
            <a:pPr algn="just"/>
            <a:r>
              <a:rPr lang="pt-BR" sz="2000" dirty="0" smtClean="0"/>
              <a:t>Constituído </a:t>
            </a:r>
            <a:r>
              <a:rPr lang="pt-BR" sz="2000" dirty="0"/>
              <a:t>por órgãos da Administração Pública </a:t>
            </a:r>
            <a:r>
              <a:rPr lang="pt-BR" sz="2000" dirty="0" smtClean="0"/>
              <a:t>Federal e </a:t>
            </a:r>
            <a:r>
              <a:rPr lang="pt-BR" sz="2000" dirty="0"/>
              <a:t>entidades representativas da sociedade </a:t>
            </a:r>
            <a:r>
              <a:rPr lang="pt-BR" sz="2000" dirty="0" smtClean="0"/>
              <a:t>civil que discutem a agricultura familiar e segurança alimentar.  </a:t>
            </a:r>
            <a:r>
              <a:rPr lang="pt-BR" sz="2000" b="1" dirty="0" smtClean="0"/>
              <a:t>Composição  em 2015</a:t>
            </a:r>
            <a:r>
              <a:rPr lang="pt-BR" sz="2000" dirty="0" smtClean="0"/>
              <a:t>:</a:t>
            </a:r>
          </a:p>
          <a:p>
            <a:pPr marL="0" indent="0" algn="just">
              <a:buNone/>
            </a:pPr>
            <a:endParaRPr lang="pt-BR" sz="1500" dirty="0" smtClean="0"/>
          </a:p>
        </p:txBody>
      </p:sp>
      <p:sp>
        <p:nvSpPr>
          <p:cNvPr id="6" name="Line 14"/>
          <p:cNvSpPr>
            <a:spLocks noChangeShapeType="1"/>
          </p:cNvSpPr>
          <p:nvPr/>
        </p:nvSpPr>
        <p:spPr bwMode="auto">
          <a:xfrm>
            <a:off x="3491880" y="620688"/>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9" name="Retângulo 8"/>
          <p:cNvSpPr/>
          <p:nvPr/>
        </p:nvSpPr>
        <p:spPr>
          <a:xfrm>
            <a:off x="107504" y="-99392"/>
            <a:ext cx="8964437" cy="830997"/>
          </a:xfrm>
          <a:prstGeom prst="rect">
            <a:avLst/>
          </a:prstGeom>
        </p:spPr>
        <p:txBody>
          <a:bodyPr wrap="square">
            <a:spAutoFit/>
          </a:bodyPr>
          <a:lstStyle/>
          <a:p>
            <a:pPr algn="just">
              <a:defRPr/>
            </a:pPr>
            <a:r>
              <a:rPr lang="pt-BR" sz="4800" i="1" dirty="0" smtClean="0">
                <a:solidFill>
                  <a:srgbClr val="4BACC6">
                    <a:lumMod val="75000"/>
                  </a:srgbClr>
                </a:solidFill>
              </a:rPr>
              <a:t>     </a:t>
            </a:r>
            <a:r>
              <a:rPr lang="pt-BR" sz="3200" i="1" dirty="0">
                <a:solidFill>
                  <a:srgbClr val="4BACC6">
                    <a:lumMod val="75000"/>
                  </a:srgbClr>
                </a:solidFill>
              </a:rPr>
              <a:t>Comitê Gestor </a:t>
            </a:r>
            <a:r>
              <a:rPr lang="pt-BR" sz="3200" i="1" dirty="0" smtClean="0">
                <a:solidFill>
                  <a:srgbClr val="4BACC6">
                    <a:lumMod val="75000"/>
                  </a:srgbClr>
                </a:solidFill>
              </a:rPr>
              <a:t>e </a:t>
            </a:r>
            <a:r>
              <a:rPr lang="pt-BR" sz="3200" i="1" dirty="0">
                <a:solidFill>
                  <a:srgbClr val="4BACC6">
                    <a:lumMod val="75000"/>
                  </a:srgbClr>
                </a:solidFill>
              </a:rPr>
              <a:t>Grupo Consultivo </a:t>
            </a:r>
            <a:endParaRPr lang="pt-BR" sz="3200" dirty="0">
              <a:solidFill>
                <a:prstClr val="black"/>
              </a:solidFill>
            </a:endParaRPr>
          </a:p>
        </p:txBody>
      </p:sp>
      <p:pic>
        <p:nvPicPr>
          <p:cNvPr id="10" name="Picture 2" descr="C:\Users\37051928848\Pictures\Boas prátic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674" y="14846"/>
            <a:ext cx="848268" cy="684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90016082"/>
              </p:ext>
            </p:extLst>
          </p:nvPr>
        </p:nvGraphicFramePr>
        <p:xfrm>
          <a:off x="467544" y="2794000"/>
          <a:ext cx="835292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34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p:cNvSpPr>
            <a:spLocks noGrp="1"/>
          </p:cNvSpPr>
          <p:nvPr>
            <p:ph idx="1"/>
          </p:nvPr>
        </p:nvSpPr>
        <p:spPr>
          <a:xfrm>
            <a:off x="179512" y="731605"/>
            <a:ext cx="8748414" cy="5328592"/>
          </a:xfrm>
        </p:spPr>
        <p:txBody>
          <a:bodyPr>
            <a:noAutofit/>
          </a:bodyPr>
          <a:lstStyle/>
          <a:p>
            <a:pPr marL="0" indent="0" algn="just">
              <a:buNone/>
            </a:pPr>
            <a:endParaRPr lang="pt-BR" sz="1500" dirty="0" smtClean="0"/>
          </a:p>
          <a:p>
            <a:pPr algn="just"/>
            <a:r>
              <a:rPr lang="pt-BR" sz="2000" dirty="0" smtClean="0"/>
              <a:t>O </a:t>
            </a:r>
            <a:r>
              <a:rPr lang="pt-BR" sz="2000" b="1" dirty="0" smtClean="0"/>
              <a:t>Grupo Consultivo </a:t>
            </a:r>
            <a:r>
              <a:rPr lang="pt-BR" sz="2000" dirty="0" smtClean="0"/>
              <a:t>tem como objetivo assessorar o Comitê Gestor na implementação das ações. Essas 2 instâncias, que constituem espaços de coordenação da ação governamental e de participação da sociedade no processo decisório da implementação da participação da agricultura familiar no Programa, participaram da revisão dos marcos normativos do Programa no que diz respeito ao regramento da compra da agricultura familiar para o PNAE. </a:t>
            </a:r>
          </a:p>
          <a:p>
            <a:pPr algn="just"/>
            <a:endParaRPr lang="pt-BR" sz="2000" dirty="0" smtClean="0"/>
          </a:p>
          <a:p>
            <a:pPr algn="just"/>
            <a:r>
              <a:rPr lang="pt-BR" sz="2000" b="1" dirty="0" smtClean="0"/>
              <a:t>REUNIÃO em 17/8/17 </a:t>
            </a:r>
            <a:r>
              <a:rPr lang="pt-BR" sz="2000" dirty="0" smtClean="0"/>
              <a:t>estiveram presentes a SEAD, o MDS e a CONAB) e as entidades representativas da sociedade civil: Confederação dos Trabalhadores da Agricultura - CONTAG, Articulação Nacional de Agroecologia – ANA; Confederação de Trabalhadores da Agricultura Familiar - CONTRAF, Fórum Brasileiro de Soberania e Segurança Alimentar - FBSSAN, Conselho Nacional de Segurança Alimentar - CONSEA, União das Cooperativas da Agricultura Familiar e da Economia Solidária - UNICAFES, Movimento dos Pequenos Agricultores - MPA, Confederação de Cooperativas da Reforma Agrária – CONCRAB, Federação de Entidades de Assistência Social e Educação - FASE , além da UNDIME e do CONSED. </a:t>
            </a:r>
          </a:p>
        </p:txBody>
      </p:sp>
      <p:sp>
        <p:nvSpPr>
          <p:cNvPr id="6" name="Line 14"/>
          <p:cNvSpPr>
            <a:spLocks noChangeShapeType="1"/>
          </p:cNvSpPr>
          <p:nvPr/>
        </p:nvSpPr>
        <p:spPr bwMode="auto">
          <a:xfrm>
            <a:off x="3491880" y="620688"/>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9" name="Retângulo 8"/>
          <p:cNvSpPr/>
          <p:nvPr/>
        </p:nvSpPr>
        <p:spPr>
          <a:xfrm>
            <a:off x="107504" y="-99392"/>
            <a:ext cx="8964437" cy="830997"/>
          </a:xfrm>
          <a:prstGeom prst="rect">
            <a:avLst/>
          </a:prstGeom>
        </p:spPr>
        <p:txBody>
          <a:bodyPr wrap="square">
            <a:spAutoFit/>
          </a:bodyPr>
          <a:lstStyle/>
          <a:p>
            <a:pPr algn="just">
              <a:defRPr/>
            </a:pPr>
            <a:r>
              <a:rPr lang="pt-BR" sz="4800" i="1" dirty="0" smtClean="0">
                <a:solidFill>
                  <a:srgbClr val="4BACC6">
                    <a:lumMod val="75000"/>
                  </a:srgbClr>
                </a:solidFill>
              </a:rPr>
              <a:t>     </a:t>
            </a:r>
            <a:r>
              <a:rPr lang="pt-BR" sz="3200" i="1" dirty="0">
                <a:solidFill>
                  <a:srgbClr val="4BACC6">
                    <a:lumMod val="75000"/>
                  </a:srgbClr>
                </a:solidFill>
              </a:rPr>
              <a:t>Comitê Gestor </a:t>
            </a:r>
            <a:r>
              <a:rPr lang="pt-BR" sz="3200" i="1" dirty="0" smtClean="0">
                <a:solidFill>
                  <a:srgbClr val="4BACC6">
                    <a:lumMod val="75000"/>
                  </a:srgbClr>
                </a:solidFill>
              </a:rPr>
              <a:t>e </a:t>
            </a:r>
            <a:r>
              <a:rPr lang="pt-BR" sz="3200" i="1" dirty="0">
                <a:solidFill>
                  <a:srgbClr val="4BACC6">
                    <a:lumMod val="75000"/>
                  </a:srgbClr>
                </a:solidFill>
              </a:rPr>
              <a:t>Grupo Consultivo </a:t>
            </a:r>
            <a:endParaRPr lang="pt-BR" sz="3200" dirty="0">
              <a:solidFill>
                <a:prstClr val="black"/>
              </a:solidFill>
            </a:endParaRPr>
          </a:p>
        </p:txBody>
      </p:sp>
      <p:pic>
        <p:nvPicPr>
          <p:cNvPr id="10" name="Picture 2" descr="C:\Users\37051928848\Pictures\Boas prátic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674" y="46530"/>
            <a:ext cx="848268" cy="68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4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p:cNvSpPr/>
          <p:nvPr/>
        </p:nvSpPr>
        <p:spPr>
          <a:xfrm>
            <a:off x="2899603" y="136761"/>
            <a:ext cx="5991597" cy="830997"/>
          </a:xfrm>
          <a:prstGeom prst="rect">
            <a:avLst/>
          </a:prstGeom>
        </p:spPr>
        <p:txBody>
          <a:bodyPr wrap="square">
            <a:spAutoFit/>
          </a:bodyPr>
          <a:lstStyle/>
          <a:p>
            <a:pPr>
              <a:defRPr/>
            </a:pPr>
            <a:r>
              <a:rPr lang="pt-BR" sz="4800" i="1" dirty="0" smtClean="0">
                <a:solidFill>
                  <a:srgbClr val="4BACC6">
                    <a:lumMod val="75000"/>
                  </a:srgbClr>
                </a:solidFill>
              </a:rPr>
              <a:t>Obrigada!</a:t>
            </a:r>
            <a:endParaRPr lang="pt-BR" sz="4800" dirty="0">
              <a:solidFill>
                <a:prstClr val="black"/>
              </a:solidFill>
            </a:endParaRPr>
          </a:p>
        </p:txBody>
      </p:sp>
      <p:grpSp>
        <p:nvGrpSpPr>
          <p:cNvPr id="12" name="Grupo 11"/>
          <p:cNvGrpSpPr/>
          <p:nvPr/>
        </p:nvGrpSpPr>
        <p:grpSpPr>
          <a:xfrm>
            <a:off x="-36512" y="1196752"/>
            <a:ext cx="9180511" cy="2160240"/>
            <a:chOff x="802728" y="404663"/>
            <a:chExt cx="7342585" cy="1759618"/>
          </a:xfrm>
        </p:grpSpPr>
        <p:pic>
          <p:nvPicPr>
            <p:cNvPr id="13" name="Picture 2" descr="Resultado de imagem para alimentação esc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28" y="404663"/>
              <a:ext cx="2644232" cy="1759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m para alimentação esco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959" y="404664"/>
              <a:ext cx="2349177" cy="1759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sultado de imagem para alimentação esco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7" y="404664"/>
              <a:ext cx="2349176" cy="175961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ítulo 1"/>
          <p:cNvSpPr txBox="1">
            <a:spLocks/>
          </p:cNvSpPr>
          <p:nvPr/>
        </p:nvSpPr>
        <p:spPr>
          <a:xfrm>
            <a:off x="323528" y="2924944"/>
            <a:ext cx="8640960" cy="331236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defRPr/>
            </a:pPr>
            <a:r>
              <a:rPr lang="pt-BR" sz="1800" dirty="0" smtClean="0"/>
              <a:t/>
            </a:r>
            <a:br>
              <a:rPr lang="pt-BR" sz="1800" dirty="0" smtClean="0"/>
            </a:br>
            <a:r>
              <a:rPr lang="pt-BR" sz="2200" dirty="0" smtClean="0"/>
              <a:t/>
            </a:r>
            <a:br>
              <a:rPr lang="pt-BR" sz="2200" dirty="0" smtClean="0"/>
            </a:br>
            <a:r>
              <a:rPr lang="pt-BR" sz="2200" dirty="0" smtClean="0"/>
              <a:t>Fundo Nacional de Desenvolvimento da Educação – FNDE</a:t>
            </a:r>
            <a:br>
              <a:rPr lang="pt-BR" sz="2200" dirty="0" smtClean="0"/>
            </a:br>
            <a:r>
              <a:rPr lang="pt-BR" sz="2200" dirty="0" smtClean="0"/>
              <a:t>Diretoria de Ações Educacionais - DIRAE</a:t>
            </a:r>
            <a:br>
              <a:rPr lang="pt-BR" sz="2200" dirty="0" smtClean="0"/>
            </a:br>
            <a:r>
              <a:rPr lang="pt-BR" sz="2200" dirty="0" smtClean="0"/>
              <a:t>Coordenação-Geral do Programa Nacional de Alimentação Escolar – CGPAE</a:t>
            </a:r>
            <a:br>
              <a:rPr lang="pt-BR" sz="2200" dirty="0" smtClean="0"/>
            </a:br>
            <a:r>
              <a:rPr lang="pt-BR" sz="2200" dirty="0" smtClean="0">
                <a:hlinkClick r:id="rId7"/>
              </a:rPr>
              <a:t>cgpae@fnde.gov.br</a:t>
            </a:r>
            <a:r>
              <a:rPr lang="pt-BR" sz="2200" dirty="0" smtClean="0"/>
              <a:t> </a:t>
            </a:r>
            <a:endParaRPr lang="pt-BR" sz="3000" dirty="0" smtClean="0"/>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81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11"/>
          <p:cNvSpPr/>
          <p:nvPr/>
        </p:nvSpPr>
        <p:spPr>
          <a:xfrm>
            <a:off x="1794520" y="97673"/>
            <a:ext cx="5580112" cy="830997"/>
          </a:xfrm>
          <a:prstGeom prst="rect">
            <a:avLst/>
          </a:prstGeom>
        </p:spPr>
        <p:txBody>
          <a:bodyPr wrap="square">
            <a:spAutoFit/>
          </a:bodyPr>
          <a:lstStyle/>
          <a:p>
            <a:pPr algn="ctr">
              <a:defRPr/>
            </a:pPr>
            <a:r>
              <a:rPr lang="pt-BR" sz="4800" i="1" dirty="0" smtClean="0">
                <a:solidFill>
                  <a:srgbClr val="4BACC6">
                    <a:lumMod val="75000"/>
                  </a:srgbClr>
                </a:solidFill>
              </a:rPr>
              <a:t>Evolução PNAE</a:t>
            </a:r>
            <a:endParaRPr lang="pt-BR" sz="4800" dirty="0">
              <a:solidFill>
                <a:prstClr val="black"/>
              </a:solidFill>
            </a:endParaRPr>
          </a:p>
        </p:txBody>
      </p:sp>
      <p:sp>
        <p:nvSpPr>
          <p:cNvPr id="14"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3" name="Retângulo de cantos arredondados 2"/>
          <p:cNvSpPr/>
          <p:nvPr/>
        </p:nvSpPr>
        <p:spPr>
          <a:xfrm>
            <a:off x="539552" y="514016"/>
            <a:ext cx="1619672" cy="1008112"/>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pt-BR" sz="2000" b="1" dirty="0"/>
              <a:t>2017 </a:t>
            </a:r>
          </a:p>
          <a:p>
            <a:pPr algn="ctr"/>
            <a:r>
              <a:rPr lang="pt-BR" sz="2000" b="1" dirty="0"/>
              <a:t>4,15 </a:t>
            </a:r>
            <a:r>
              <a:rPr lang="pt-BR" sz="2000" b="1" dirty="0" smtClean="0"/>
              <a:t>bilhões</a:t>
            </a:r>
            <a:endParaRPr lang="pt-BR" sz="2000" b="1" dirty="0"/>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06380"/>
            <a:ext cx="8505825" cy="442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660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1403648" y="1340768"/>
            <a:ext cx="5951935" cy="5262979"/>
          </a:xfrm>
          <a:prstGeom prst="rect">
            <a:avLst/>
          </a:prstGeom>
          <a:noFill/>
        </p:spPr>
        <p:txBody>
          <a:bodyPr wrap="square">
            <a:spAutoFit/>
          </a:bodyPr>
          <a:lstStyle/>
          <a:p>
            <a:pPr algn="ctr">
              <a:defRPr/>
            </a:pPr>
            <a:r>
              <a:rPr lang="pt-BR" sz="4800" b="1" cap="small" dirty="0" smtClean="0">
                <a:solidFill>
                  <a:srgbClr val="002060"/>
                </a:solidFill>
                <a:latin typeface="Berlin Sans FB Demi" pitchFamily="34" charset="0"/>
              </a:rPr>
              <a:t>REGULAMENTAÇÃO</a:t>
            </a:r>
          </a:p>
          <a:p>
            <a:pPr algn="ctr">
              <a:defRPr/>
            </a:pPr>
            <a:r>
              <a:rPr lang="pt-BR" sz="4800" b="1" cap="small" dirty="0" smtClean="0">
                <a:solidFill>
                  <a:srgbClr val="002060"/>
                </a:solidFill>
                <a:latin typeface="Berlin Sans FB Demi" pitchFamily="34" charset="0"/>
              </a:rPr>
              <a:t>ATUAL</a:t>
            </a:r>
          </a:p>
          <a:p>
            <a:pPr algn="ctr">
              <a:defRPr/>
            </a:pPr>
            <a:endParaRPr lang="pt-BR" sz="4800" b="1" cap="small" dirty="0">
              <a:solidFill>
                <a:srgbClr val="002060"/>
              </a:solidFill>
              <a:latin typeface="Berlin Sans FB Demi" pitchFamily="34" charset="0"/>
            </a:endParaRPr>
          </a:p>
          <a:p>
            <a:pPr algn="ctr">
              <a:defRPr/>
            </a:pPr>
            <a:r>
              <a:rPr lang="pt-BR" sz="4800" b="1" cap="small" dirty="0" smtClean="0">
                <a:solidFill>
                  <a:srgbClr val="002060"/>
                </a:solidFill>
                <a:latin typeface="Berlin Sans FB Demi" pitchFamily="34" charset="0"/>
              </a:rPr>
              <a:t>Oferta de alimentação nas escolas</a:t>
            </a:r>
          </a:p>
          <a:p>
            <a:pPr algn="ctr">
              <a:defRPr/>
            </a:pPr>
            <a:endParaRPr lang="pt-BR" sz="4800" dirty="0">
              <a:latin typeface="Berlin Sans FB Demi" pitchFamily="34" charset="0"/>
            </a:endParaRPr>
          </a:p>
        </p:txBody>
      </p:sp>
    </p:spTree>
    <p:extLst>
      <p:ext uri="{BB962C8B-B14F-4D97-AF65-F5344CB8AC3E}">
        <p14:creationId xmlns:p14="http://schemas.microsoft.com/office/powerpoint/2010/main" val="1359750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377" y="870573"/>
            <a:ext cx="897061" cy="85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029" y="870573"/>
            <a:ext cx="797056" cy="82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6" descr="Resultado de imagem para proibido refrigeran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5663" y="860675"/>
            <a:ext cx="846481" cy="84648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935228" y="5735638"/>
            <a:ext cx="3816350" cy="369887"/>
          </a:xfrm>
          <a:prstGeom prst="rect">
            <a:avLst/>
          </a:prstGeom>
          <a:noFill/>
        </p:spPr>
        <p:txBody>
          <a:bodyPr>
            <a:spAutoFit/>
          </a:bodyPr>
          <a:lstStyle/>
          <a:p>
            <a:pPr algn="r">
              <a:defRPr/>
            </a:pPr>
            <a:r>
              <a:rPr lang="pt-BR" sz="1600" dirty="0">
                <a:latin typeface="+mj-lt"/>
              </a:rPr>
              <a:t>Resolução CD/FNDE n⁰ 26/2013</a:t>
            </a:r>
            <a:r>
              <a:rPr lang="pt-BR" dirty="0">
                <a:latin typeface="+mj-lt"/>
              </a:rPr>
              <a:t>.</a:t>
            </a:r>
          </a:p>
        </p:txBody>
      </p:sp>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4"/>
          <p:cNvGrpSpPr/>
          <p:nvPr/>
        </p:nvGrpSpPr>
        <p:grpSpPr>
          <a:xfrm>
            <a:off x="756191" y="1697259"/>
            <a:ext cx="7321976" cy="4049244"/>
            <a:chOff x="787659" y="944694"/>
            <a:chExt cx="7321976" cy="4464496"/>
          </a:xfrm>
        </p:grpSpPr>
        <p:grpSp>
          <p:nvGrpSpPr>
            <p:cNvPr id="22" name="Grupo 21"/>
            <p:cNvGrpSpPr/>
            <p:nvPr/>
          </p:nvGrpSpPr>
          <p:grpSpPr>
            <a:xfrm>
              <a:off x="1331639" y="944694"/>
              <a:ext cx="1224135" cy="4464496"/>
              <a:chOff x="799" y="-50823"/>
              <a:chExt cx="1438317" cy="4464496"/>
            </a:xfrm>
            <a:solidFill>
              <a:schemeClr val="accent6"/>
            </a:solidFill>
          </p:grpSpPr>
          <p:sp>
            <p:nvSpPr>
              <p:cNvPr id="23" name="Retângulo de cantos arredondados 22"/>
              <p:cNvSpPr/>
              <p:nvPr/>
            </p:nvSpPr>
            <p:spPr>
              <a:xfrm>
                <a:off x="799" y="-50823"/>
                <a:ext cx="1438317" cy="446449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tângulo 23"/>
              <p:cNvSpPr/>
              <p:nvPr/>
            </p:nvSpPr>
            <p:spPr>
              <a:xfrm>
                <a:off x="799" y="1288526"/>
                <a:ext cx="1438317" cy="17857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600" kern="1200" dirty="0" smtClean="0"/>
                  <a:t>Oferta de frutas e hortaliças</a:t>
                </a:r>
                <a:endParaRPr lang="pt-BR" sz="1600" kern="1200" dirty="0"/>
              </a:p>
            </p:txBody>
          </p:sp>
        </p:grpSp>
        <p:grpSp>
          <p:nvGrpSpPr>
            <p:cNvPr id="25" name="Grupo 24"/>
            <p:cNvGrpSpPr/>
            <p:nvPr/>
          </p:nvGrpSpPr>
          <p:grpSpPr>
            <a:xfrm>
              <a:off x="2555774" y="944694"/>
              <a:ext cx="1224136" cy="4464496"/>
              <a:chOff x="1886" y="-50823"/>
              <a:chExt cx="1787728" cy="4464496"/>
            </a:xfrm>
            <a:solidFill>
              <a:schemeClr val="accent5">
                <a:lumMod val="75000"/>
              </a:schemeClr>
            </a:solidFill>
          </p:grpSpPr>
          <p:sp>
            <p:nvSpPr>
              <p:cNvPr id="26" name="Retângulo de cantos arredondados 25"/>
              <p:cNvSpPr/>
              <p:nvPr/>
            </p:nvSpPr>
            <p:spPr>
              <a:xfrm>
                <a:off x="1886" y="-50823"/>
                <a:ext cx="1787728" cy="446449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etângulo 26"/>
              <p:cNvSpPr/>
              <p:nvPr/>
            </p:nvSpPr>
            <p:spPr>
              <a:xfrm>
                <a:off x="1886" y="1288526"/>
                <a:ext cx="1787728" cy="17857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700" kern="1200" dirty="0" smtClean="0"/>
                  <a:t>Restrição da oferta de sódio</a:t>
                </a:r>
                <a:endParaRPr lang="pt-BR" sz="1700" kern="1200" dirty="0"/>
              </a:p>
            </p:txBody>
          </p:sp>
        </p:grpSp>
        <p:grpSp>
          <p:nvGrpSpPr>
            <p:cNvPr id="28" name="Grupo 27"/>
            <p:cNvGrpSpPr/>
            <p:nvPr/>
          </p:nvGrpSpPr>
          <p:grpSpPr>
            <a:xfrm>
              <a:off x="3840222" y="944694"/>
              <a:ext cx="1181344" cy="4464496"/>
              <a:chOff x="-2" y="-17"/>
              <a:chExt cx="2362688" cy="4464496"/>
            </a:xfrm>
            <a:solidFill>
              <a:schemeClr val="accent3">
                <a:lumMod val="75000"/>
              </a:schemeClr>
            </a:solidFill>
          </p:grpSpPr>
          <p:sp>
            <p:nvSpPr>
              <p:cNvPr id="29" name="Retângulo de cantos arredondados 28"/>
              <p:cNvSpPr/>
              <p:nvPr/>
            </p:nvSpPr>
            <p:spPr>
              <a:xfrm>
                <a:off x="0" y="-17"/>
                <a:ext cx="2362686" cy="446449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Retângulo 29"/>
              <p:cNvSpPr/>
              <p:nvPr/>
            </p:nvSpPr>
            <p:spPr>
              <a:xfrm>
                <a:off x="-2" y="1339109"/>
                <a:ext cx="2362686" cy="17857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700" kern="1200" dirty="0" smtClean="0"/>
                  <a:t>Restrição da oferta açucares</a:t>
                </a:r>
                <a:endParaRPr lang="pt-BR" sz="1700" kern="1200" dirty="0"/>
              </a:p>
            </p:txBody>
          </p:sp>
        </p:grpSp>
        <p:grpSp>
          <p:nvGrpSpPr>
            <p:cNvPr id="31" name="Grupo 30"/>
            <p:cNvGrpSpPr/>
            <p:nvPr/>
          </p:nvGrpSpPr>
          <p:grpSpPr>
            <a:xfrm>
              <a:off x="5051999" y="944694"/>
              <a:ext cx="1301970" cy="4464496"/>
              <a:chOff x="744" y="-50823"/>
              <a:chExt cx="3483021" cy="4464496"/>
            </a:xfrm>
            <a:solidFill>
              <a:schemeClr val="accent4">
                <a:lumMod val="75000"/>
              </a:schemeClr>
            </a:solidFill>
          </p:grpSpPr>
          <p:sp>
            <p:nvSpPr>
              <p:cNvPr id="32" name="Retângulo de cantos arredondados 31"/>
              <p:cNvSpPr/>
              <p:nvPr/>
            </p:nvSpPr>
            <p:spPr>
              <a:xfrm>
                <a:off x="744" y="-50823"/>
                <a:ext cx="3483021" cy="446449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etângulo 32"/>
              <p:cNvSpPr/>
              <p:nvPr/>
            </p:nvSpPr>
            <p:spPr>
              <a:xfrm>
                <a:off x="744" y="1265876"/>
                <a:ext cx="3483021" cy="17857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700" kern="1200" dirty="0" smtClean="0"/>
                  <a:t>Restrição da oferta de alimentos prontos para o consumo</a:t>
                </a:r>
                <a:endParaRPr lang="pt-BR" sz="1700" kern="1200" dirty="0"/>
              </a:p>
            </p:txBody>
          </p:sp>
        </p:grpSp>
        <p:grpSp>
          <p:nvGrpSpPr>
            <p:cNvPr id="34" name="Grupo 33"/>
            <p:cNvGrpSpPr/>
            <p:nvPr/>
          </p:nvGrpSpPr>
          <p:grpSpPr>
            <a:xfrm>
              <a:off x="6372225" y="944694"/>
              <a:ext cx="1376387" cy="4464496"/>
              <a:chOff x="1031" y="-50823"/>
              <a:chExt cx="7569860" cy="4464496"/>
            </a:xfrm>
            <a:solidFill>
              <a:schemeClr val="bg2">
                <a:lumMod val="50000"/>
              </a:schemeClr>
            </a:solidFill>
          </p:grpSpPr>
          <p:sp>
            <p:nvSpPr>
              <p:cNvPr id="35" name="Retângulo de cantos arredondados 34"/>
              <p:cNvSpPr/>
              <p:nvPr/>
            </p:nvSpPr>
            <p:spPr>
              <a:xfrm>
                <a:off x="1535" y="-50823"/>
                <a:ext cx="7569356" cy="446449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Retângulo 35"/>
              <p:cNvSpPr/>
              <p:nvPr/>
            </p:nvSpPr>
            <p:spPr>
              <a:xfrm>
                <a:off x="1031" y="1311176"/>
                <a:ext cx="7569356" cy="1785798"/>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700" kern="1200" dirty="0" smtClean="0"/>
                  <a:t>Proibição da oferta de bebidas de baixo valor nutricional</a:t>
                </a:r>
                <a:endParaRPr lang="pt-BR" sz="1700" kern="1200" dirty="0"/>
              </a:p>
            </p:txBody>
          </p:sp>
        </p:grpSp>
        <p:sp>
          <p:nvSpPr>
            <p:cNvPr id="2" name="Seta para a esquerda e para a direita 1"/>
            <p:cNvSpPr/>
            <p:nvPr/>
          </p:nvSpPr>
          <p:spPr>
            <a:xfrm>
              <a:off x="787659" y="1268760"/>
              <a:ext cx="7321976" cy="1296144"/>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b="1" dirty="0">
                  <a:solidFill>
                    <a:schemeClr val="tx1"/>
                  </a:solidFill>
                </a:rPr>
                <a:t>Promoção da alimentação saudável no PNAE</a:t>
              </a:r>
            </a:p>
          </p:txBody>
        </p:sp>
      </p:grpSp>
      <p:sp>
        <p:nvSpPr>
          <p:cNvPr id="38" name="Line 14"/>
          <p:cNvSpPr>
            <a:spLocks noChangeShapeType="1"/>
          </p:cNvSpPr>
          <p:nvPr/>
        </p:nvSpPr>
        <p:spPr bwMode="auto">
          <a:xfrm>
            <a:off x="3582286" y="862553"/>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0" name="Retângulo 39"/>
          <p:cNvSpPr/>
          <p:nvPr/>
        </p:nvSpPr>
        <p:spPr>
          <a:xfrm>
            <a:off x="317989" y="163632"/>
            <a:ext cx="8826011" cy="615553"/>
          </a:xfrm>
          <a:prstGeom prst="rect">
            <a:avLst/>
          </a:prstGeom>
        </p:spPr>
        <p:txBody>
          <a:bodyPr wrap="square">
            <a:spAutoFit/>
          </a:bodyPr>
          <a:lstStyle/>
          <a:p>
            <a:pPr algn="ctr">
              <a:defRPr/>
            </a:pPr>
            <a:r>
              <a:rPr lang="pt-BR" sz="3400" i="1" dirty="0" smtClean="0">
                <a:solidFill>
                  <a:srgbClr val="4BACC6">
                    <a:lumMod val="75000"/>
                  </a:srgbClr>
                </a:solidFill>
              </a:rPr>
              <a:t>Regulamentação oferta alimentação nas escolas</a:t>
            </a:r>
          </a:p>
        </p:txBody>
      </p:sp>
      <p:pic>
        <p:nvPicPr>
          <p:cNvPr id="3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0171" y="964652"/>
            <a:ext cx="1186080" cy="73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Resultado de imagem para proibido s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proibido s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47" name="Picture 7" descr="Resultado de imagem para proibido comida enlat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2202" y="1109925"/>
            <a:ext cx="1078627" cy="44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9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1403648" y="1340768"/>
            <a:ext cx="5951935" cy="3046988"/>
          </a:xfrm>
          <a:prstGeom prst="rect">
            <a:avLst/>
          </a:prstGeom>
          <a:noFill/>
        </p:spPr>
        <p:txBody>
          <a:bodyPr wrap="square">
            <a:spAutoFit/>
          </a:bodyPr>
          <a:lstStyle/>
          <a:p>
            <a:pPr algn="ctr">
              <a:defRPr/>
            </a:pPr>
            <a:r>
              <a:rPr lang="pt-BR" sz="4800" b="1" cap="small" dirty="0" smtClean="0">
                <a:solidFill>
                  <a:srgbClr val="002060"/>
                </a:solidFill>
                <a:latin typeface="Berlin Sans FB Demi" pitchFamily="34" charset="0"/>
              </a:rPr>
              <a:t>Agricultura familiar no </a:t>
            </a:r>
          </a:p>
          <a:p>
            <a:pPr algn="ctr">
              <a:defRPr/>
            </a:pPr>
            <a:r>
              <a:rPr lang="pt-BR" sz="4800" b="1" cap="small" dirty="0" err="1" smtClean="0">
                <a:solidFill>
                  <a:srgbClr val="002060"/>
                </a:solidFill>
                <a:latin typeface="Berlin Sans FB Demi" pitchFamily="34" charset="0"/>
              </a:rPr>
              <a:t>pnae</a:t>
            </a:r>
            <a:endParaRPr lang="pt-BR" sz="4800" b="1" cap="small" dirty="0" smtClean="0">
              <a:solidFill>
                <a:srgbClr val="002060"/>
              </a:solidFill>
              <a:latin typeface="Berlin Sans FB Demi" pitchFamily="34" charset="0"/>
            </a:endParaRPr>
          </a:p>
          <a:p>
            <a:pPr algn="ctr">
              <a:defRPr/>
            </a:pPr>
            <a:endParaRPr lang="pt-BR" sz="4800" dirty="0">
              <a:latin typeface="Berlin Sans FB Demi" pitchFamily="34" charset="0"/>
            </a:endParaRPr>
          </a:p>
        </p:txBody>
      </p:sp>
    </p:spTree>
    <p:extLst>
      <p:ext uri="{BB962C8B-B14F-4D97-AF65-F5344CB8AC3E}">
        <p14:creationId xmlns:p14="http://schemas.microsoft.com/office/powerpoint/2010/main" val="1880183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labtime.ufg.br/pnae/images/group_pla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33" y="3291047"/>
            <a:ext cx="381115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labtime.ufg.br/pnae/images/child_hap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48680"/>
            <a:ext cx="3708308" cy="2618203"/>
          </a:xfrm>
          <a:prstGeom prst="rect">
            <a:avLst/>
          </a:prstGeom>
          <a:noFill/>
          <a:extLst>
            <a:ext uri="{909E8E84-426E-40DD-AFC4-6F175D3DCCD1}">
              <a14:hiddenFill xmlns:a14="http://schemas.microsoft.com/office/drawing/2010/main">
                <a:solidFill>
                  <a:srgbClr val="FFFFFF"/>
                </a:solidFill>
              </a14:hiddenFill>
            </a:ext>
          </a:extLst>
        </p:spPr>
      </p:pic>
      <p:sp>
        <p:nvSpPr>
          <p:cNvPr id="8" name="Mais 7"/>
          <p:cNvSpPr/>
          <p:nvPr/>
        </p:nvSpPr>
        <p:spPr>
          <a:xfrm>
            <a:off x="1635062" y="2858999"/>
            <a:ext cx="864096" cy="86409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4355976" y="692697"/>
            <a:ext cx="4320479" cy="2304256"/>
          </a:xfrm>
          <a:solidFill>
            <a:schemeClr val="tx2">
              <a:lumMod val="20000"/>
              <a:lumOff val="80000"/>
            </a:schemeClr>
          </a:solidFill>
          <a:ln>
            <a:solidFill>
              <a:schemeClr val="tx1">
                <a:lumMod val="75000"/>
                <a:lumOff val="25000"/>
              </a:schemeClr>
            </a:solidFill>
          </a:ln>
        </p:spPr>
        <p:style>
          <a:lnRef idx="3">
            <a:schemeClr val="lt1"/>
          </a:lnRef>
          <a:fillRef idx="1">
            <a:schemeClr val="accent4"/>
          </a:fillRef>
          <a:effectRef idx="1">
            <a:schemeClr val="accent4"/>
          </a:effectRef>
          <a:fontRef idx="minor">
            <a:schemeClr val="lt1"/>
          </a:fontRef>
        </p:style>
        <p:txBody>
          <a:bodyPr>
            <a:normAutofit fontScale="92500" lnSpcReduction="20000"/>
          </a:bodyPr>
          <a:lstStyle/>
          <a:p>
            <a:pPr marL="176213" lvl="0" indent="-1588" algn="ctr">
              <a:buNone/>
            </a:pPr>
            <a:endParaRPr lang="pt-BR" sz="2800" dirty="0" smtClean="0">
              <a:solidFill>
                <a:srgbClr val="6FF976"/>
              </a:solidFill>
              <a:effectLst>
                <a:outerShdw blurRad="38100" dist="38100" dir="2700000" algn="tl">
                  <a:srgbClr val="000000">
                    <a:alpha val="43137"/>
                  </a:srgbClr>
                </a:outerShdw>
              </a:effectLst>
              <a:latin typeface="Calibri" pitchFamily="34" charset="0"/>
            </a:endParaRPr>
          </a:p>
          <a:p>
            <a:pPr marL="176213" lvl="0" indent="-1588" algn="ctr">
              <a:buNone/>
            </a:pPr>
            <a:r>
              <a:rPr lang="pt-BR" sz="2800" b="1" dirty="0" smtClean="0">
                <a:solidFill>
                  <a:srgbClr val="FC7714"/>
                </a:solidFill>
                <a:latin typeface="Calibri" pitchFamily="34" charset="0"/>
              </a:rPr>
              <a:t>Alimentação saudável e adequada</a:t>
            </a:r>
          </a:p>
          <a:p>
            <a:pPr marL="176213" lvl="0" indent="-1588" algn="ctr">
              <a:buNone/>
            </a:pPr>
            <a:r>
              <a:rPr lang="pt-BR" sz="2800" dirty="0" smtClean="0">
                <a:solidFill>
                  <a:schemeClr val="bg1">
                    <a:lumMod val="95000"/>
                  </a:schemeClr>
                </a:solidFill>
                <a:effectLst>
                  <a:outerShdw blurRad="38100" dist="38100" dir="2700000" algn="tl">
                    <a:srgbClr val="000000">
                      <a:alpha val="43137"/>
                    </a:srgbClr>
                  </a:outerShdw>
                </a:effectLst>
                <a:latin typeface="Calibri" pitchFamily="34" charset="0"/>
              </a:rPr>
              <a:t> </a:t>
            </a:r>
          </a:p>
          <a:p>
            <a:pPr marL="176213" lvl="0" indent="-1588" algn="just">
              <a:buNone/>
              <a:tabLst>
                <a:tab pos="87313" algn="l"/>
              </a:tabLst>
            </a:pPr>
            <a:r>
              <a:rPr lang="pt-BR" sz="2000" dirty="0" smtClean="0">
                <a:solidFill>
                  <a:schemeClr val="tx1"/>
                </a:solidFill>
                <a:latin typeface="Calibri" pitchFamily="34" charset="0"/>
              </a:rPr>
              <a:t>Uso de alimentos variados, seguros, que respeitem a cultura, as tradições e os hábitos alimentares saudáveis.</a:t>
            </a:r>
          </a:p>
          <a:p>
            <a:pPr>
              <a:buNone/>
            </a:pPr>
            <a:endParaRPr lang="pt-BR" dirty="0">
              <a:effectLst>
                <a:outerShdw blurRad="38100" dist="38100" dir="2700000" algn="tl">
                  <a:srgbClr val="000000">
                    <a:alpha val="43137"/>
                  </a:srgbClr>
                </a:outerShdw>
              </a:effectLst>
              <a:latin typeface="Calibri" pitchFamily="34" charset="0"/>
            </a:endParaRPr>
          </a:p>
        </p:txBody>
      </p:sp>
      <p:sp>
        <p:nvSpPr>
          <p:cNvPr id="15" name="Espaço Reservado para Conteúdo 2"/>
          <p:cNvSpPr txBox="1">
            <a:spLocks/>
          </p:cNvSpPr>
          <p:nvPr/>
        </p:nvSpPr>
        <p:spPr>
          <a:xfrm>
            <a:off x="4355976" y="3291047"/>
            <a:ext cx="4392488" cy="2412268"/>
          </a:xfrm>
          <a:prstGeom prst="rect">
            <a:avLst/>
          </a:prstGeom>
          <a:solidFill>
            <a:schemeClr val="tx2">
              <a:lumMod val="20000"/>
              <a:lumOff val="80000"/>
            </a:schemeClr>
          </a:solidFill>
          <a:ln w="31750" cap="flat" cmpd="sng" algn="ctr">
            <a:solidFill>
              <a:schemeClr val="tx1">
                <a:lumMod val="75000"/>
                <a:lumOff val="25000"/>
              </a:schemeClr>
            </a:solidFill>
            <a:prstDash val="solid"/>
          </a:ln>
        </p:spPr>
        <p:style>
          <a:lnRef idx="3">
            <a:schemeClr val="lt1"/>
          </a:lnRef>
          <a:fillRef idx="1">
            <a:schemeClr val="accent4"/>
          </a:fillRef>
          <a:effectRef idx="1">
            <a:schemeClr val="accent4"/>
          </a:effectRef>
          <a:fontRef idx="minor">
            <a:schemeClr val="lt1"/>
          </a:fontRef>
        </p:style>
        <p:txBody>
          <a:bodyPr vert="horz">
            <a:normAutofit fontScale="5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lt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l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l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l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176213" indent="-1588" algn="ctr">
              <a:buFont typeface="Georgia"/>
              <a:buNone/>
            </a:pPr>
            <a:endParaRPr lang="pt-BR" dirty="0" smtClean="0">
              <a:solidFill>
                <a:srgbClr val="00B050"/>
              </a:solidFill>
              <a:effectLst>
                <a:outerShdw blurRad="38100" dist="38100" dir="2700000" algn="tl">
                  <a:srgbClr val="000000">
                    <a:alpha val="43137"/>
                  </a:srgbClr>
                </a:outerShdw>
              </a:effectLst>
              <a:latin typeface="Calibri" pitchFamily="34" charset="0"/>
            </a:endParaRPr>
          </a:p>
          <a:p>
            <a:pPr marL="176213" indent="-1588" algn="ctr">
              <a:buNone/>
            </a:pPr>
            <a:r>
              <a:rPr lang="pt-BR" sz="5100" b="1" dirty="0">
                <a:solidFill>
                  <a:srgbClr val="00B050"/>
                </a:solidFill>
                <a:latin typeface="Calibri" pitchFamily="34" charset="0"/>
                <a:cs typeface="Arial" charset="0"/>
              </a:rPr>
              <a:t>Apoio ao desenvolvimento sustentável </a:t>
            </a:r>
          </a:p>
          <a:p>
            <a:pPr marL="176213" indent="-1588" algn="ctr">
              <a:buFont typeface="Georgia"/>
              <a:buNone/>
            </a:pPr>
            <a:r>
              <a:rPr lang="pt-BR" dirty="0" smtClean="0">
                <a:solidFill>
                  <a:srgbClr val="00B050"/>
                </a:solidFill>
                <a:effectLst>
                  <a:outerShdw blurRad="38100" dist="38100" dir="2700000" algn="tl">
                    <a:srgbClr val="000000">
                      <a:alpha val="43137"/>
                    </a:srgbClr>
                  </a:outerShdw>
                </a:effectLst>
                <a:latin typeface="Calibri" pitchFamily="34" charset="0"/>
              </a:rPr>
              <a:t> </a:t>
            </a:r>
          </a:p>
          <a:p>
            <a:pPr marL="176213" indent="-1588" algn="ctr">
              <a:buFont typeface="Georgia"/>
              <a:buNone/>
            </a:pPr>
            <a:endParaRPr lang="pt-BR" dirty="0" smtClean="0">
              <a:solidFill>
                <a:schemeClr val="bg1">
                  <a:lumMod val="95000"/>
                </a:schemeClr>
              </a:solidFill>
              <a:effectLst>
                <a:outerShdw blurRad="38100" dist="38100" dir="2700000" algn="tl">
                  <a:srgbClr val="000000">
                    <a:alpha val="43137"/>
                  </a:srgbClr>
                </a:outerShdw>
              </a:effectLst>
              <a:latin typeface="Calibri" pitchFamily="34" charset="0"/>
            </a:endParaRPr>
          </a:p>
          <a:p>
            <a:pPr marL="87313" indent="0" algn="just">
              <a:buNone/>
            </a:pPr>
            <a:r>
              <a:rPr lang="pt-BR" sz="3300" dirty="0">
                <a:solidFill>
                  <a:prstClr val="black"/>
                </a:solidFill>
                <a:latin typeface="Calibri" pitchFamily="34" charset="0"/>
                <a:cs typeface="Arial" charset="0"/>
              </a:rPr>
              <a:t>Com incentivos para a aquisição de gêneros alimentícios diversificados, sazonais, produzidos em âmbito local e pela agricultura familiar.</a:t>
            </a:r>
          </a:p>
          <a:p>
            <a:pPr>
              <a:buFont typeface="Georgia"/>
              <a:buNone/>
            </a:pPr>
            <a:endParaRPr lang="pt-BR" dirty="0">
              <a:effectLst>
                <a:outerShdw blurRad="38100" dist="38100" dir="2700000" algn="tl">
                  <a:srgbClr val="000000">
                    <a:alpha val="43137"/>
                  </a:srgbClr>
                </a:outerShdw>
              </a:effectLst>
              <a:latin typeface="Calibri" pitchFamily="34" charset="0"/>
            </a:endParaRPr>
          </a:p>
        </p:txBody>
      </p:sp>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tângulo 12"/>
          <p:cNvSpPr/>
          <p:nvPr/>
        </p:nvSpPr>
        <p:spPr>
          <a:xfrm>
            <a:off x="154348" y="16626"/>
            <a:ext cx="8826011" cy="646331"/>
          </a:xfrm>
          <a:prstGeom prst="rect">
            <a:avLst/>
          </a:prstGeom>
        </p:spPr>
        <p:txBody>
          <a:bodyPr wrap="square">
            <a:spAutoFit/>
          </a:bodyPr>
          <a:lstStyle/>
          <a:p>
            <a:pPr algn="ctr">
              <a:defRPr/>
            </a:pPr>
            <a:r>
              <a:rPr lang="pt-BR" sz="3600" i="1" dirty="0" smtClean="0">
                <a:solidFill>
                  <a:srgbClr val="4BACC6">
                    <a:lumMod val="75000"/>
                  </a:srgbClr>
                </a:solidFill>
              </a:rPr>
              <a:t>Agricultura familiar no PNAE</a:t>
            </a:r>
            <a:endParaRPr lang="pt-BR" sz="3600" dirty="0">
              <a:solidFill>
                <a:prstClr val="black"/>
              </a:solidFill>
            </a:endParaRPr>
          </a:p>
        </p:txBody>
      </p:sp>
      <p:sp>
        <p:nvSpPr>
          <p:cNvPr id="16" name="Line 14"/>
          <p:cNvSpPr>
            <a:spLocks noChangeShapeType="1"/>
          </p:cNvSpPr>
          <p:nvPr/>
        </p:nvSpPr>
        <p:spPr bwMode="auto">
          <a:xfrm>
            <a:off x="3563938" y="624064"/>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47486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24119" y="4293096"/>
            <a:ext cx="8495761" cy="1631858"/>
          </a:xfrm>
          <a:prstGeom prst="rect">
            <a:avLst/>
          </a:prstGeom>
          <a:ln/>
        </p:spPr>
        <p:style>
          <a:lnRef idx="2">
            <a:schemeClr val="accent6"/>
          </a:lnRef>
          <a:fillRef idx="1">
            <a:schemeClr val="lt1"/>
          </a:fillRef>
          <a:effectRef idx="0">
            <a:schemeClr val="accent6"/>
          </a:effectRef>
          <a:fontRef idx="minor">
            <a:schemeClr val="dk1"/>
          </a:fontRef>
        </p:style>
        <p:txBody>
          <a:bodyPr wrap="square" lIns="92075" tIns="46038" rIns="92075" bIns="46038">
            <a:spAutoFit/>
          </a:bodyPr>
          <a:lstStyle/>
          <a:p>
            <a:pPr algn="just">
              <a:defRPr/>
            </a:pPr>
            <a:r>
              <a:rPr lang="pt-BR" sz="2000" b="1" dirty="0" smtClean="0">
                <a:solidFill>
                  <a:schemeClr val="tx1"/>
                </a:solidFill>
                <a:latin typeface="Calibri" pitchFamily="34" charset="0"/>
              </a:rPr>
              <a:t>Lei </a:t>
            </a:r>
            <a:r>
              <a:rPr lang="pt-BR" sz="2000" b="1" dirty="0">
                <a:solidFill>
                  <a:schemeClr val="tx1"/>
                </a:solidFill>
                <a:latin typeface="Calibri" pitchFamily="34" charset="0"/>
              </a:rPr>
              <a:t>11.947/09 - Art. 14 §1º - A aquisição de que trata este artigo poderá ser realizada </a:t>
            </a:r>
            <a:r>
              <a:rPr lang="pt-BR" sz="2000" b="1" u="sng" dirty="0">
                <a:solidFill>
                  <a:schemeClr val="tx1"/>
                </a:solidFill>
                <a:latin typeface="Calibri" pitchFamily="34" charset="0"/>
              </a:rPr>
              <a:t>dispensando-se o procedimento licitatório</a:t>
            </a:r>
            <a:r>
              <a:rPr lang="pt-BR" sz="2000" b="1" dirty="0">
                <a:solidFill>
                  <a:schemeClr val="tx1"/>
                </a:solidFill>
                <a:latin typeface="Calibri" pitchFamily="34" charset="0"/>
              </a:rPr>
              <a:t>, desde que os </a:t>
            </a:r>
            <a:r>
              <a:rPr lang="pt-BR" sz="2000" b="1" u="sng" dirty="0">
                <a:solidFill>
                  <a:schemeClr val="tx1"/>
                </a:solidFill>
                <a:latin typeface="Calibri" pitchFamily="34" charset="0"/>
              </a:rPr>
              <a:t>preços sejam compatíveis com os vigentes no mercado local,</a:t>
            </a:r>
            <a:r>
              <a:rPr lang="pt-BR" sz="2000" b="1" dirty="0">
                <a:solidFill>
                  <a:schemeClr val="tx1"/>
                </a:solidFill>
                <a:latin typeface="Calibri" pitchFamily="34" charset="0"/>
              </a:rPr>
              <a:t> atendam os princípios do art. 37 da CF/88 e os alimentos atendam às exigências do </a:t>
            </a:r>
            <a:r>
              <a:rPr lang="pt-BR" sz="2000" b="1" u="sng" dirty="0">
                <a:solidFill>
                  <a:schemeClr val="tx1"/>
                </a:solidFill>
                <a:latin typeface="Calibri" pitchFamily="34" charset="0"/>
              </a:rPr>
              <a:t>controle de qualidade </a:t>
            </a:r>
            <a:r>
              <a:rPr lang="pt-BR" sz="2000" b="1" dirty="0">
                <a:solidFill>
                  <a:schemeClr val="tx1"/>
                </a:solidFill>
                <a:latin typeface="Calibri" pitchFamily="34" charset="0"/>
              </a:rPr>
              <a:t>estabelecidas nas normas que regulamentam a matéria</a:t>
            </a:r>
            <a:r>
              <a:rPr lang="pt-BR" sz="2000" dirty="0"/>
              <a:t>.</a:t>
            </a:r>
          </a:p>
        </p:txBody>
      </p:sp>
      <p:pic>
        <p:nvPicPr>
          <p:cNvPr id="3078" name="Picture 6" descr="http://www.labtime.ufg.br/pnae/images/box_fnde_resourc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241" y="1237711"/>
            <a:ext cx="2750078" cy="28684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labtime.ufg.br/pnae/images/dap_group_p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339" y="1109219"/>
            <a:ext cx="3199155"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7" y="6105525"/>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ângulo 13"/>
          <p:cNvSpPr/>
          <p:nvPr/>
        </p:nvSpPr>
        <p:spPr>
          <a:xfrm>
            <a:off x="317989" y="186747"/>
            <a:ext cx="8826011" cy="646331"/>
          </a:xfrm>
          <a:prstGeom prst="rect">
            <a:avLst/>
          </a:prstGeom>
        </p:spPr>
        <p:txBody>
          <a:bodyPr wrap="square">
            <a:spAutoFit/>
          </a:bodyPr>
          <a:lstStyle/>
          <a:p>
            <a:pPr algn="ctr">
              <a:defRPr/>
            </a:pPr>
            <a:r>
              <a:rPr lang="pt-BR" sz="3600" i="1" dirty="0" smtClean="0">
                <a:solidFill>
                  <a:srgbClr val="4BACC6">
                    <a:lumMod val="75000"/>
                  </a:srgbClr>
                </a:solidFill>
              </a:rPr>
              <a:t>Agricultura familiar no PNAE</a:t>
            </a:r>
            <a:endParaRPr lang="pt-BR" sz="3600" dirty="0">
              <a:solidFill>
                <a:prstClr val="black"/>
              </a:solidFill>
            </a:endParaRPr>
          </a:p>
        </p:txBody>
      </p:sp>
      <p:sp>
        <p:nvSpPr>
          <p:cNvPr id="15"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966368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264" y="3212976"/>
            <a:ext cx="9144000" cy="2088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pt-BR" altLang="pt-BR" sz="2800" b="1" dirty="0" smtClean="0"/>
              <a:t>PANORAMA DA AF NO PNAE</a:t>
            </a:r>
            <a:endParaRPr lang="pt-BR" altLang="pt-BR" sz="2800" b="1" dirty="0"/>
          </a:p>
        </p:txBody>
      </p:sp>
      <p:pic>
        <p:nvPicPr>
          <p:cNvPr id="8" name="Picture 2" descr="C:\Users\37051928848\1 - CGPAE\1 - DIDAF\0 - FRENTE DE TRABALHO\4 - EAD - Site comentado\data\images\man_calcul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6" y="2831780"/>
            <a:ext cx="381642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7" y="6044166"/>
            <a:ext cx="16002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l="8333" t="61375" r="20781" b="27251"/>
          <a:stretch>
            <a:fillRect/>
          </a:stretch>
        </p:blipFill>
        <p:spPr bwMode="auto">
          <a:xfrm>
            <a:off x="1475656" y="6066635"/>
            <a:ext cx="7668344" cy="79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867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1276</Words>
  <Application>Microsoft Office PowerPoint</Application>
  <PresentationFormat>Apresentação na tela (4:3)</PresentationFormat>
  <Paragraphs>290</Paragraphs>
  <Slides>26</Slides>
  <Notes>26</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AQUISIÇÕES POR GRUPOS DE ALIMENTOS 2015</vt:lpstr>
      <vt:lpstr>PROPORÇÃO de FORNECIMENTO - 2015</vt:lpstr>
      <vt:lpstr>ALIMENTOS MAIS ADQUIRIDOS DA AF – 2015 (50% total de Recursos)</vt:lpstr>
      <vt:lpstr>ALIMENTOS ADQUIRIDOS  EXCLUSIVAMENTE DA AF - 2015 </vt:lpstr>
      <vt:lpstr>AQUISIÇÕES 2014 e 2015 – ORGÂNICOS por FORNECEDOR</vt:lpstr>
      <vt:lpstr>EEX NUNCA COMPRARAM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NUNES</dc:creator>
  <cp:lastModifiedBy>KARINE SILVA DOS SANTOS</cp:lastModifiedBy>
  <cp:revision>334</cp:revision>
  <cp:lastPrinted>2017-09-27T11:06:43Z</cp:lastPrinted>
  <dcterms:created xsi:type="dcterms:W3CDTF">2015-04-30T12:39:13Z</dcterms:created>
  <dcterms:modified xsi:type="dcterms:W3CDTF">2017-09-27T11:10:31Z</dcterms:modified>
</cp:coreProperties>
</file>