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1"/>
  </p:notesMasterIdLst>
  <p:handoutMasterIdLst>
    <p:handoutMasterId r:id="rId22"/>
  </p:handoutMasterIdLst>
  <p:sldIdLst>
    <p:sldId id="256" r:id="rId3"/>
    <p:sldId id="293" r:id="rId4"/>
    <p:sldId id="269" r:id="rId5"/>
    <p:sldId id="294" r:id="rId6"/>
    <p:sldId id="292" r:id="rId7"/>
    <p:sldId id="288" r:id="rId8"/>
    <p:sldId id="280" r:id="rId9"/>
    <p:sldId id="281" r:id="rId10"/>
    <p:sldId id="282" r:id="rId11"/>
    <p:sldId id="278" r:id="rId12"/>
    <p:sldId id="287" r:id="rId13"/>
    <p:sldId id="295" r:id="rId14"/>
    <p:sldId id="283" r:id="rId15"/>
    <p:sldId id="289" r:id="rId16"/>
    <p:sldId id="290" r:id="rId17"/>
    <p:sldId id="275" r:id="rId18"/>
    <p:sldId id="285" r:id="rId19"/>
    <p:sldId id="284" r:id="rId2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08F"/>
    <a:srgbClr val="336699"/>
    <a:srgbClr val="1B90BE"/>
    <a:srgbClr val="166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F5668-89B0-48B0-9E2D-A54CD7E0194D}" type="doc">
      <dgm:prSet loTypeId="urn:microsoft.com/office/officeart/2005/8/layout/hierarchy4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pt-BR"/>
        </a:p>
      </dgm:t>
    </dgm:pt>
    <dgm:pt modelId="{257DD8FF-53E0-4521-B964-0ADD1526AA77}">
      <dgm:prSet phldrT="[Texto]" custT="1"/>
      <dgm:spPr/>
      <dgm:t>
        <a:bodyPr/>
        <a:lstStyle/>
        <a:p>
          <a:r>
            <a:rPr lang="pt-BR" sz="2000" b="1" dirty="0" smtClean="0"/>
            <a:t>Doação Simultânea</a:t>
          </a:r>
          <a:endParaRPr lang="pt-BR" sz="2000" b="1" dirty="0"/>
        </a:p>
      </dgm:t>
    </dgm:pt>
    <dgm:pt modelId="{A5E0F10F-B65F-4645-8696-AB30525D2766}" type="parTrans" cxnId="{32CC3E0E-255F-4276-8419-4825A5833C2C}">
      <dgm:prSet/>
      <dgm:spPr/>
      <dgm:t>
        <a:bodyPr/>
        <a:lstStyle/>
        <a:p>
          <a:endParaRPr lang="pt-BR" sz="1600"/>
        </a:p>
      </dgm:t>
    </dgm:pt>
    <dgm:pt modelId="{C4365D4F-D743-42DE-AF95-AAA2260E1463}" type="sibTrans" cxnId="{32CC3E0E-255F-4276-8419-4825A5833C2C}">
      <dgm:prSet/>
      <dgm:spPr/>
      <dgm:t>
        <a:bodyPr/>
        <a:lstStyle/>
        <a:p>
          <a:endParaRPr lang="pt-BR" sz="1600"/>
        </a:p>
      </dgm:t>
    </dgm:pt>
    <dgm:pt modelId="{7DF14073-5576-4F0A-99A4-5821B5F1B1B1}">
      <dgm:prSet phldrT="[Texto]" custT="1"/>
      <dgm:spPr/>
      <dgm:t>
        <a:bodyPr/>
        <a:lstStyle/>
        <a:p>
          <a:r>
            <a:rPr lang="pt-BR" sz="2000" b="1" dirty="0" smtClean="0"/>
            <a:t>Compra Direta</a:t>
          </a:r>
          <a:endParaRPr lang="pt-BR" sz="2000" b="1" dirty="0"/>
        </a:p>
      </dgm:t>
    </dgm:pt>
    <dgm:pt modelId="{AC179937-1DB1-485F-BC0A-687576966FCA}" type="parTrans" cxnId="{1AC6CB37-BCC1-4A33-8398-F92CEFDFCD5F}">
      <dgm:prSet/>
      <dgm:spPr/>
      <dgm:t>
        <a:bodyPr/>
        <a:lstStyle/>
        <a:p>
          <a:endParaRPr lang="pt-BR" sz="1600"/>
        </a:p>
      </dgm:t>
    </dgm:pt>
    <dgm:pt modelId="{AEC27E27-8E7C-4EA0-B4A5-ED7168B8AB60}" type="sibTrans" cxnId="{1AC6CB37-BCC1-4A33-8398-F92CEFDFCD5F}">
      <dgm:prSet/>
      <dgm:spPr/>
      <dgm:t>
        <a:bodyPr/>
        <a:lstStyle/>
        <a:p>
          <a:endParaRPr lang="pt-BR" sz="1600"/>
        </a:p>
      </dgm:t>
    </dgm:pt>
    <dgm:pt modelId="{DB2457C5-2E7D-4760-A3EE-356958644C5A}">
      <dgm:prSet phldrT="[Texto]" custT="1"/>
      <dgm:spPr>
        <a:solidFill>
          <a:schemeClr val="accent5"/>
        </a:solidFill>
      </dgm:spPr>
      <dgm:t>
        <a:bodyPr/>
        <a:lstStyle/>
        <a:p>
          <a:r>
            <a:rPr lang="pt-BR" sz="1800" b="1" dirty="0" smtClean="0">
              <a:solidFill>
                <a:schemeClr val="bg1"/>
              </a:solidFill>
            </a:rPr>
            <a:t>COMPRA INSTITUCIONAL</a:t>
          </a:r>
          <a:endParaRPr lang="pt-BR" sz="1800" b="1" dirty="0">
            <a:solidFill>
              <a:schemeClr val="bg1"/>
            </a:solidFill>
          </a:endParaRPr>
        </a:p>
      </dgm:t>
    </dgm:pt>
    <dgm:pt modelId="{702639E0-4306-4138-959C-2BFAAF1E3F3B}" type="parTrans" cxnId="{72C702F2-794C-4AC2-8C32-398EF20FEEA4}">
      <dgm:prSet/>
      <dgm:spPr/>
      <dgm:t>
        <a:bodyPr/>
        <a:lstStyle/>
        <a:p>
          <a:endParaRPr lang="pt-BR" sz="1600"/>
        </a:p>
      </dgm:t>
    </dgm:pt>
    <dgm:pt modelId="{F80C9BDA-4EF5-4C32-A82E-4DA2FD3B88CA}" type="sibTrans" cxnId="{72C702F2-794C-4AC2-8C32-398EF20FEEA4}">
      <dgm:prSet/>
      <dgm:spPr/>
      <dgm:t>
        <a:bodyPr/>
        <a:lstStyle/>
        <a:p>
          <a:endParaRPr lang="pt-BR" sz="1600"/>
        </a:p>
      </dgm:t>
    </dgm:pt>
    <dgm:pt modelId="{CA69F199-E85D-4471-8CB2-EFFD8AB8D1EC}">
      <dgm:prSet custT="1"/>
      <dgm:spPr/>
      <dgm:t>
        <a:bodyPr/>
        <a:lstStyle/>
        <a:p>
          <a:r>
            <a:rPr lang="pt-BR" sz="2000" b="1" dirty="0" smtClean="0"/>
            <a:t>PAA Leite</a:t>
          </a:r>
          <a:endParaRPr lang="pt-BR" sz="2000" b="1" dirty="0"/>
        </a:p>
      </dgm:t>
    </dgm:pt>
    <dgm:pt modelId="{D903F3C3-C8ED-4D30-955E-55D3568DE850}" type="parTrans" cxnId="{A45070AE-1978-4B73-B7E9-46A6A3B87330}">
      <dgm:prSet/>
      <dgm:spPr/>
      <dgm:t>
        <a:bodyPr/>
        <a:lstStyle/>
        <a:p>
          <a:endParaRPr lang="pt-BR" sz="1600"/>
        </a:p>
      </dgm:t>
    </dgm:pt>
    <dgm:pt modelId="{7206950A-05D7-4525-90FB-4A2E44178B97}" type="sibTrans" cxnId="{A45070AE-1978-4B73-B7E9-46A6A3B87330}">
      <dgm:prSet/>
      <dgm:spPr/>
      <dgm:t>
        <a:bodyPr/>
        <a:lstStyle/>
        <a:p>
          <a:endParaRPr lang="pt-BR" sz="1600"/>
        </a:p>
      </dgm:t>
    </dgm:pt>
    <dgm:pt modelId="{AAC751DB-E40E-4509-A6E6-D9331DB32949}">
      <dgm:prSet custT="1"/>
      <dgm:spPr/>
      <dgm:t>
        <a:bodyPr/>
        <a:lstStyle/>
        <a:p>
          <a:r>
            <a:rPr lang="pt-BR" sz="2000" b="1" dirty="0" smtClean="0"/>
            <a:t>Aquisição de Sementes</a:t>
          </a:r>
        </a:p>
      </dgm:t>
    </dgm:pt>
    <dgm:pt modelId="{097DCC35-3CD8-4A44-85DB-B980928652A3}" type="parTrans" cxnId="{17428AEF-6FCA-4AD2-B257-CE808C00D2BA}">
      <dgm:prSet/>
      <dgm:spPr/>
      <dgm:t>
        <a:bodyPr/>
        <a:lstStyle/>
        <a:p>
          <a:endParaRPr lang="pt-BR"/>
        </a:p>
      </dgm:t>
    </dgm:pt>
    <dgm:pt modelId="{B815611D-8282-4245-9DB2-2DC4D3A7E4DD}" type="sibTrans" cxnId="{17428AEF-6FCA-4AD2-B257-CE808C00D2BA}">
      <dgm:prSet/>
      <dgm:spPr/>
      <dgm:t>
        <a:bodyPr/>
        <a:lstStyle/>
        <a:p>
          <a:endParaRPr lang="pt-BR"/>
        </a:p>
      </dgm:t>
    </dgm:pt>
    <dgm:pt modelId="{FD6BF90E-2707-48ED-8120-4B3C127FD567}">
      <dgm:prSet custT="1"/>
      <dgm:spPr/>
      <dgm:t>
        <a:bodyPr/>
        <a:lstStyle/>
        <a:p>
          <a:r>
            <a:rPr lang="pt-BR" sz="2000" b="1" dirty="0" smtClean="0"/>
            <a:t>Formação de Estoque</a:t>
          </a:r>
          <a:endParaRPr lang="pt-BR" sz="2000" b="1" dirty="0"/>
        </a:p>
      </dgm:t>
    </dgm:pt>
    <dgm:pt modelId="{8480BFFB-F2C0-41DC-AC85-AA2627D86D79}" type="parTrans" cxnId="{09BA6812-4BB6-45F3-B849-74834C4C8356}">
      <dgm:prSet/>
      <dgm:spPr/>
      <dgm:t>
        <a:bodyPr/>
        <a:lstStyle/>
        <a:p>
          <a:endParaRPr lang="pt-BR"/>
        </a:p>
      </dgm:t>
    </dgm:pt>
    <dgm:pt modelId="{07E5ED6D-72E1-481E-8E49-6FE576C8E1C2}" type="sibTrans" cxnId="{09BA6812-4BB6-45F3-B849-74834C4C8356}">
      <dgm:prSet/>
      <dgm:spPr/>
      <dgm:t>
        <a:bodyPr/>
        <a:lstStyle/>
        <a:p>
          <a:endParaRPr lang="pt-BR"/>
        </a:p>
      </dgm:t>
    </dgm:pt>
    <dgm:pt modelId="{C0CDF1D2-0A4F-481A-95DF-5CC6CA4944A0}" type="pres">
      <dgm:prSet presAssocID="{022F5668-89B0-48B0-9E2D-A54CD7E0194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31EBDC9-0905-41AF-BD3A-5AB7522A4A96}" type="pres">
      <dgm:prSet presAssocID="{257DD8FF-53E0-4521-B964-0ADD1526AA77}" presName="vertOne" presStyleCnt="0"/>
      <dgm:spPr/>
      <dgm:t>
        <a:bodyPr/>
        <a:lstStyle/>
        <a:p>
          <a:endParaRPr lang="pt-BR"/>
        </a:p>
      </dgm:t>
    </dgm:pt>
    <dgm:pt modelId="{A774E61F-273A-4BA7-8857-16C5D0DD994E}" type="pres">
      <dgm:prSet presAssocID="{257DD8FF-53E0-4521-B964-0ADD1526AA77}" presName="txOne" presStyleLbl="node0" presStyleIdx="0" presStyleCnt="6" custScaleX="249417" custLinFactNeighborX="-688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9827AC5-1020-42B5-B8B5-69AB8FBFC73B}" type="pres">
      <dgm:prSet presAssocID="{257DD8FF-53E0-4521-B964-0ADD1526AA77}" presName="horzOne" presStyleCnt="0"/>
      <dgm:spPr/>
      <dgm:t>
        <a:bodyPr/>
        <a:lstStyle/>
        <a:p>
          <a:endParaRPr lang="pt-BR"/>
        </a:p>
      </dgm:t>
    </dgm:pt>
    <dgm:pt modelId="{AF0F59E5-B67F-4E27-BA6C-8010BC221349}" type="pres">
      <dgm:prSet presAssocID="{C4365D4F-D743-42DE-AF95-AAA2260E1463}" presName="sibSpaceOne" presStyleCnt="0"/>
      <dgm:spPr/>
      <dgm:t>
        <a:bodyPr/>
        <a:lstStyle/>
        <a:p>
          <a:endParaRPr lang="pt-BR"/>
        </a:p>
      </dgm:t>
    </dgm:pt>
    <dgm:pt modelId="{CDC5FEFD-8FED-4F7C-A097-FCE60CC4825C}" type="pres">
      <dgm:prSet presAssocID="{7DF14073-5576-4F0A-99A4-5821B5F1B1B1}" presName="vertOne" presStyleCnt="0"/>
      <dgm:spPr/>
      <dgm:t>
        <a:bodyPr/>
        <a:lstStyle/>
        <a:p>
          <a:endParaRPr lang="pt-BR"/>
        </a:p>
      </dgm:t>
    </dgm:pt>
    <dgm:pt modelId="{B736329D-DCEC-4A9E-B201-B5184949AE3B}" type="pres">
      <dgm:prSet presAssocID="{7DF14073-5576-4F0A-99A4-5821B5F1B1B1}" presName="txOne" presStyleLbl="node0" presStyleIdx="1" presStyleCnt="6" custScaleX="22782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7717795-0FD0-4459-AE02-B731964A0293}" type="pres">
      <dgm:prSet presAssocID="{7DF14073-5576-4F0A-99A4-5821B5F1B1B1}" presName="horzOne" presStyleCnt="0"/>
      <dgm:spPr/>
      <dgm:t>
        <a:bodyPr/>
        <a:lstStyle/>
        <a:p>
          <a:endParaRPr lang="pt-BR"/>
        </a:p>
      </dgm:t>
    </dgm:pt>
    <dgm:pt modelId="{4244E95C-DEBB-4D2A-A586-D26ADC54AD24}" type="pres">
      <dgm:prSet presAssocID="{AEC27E27-8E7C-4EA0-B4A5-ED7168B8AB60}" presName="sibSpaceOne" presStyleCnt="0"/>
      <dgm:spPr/>
      <dgm:t>
        <a:bodyPr/>
        <a:lstStyle/>
        <a:p>
          <a:endParaRPr lang="pt-BR"/>
        </a:p>
      </dgm:t>
    </dgm:pt>
    <dgm:pt modelId="{35BBE976-BDC1-4DA5-B2E0-7E0FE993F16D}" type="pres">
      <dgm:prSet presAssocID="{CA69F199-E85D-4471-8CB2-EFFD8AB8D1EC}" presName="vertOne" presStyleCnt="0"/>
      <dgm:spPr/>
      <dgm:t>
        <a:bodyPr/>
        <a:lstStyle/>
        <a:p>
          <a:endParaRPr lang="pt-BR"/>
        </a:p>
      </dgm:t>
    </dgm:pt>
    <dgm:pt modelId="{77BCA23C-7DD5-4E7F-8015-257FDB7D65B6}" type="pres">
      <dgm:prSet presAssocID="{CA69F199-E85D-4471-8CB2-EFFD8AB8D1EC}" presName="txOne" presStyleLbl="node0" presStyleIdx="2" presStyleCnt="6" custScaleX="22782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DF42C6-E480-4E7B-9B72-1AAE36275CF6}" type="pres">
      <dgm:prSet presAssocID="{CA69F199-E85D-4471-8CB2-EFFD8AB8D1EC}" presName="horzOne" presStyleCnt="0"/>
      <dgm:spPr/>
      <dgm:t>
        <a:bodyPr/>
        <a:lstStyle/>
        <a:p>
          <a:endParaRPr lang="pt-BR"/>
        </a:p>
      </dgm:t>
    </dgm:pt>
    <dgm:pt modelId="{2EE006A8-ACD3-430D-A305-1A9E749844ED}" type="pres">
      <dgm:prSet presAssocID="{7206950A-05D7-4525-90FB-4A2E44178B97}" presName="sibSpaceOne" presStyleCnt="0"/>
      <dgm:spPr/>
      <dgm:t>
        <a:bodyPr/>
        <a:lstStyle/>
        <a:p>
          <a:endParaRPr lang="pt-BR"/>
        </a:p>
      </dgm:t>
    </dgm:pt>
    <dgm:pt modelId="{B00DD71F-4F52-4394-BD20-74F87593F96C}" type="pres">
      <dgm:prSet presAssocID="{AAC751DB-E40E-4509-A6E6-D9331DB32949}" presName="vertOne" presStyleCnt="0"/>
      <dgm:spPr/>
      <dgm:t>
        <a:bodyPr/>
        <a:lstStyle/>
        <a:p>
          <a:endParaRPr lang="pt-BR"/>
        </a:p>
      </dgm:t>
    </dgm:pt>
    <dgm:pt modelId="{2DEED0A8-DF40-4A5C-A60A-5A2F0AFCBB73}" type="pres">
      <dgm:prSet presAssocID="{AAC751DB-E40E-4509-A6E6-D9331DB32949}" presName="txOne" presStyleLbl="node0" presStyleIdx="3" presStyleCnt="6" custScaleX="227822" custLinFactNeighborX="907" custLinFactNeighborY="1124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21CAD58-2E94-4562-A9D9-EA1DFA2D982D}" type="pres">
      <dgm:prSet presAssocID="{AAC751DB-E40E-4509-A6E6-D9331DB32949}" presName="horzOne" presStyleCnt="0"/>
      <dgm:spPr/>
      <dgm:t>
        <a:bodyPr/>
        <a:lstStyle/>
        <a:p>
          <a:endParaRPr lang="pt-BR"/>
        </a:p>
      </dgm:t>
    </dgm:pt>
    <dgm:pt modelId="{1B7A7121-863E-41CE-930F-CA24DBC15BBE}" type="pres">
      <dgm:prSet presAssocID="{B815611D-8282-4245-9DB2-2DC4D3A7E4DD}" presName="sibSpaceOne" presStyleCnt="0"/>
      <dgm:spPr/>
      <dgm:t>
        <a:bodyPr/>
        <a:lstStyle/>
        <a:p>
          <a:endParaRPr lang="pt-BR"/>
        </a:p>
      </dgm:t>
    </dgm:pt>
    <dgm:pt modelId="{4596041E-4BBE-4527-801C-C002E0A4FEB7}" type="pres">
      <dgm:prSet presAssocID="{FD6BF90E-2707-48ED-8120-4B3C127FD567}" presName="vertOne" presStyleCnt="0"/>
      <dgm:spPr/>
    </dgm:pt>
    <dgm:pt modelId="{E0E7FDA2-F618-4DCC-9FE5-E88BD17C8C61}" type="pres">
      <dgm:prSet presAssocID="{FD6BF90E-2707-48ED-8120-4B3C127FD567}" presName="txOne" presStyleLbl="node0" presStyleIdx="4" presStyleCnt="6" custScaleX="22782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9695DE4-4853-4578-A360-9CE529B48F37}" type="pres">
      <dgm:prSet presAssocID="{FD6BF90E-2707-48ED-8120-4B3C127FD567}" presName="horzOne" presStyleCnt="0"/>
      <dgm:spPr/>
    </dgm:pt>
    <dgm:pt modelId="{12B2A38E-A690-46E0-B6B5-9BAFADE739D2}" type="pres">
      <dgm:prSet presAssocID="{07E5ED6D-72E1-481E-8E49-6FE576C8E1C2}" presName="sibSpaceOne" presStyleCnt="0"/>
      <dgm:spPr/>
    </dgm:pt>
    <dgm:pt modelId="{B1C6D150-71FB-4E14-B70E-98110C541F5B}" type="pres">
      <dgm:prSet presAssocID="{DB2457C5-2E7D-4760-A3EE-356958644C5A}" presName="vertOne" presStyleCnt="0"/>
      <dgm:spPr/>
      <dgm:t>
        <a:bodyPr/>
        <a:lstStyle/>
        <a:p>
          <a:endParaRPr lang="pt-BR"/>
        </a:p>
      </dgm:t>
    </dgm:pt>
    <dgm:pt modelId="{23B03F2C-ED89-45EB-B750-614866C0AFEB}" type="pres">
      <dgm:prSet presAssocID="{DB2457C5-2E7D-4760-A3EE-356958644C5A}" presName="txOne" presStyleLbl="node0" presStyleIdx="5" presStyleCnt="6" custScaleX="3004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9889BD-2168-4CC3-B3D2-B30ABFE831D2}" type="pres">
      <dgm:prSet presAssocID="{DB2457C5-2E7D-4760-A3EE-356958644C5A}" presName="horzOne" presStyleCnt="0"/>
      <dgm:spPr/>
      <dgm:t>
        <a:bodyPr/>
        <a:lstStyle/>
        <a:p>
          <a:endParaRPr lang="pt-BR"/>
        </a:p>
      </dgm:t>
    </dgm:pt>
  </dgm:ptLst>
  <dgm:cxnLst>
    <dgm:cxn modelId="{17428AEF-6FCA-4AD2-B257-CE808C00D2BA}" srcId="{022F5668-89B0-48B0-9E2D-A54CD7E0194D}" destId="{AAC751DB-E40E-4509-A6E6-D9331DB32949}" srcOrd="3" destOrd="0" parTransId="{097DCC35-3CD8-4A44-85DB-B980928652A3}" sibTransId="{B815611D-8282-4245-9DB2-2DC4D3A7E4DD}"/>
    <dgm:cxn modelId="{1EB79E53-14AE-5845-853F-F0D784438B33}" type="presOf" srcId="{CA69F199-E85D-4471-8CB2-EFFD8AB8D1EC}" destId="{77BCA23C-7DD5-4E7F-8015-257FDB7D65B6}" srcOrd="0" destOrd="0" presId="urn:microsoft.com/office/officeart/2005/8/layout/hierarchy4"/>
    <dgm:cxn modelId="{5C032C53-73F7-D943-BDB3-29E62029F91D}" type="presOf" srcId="{022F5668-89B0-48B0-9E2D-A54CD7E0194D}" destId="{C0CDF1D2-0A4F-481A-95DF-5CC6CA4944A0}" srcOrd="0" destOrd="0" presId="urn:microsoft.com/office/officeart/2005/8/layout/hierarchy4"/>
    <dgm:cxn modelId="{48279BDA-960A-E64A-8246-440561DB6B2A}" type="presOf" srcId="{257DD8FF-53E0-4521-B964-0ADD1526AA77}" destId="{A774E61F-273A-4BA7-8857-16C5D0DD994E}" srcOrd="0" destOrd="0" presId="urn:microsoft.com/office/officeart/2005/8/layout/hierarchy4"/>
    <dgm:cxn modelId="{32CC3E0E-255F-4276-8419-4825A5833C2C}" srcId="{022F5668-89B0-48B0-9E2D-A54CD7E0194D}" destId="{257DD8FF-53E0-4521-B964-0ADD1526AA77}" srcOrd="0" destOrd="0" parTransId="{A5E0F10F-B65F-4645-8696-AB30525D2766}" sibTransId="{C4365D4F-D743-42DE-AF95-AAA2260E1463}"/>
    <dgm:cxn modelId="{B316BE0B-1DEB-0F44-B042-D74D0EBDF449}" type="presOf" srcId="{DB2457C5-2E7D-4760-A3EE-356958644C5A}" destId="{23B03F2C-ED89-45EB-B750-614866C0AFEB}" srcOrd="0" destOrd="0" presId="urn:microsoft.com/office/officeart/2005/8/layout/hierarchy4"/>
    <dgm:cxn modelId="{09BA6812-4BB6-45F3-B849-74834C4C8356}" srcId="{022F5668-89B0-48B0-9E2D-A54CD7E0194D}" destId="{FD6BF90E-2707-48ED-8120-4B3C127FD567}" srcOrd="4" destOrd="0" parTransId="{8480BFFB-F2C0-41DC-AC85-AA2627D86D79}" sibTransId="{07E5ED6D-72E1-481E-8E49-6FE576C8E1C2}"/>
    <dgm:cxn modelId="{8BBC1952-02C9-1B48-BCC0-447848057009}" type="presOf" srcId="{7DF14073-5576-4F0A-99A4-5821B5F1B1B1}" destId="{B736329D-DCEC-4A9E-B201-B5184949AE3B}" srcOrd="0" destOrd="0" presId="urn:microsoft.com/office/officeart/2005/8/layout/hierarchy4"/>
    <dgm:cxn modelId="{1AC6CB37-BCC1-4A33-8398-F92CEFDFCD5F}" srcId="{022F5668-89B0-48B0-9E2D-A54CD7E0194D}" destId="{7DF14073-5576-4F0A-99A4-5821B5F1B1B1}" srcOrd="1" destOrd="0" parTransId="{AC179937-1DB1-485F-BC0A-687576966FCA}" sibTransId="{AEC27E27-8E7C-4EA0-B4A5-ED7168B8AB60}"/>
    <dgm:cxn modelId="{5ADE240B-09BF-6341-B7F9-021457D9CB53}" type="presOf" srcId="{FD6BF90E-2707-48ED-8120-4B3C127FD567}" destId="{E0E7FDA2-F618-4DCC-9FE5-E88BD17C8C61}" srcOrd="0" destOrd="0" presId="urn:microsoft.com/office/officeart/2005/8/layout/hierarchy4"/>
    <dgm:cxn modelId="{06C5B372-7551-184F-9FFE-E3729EEDD5F6}" type="presOf" srcId="{AAC751DB-E40E-4509-A6E6-D9331DB32949}" destId="{2DEED0A8-DF40-4A5C-A60A-5A2F0AFCBB73}" srcOrd="0" destOrd="0" presId="urn:microsoft.com/office/officeart/2005/8/layout/hierarchy4"/>
    <dgm:cxn modelId="{A45070AE-1978-4B73-B7E9-46A6A3B87330}" srcId="{022F5668-89B0-48B0-9E2D-A54CD7E0194D}" destId="{CA69F199-E85D-4471-8CB2-EFFD8AB8D1EC}" srcOrd="2" destOrd="0" parTransId="{D903F3C3-C8ED-4D30-955E-55D3568DE850}" sibTransId="{7206950A-05D7-4525-90FB-4A2E44178B97}"/>
    <dgm:cxn modelId="{72C702F2-794C-4AC2-8C32-398EF20FEEA4}" srcId="{022F5668-89B0-48B0-9E2D-A54CD7E0194D}" destId="{DB2457C5-2E7D-4760-A3EE-356958644C5A}" srcOrd="5" destOrd="0" parTransId="{702639E0-4306-4138-959C-2BFAAF1E3F3B}" sibTransId="{F80C9BDA-4EF5-4C32-A82E-4DA2FD3B88CA}"/>
    <dgm:cxn modelId="{1EB868BC-E3A0-594C-9AE7-18E4664FC790}" type="presParOf" srcId="{C0CDF1D2-0A4F-481A-95DF-5CC6CA4944A0}" destId="{731EBDC9-0905-41AF-BD3A-5AB7522A4A96}" srcOrd="0" destOrd="0" presId="urn:microsoft.com/office/officeart/2005/8/layout/hierarchy4"/>
    <dgm:cxn modelId="{05EDCC4E-B4E3-EB44-A8CB-35695AB6B4D3}" type="presParOf" srcId="{731EBDC9-0905-41AF-BD3A-5AB7522A4A96}" destId="{A774E61F-273A-4BA7-8857-16C5D0DD994E}" srcOrd="0" destOrd="0" presId="urn:microsoft.com/office/officeart/2005/8/layout/hierarchy4"/>
    <dgm:cxn modelId="{F3BF327C-087A-D341-8071-83783B8F7D93}" type="presParOf" srcId="{731EBDC9-0905-41AF-BD3A-5AB7522A4A96}" destId="{D9827AC5-1020-42B5-B8B5-69AB8FBFC73B}" srcOrd="1" destOrd="0" presId="urn:microsoft.com/office/officeart/2005/8/layout/hierarchy4"/>
    <dgm:cxn modelId="{00057EC2-BFB5-7544-A3E6-3A7D1FE85424}" type="presParOf" srcId="{C0CDF1D2-0A4F-481A-95DF-5CC6CA4944A0}" destId="{AF0F59E5-B67F-4E27-BA6C-8010BC221349}" srcOrd="1" destOrd="0" presId="urn:microsoft.com/office/officeart/2005/8/layout/hierarchy4"/>
    <dgm:cxn modelId="{052F258C-D06E-C94F-AFD1-296B657D557F}" type="presParOf" srcId="{C0CDF1D2-0A4F-481A-95DF-5CC6CA4944A0}" destId="{CDC5FEFD-8FED-4F7C-A097-FCE60CC4825C}" srcOrd="2" destOrd="0" presId="urn:microsoft.com/office/officeart/2005/8/layout/hierarchy4"/>
    <dgm:cxn modelId="{56435F86-0334-6B4C-BCAF-9198C98AAF02}" type="presParOf" srcId="{CDC5FEFD-8FED-4F7C-A097-FCE60CC4825C}" destId="{B736329D-DCEC-4A9E-B201-B5184949AE3B}" srcOrd="0" destOrd="0" presId="urn:microsoft.com/office/officeart/2005/8/layout/hierarchy4"/>
    <dgm:cxn modelId="{78B19406-71DD-2944-9F4F-439BDE1B9306}" type="presParOf" srcId="{CDC5FEFD-8FED-4F7C-A097-FCE60CC4825C}" destId="{17717795-0FD0-4459-AE02-B731964A0293}" srcOrd="1" destOrd="0" presId="urn:microsoft.com/office/officeart/2005/8/layout/hierarchy4"/>
    <dgm:cxn modelId="{74678D5E-A288-B044-934B-7D53151ECFCF}" type="presParOf" srcId="{C0CDF1D2-0A4F-481A-95DF-5CC6CA4944A0}" destId="{4244E95C-DEBB-4D2A-A586-D26ADC54AD24}" srcOrd="3" destOrd="0" presId="urn:microsoft.com/office/officeart/2005/8/layout/hierarchy4"/>
    <dgm:cxn modelId="{24AE374A-523D-9D42-A8EA-5DBA8AF58E99}" type="presParOf" srcId="{C0CDF1D2-0A4F-481A-95DF-5CC6CA4944A0}" destId="{35BBE976-BDC1-4DA5-B2E0-7E0FE993F16D}" srcOrd="4" destOrd="0" presId="urn:microsoft.com/office/officeart/2005/8/layout/hierarchy4"/>
    <dgm:cxn modelId="{596C6CAA-38F6-1A41-AC73-83DF02C15E42}" type="presParOf" srcId="{35BBE976-BDC1-4DA5-B2E0-7E0FE993F16D}" destId="{77BCA23C-7DD5-4E7F-8015-257FDB7D65B6}" srcOrd="0" destOrd="0" presId="urn:microsoft.com/office/officeart/2005/8/layout/hierarchy4"/>
    <dgm:cxn modelId="{7529D1DD-9147-F347-A82F-B3271F6D88AD}" type="presParOf" srcId="{35BBE976-BDC1-4DA5-B2E0-7E0FE993F16D}" destId="{CADF42C6-E480-4E7B-9B72-1AAE36275CF6}" srcOrd="1" destOrd="0" presId="urn:microsoft.com/office/officeart/2005/8/layout/hierarchy4"/>
    <dgm:cxn modelId="{F1EDF68C-D280-C044-AE6A-93097B3424BE}" type="presParOf" srcId="{C0CDF1D2-0A4F-481A-95DF-5CC6CA4944A0}" destId="{2EE006A8-ACD3-430D-A305-1A9E749844ED}" srcOrd="5" destOrd="0" presId="urn:microsoft.com/office/officeart/2005/8/layout/hierarchy4"/>
    <dgm:cxn modelId="{8210EE34-D636-4E4B-85A8-15DC5303D7E0}" type="presParOf" srcId="{C0CDF1D2-0A4F-481A-95DF-5CC6CA4944A0}" destId="{B00DD71F-4F52-4394-BD20-74F87593F96C}" srcOrd="6" destOrd="0" presId="urn:microsoft.com/office/officeart/2005/8/layout/hierarchy4"/>
    <dgm:cxn modelId="{A5F70345-F023-E642-9E74-469A7748ED81}" type="presParOf" srcId="{B00DD71F-4F52-4394-BD20-74F87593F96C}" destId="{2DEED0A8-DF40-4A5C-A60A-5A2F0AFCBB73}" srcOrd="0" destOrd="0" presId="urn:microsoft.com/office/officeart/2005/8/layout/hierarchy4"/>
    <dgm:cxn modelId="{B433095B-5C54-D845-9F4C-C344291B3090}" type="presParOf" srcId="{B00DD71F-4F52-4394-BD20-74F87593F96C}" destId="{121CAD58-2E94-4562-A9D9-EA1DFA2D982D}" srcOrd="1" destOrd="0" presId="urn:microsoft.com/office/officeart/2005/8/layout/hierarchy4"/>
    <dgm:cxn modelId="{399EBF15-FA19-9049-9583-2DE3335B943D}" type="presParOf" srcId="{C0CDF1D2-0A4F-481A-95DF-5CC6CA4944A0}" destId="{1B7A7121-863E-41CE-930F-CA24DBC15BBE}" srcOrd="7" destOrd="0" presId="urn:microsoft.com/office/officeart/2005/8/layout/hierarchy4"/>
    <dgm:cxn modelId="{630E0F05-E3E2-6D47-9B37-460EE4F83B9C}" type="presParOf" srcId="{C0CDF1D2-0A4F-481A-95DF-5CC6CA4944A0}" destId="{4596041E-4BBE-4527-801C-C002E0A4FEB7}" srcOrd="8" destOrd="0" presId="urn:microsoft.com/office/officeart/2005/8/layout/hierarchy4"/>
    <dgm:cxn modelId="{D958744A-061C-E744-9021-548B37032819}" type="presParOf" srcId="{4596041E-4BBE-4527-801C-C002E0A4FEB7}" destId="{E0E7FDA2-F618-4DCC-9FE5-E88BD17C8C61}" srcOrd="0" destOrd="0" presId="urn:microsoft.com/office/officeart/2005/8/layout/hierarchy4"/>
    <dgm:cxn modelId="{563D271F-824B-874D-A533-F11D4A2091F7}" type="presParOf" srcId="{4596041E-4BBE-4527-801C-C002E0A4FEB7}" destId="{A9695DE4-4853-4578-A360-9CE529B48F37}" srcOrd="1" destOrd="0" presId="urn:microsoft.com/office/officeart/2005/8/layout/hierarchy4"/>
    <dgm:cxn modelId="{454D23C6-32B3-B746-AB33-C47E738A1B6C}" type="presParOf" srcId="{C0CDF1D2-0A4F-481A-95DF-5CC6CA4944A0}" destId="{12B2A38E-A690-46E0-B6B5-9BAFADE739D2}" srcOrd="9" destOrd="0" presId="urn:microsoft.com/office/officeart/2005/8/layout/hierarchy4"/>
    <dgm:cxn modelId="{5A78A77C-A3D1-8E4B-BC9C-35B4F15CC042}" type="presParOf" srcId="{C0CDF1D2-0A4F-481A-95DF-5CC6CA4944A0}" destId="{B1C6D150-71FB-4E14-B70E-98110C541F5B}" srcOrd="10" destOrd="0" presId="urn:microsoft.com/office/officeart/2005/8/layout/hierarchy4"/>
    <dgm:cxn modelId="{0F148F3E-6B39-A948-9AEF-5C7A1CEE0F86}" type="presParOf" srcId="{B1C6D150-71FB-4E14-B70E-98110C541F5B}" destId="{23B03F2C-ED89-45EB-B750-614866C0AFEB}" srcOrd="0" destOrd="0" presId="urn:microsoft.com/office/officeart/2005/8/layout/hierarchy4"/>
    <dgm:cxn modelId="{74BD834C-933C-0548-B973-9A9722C32565}" type="presParOf" srcId="{B1C6D150-71FB-4E14-B70E-98110C541F5B}" destId="{E79889BD-2168-4CC3-B3D2-B30ABFE831D2}" srcOrd="1" destOrd="0" presId="urn:microsoft.com/office/officeart/2005/8/layout/hierarchy4"/>
  </dgm:cxnLst>
  <dgm:bg>
    <a:solidFill>
      <a:schemeClr val="accent3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4E61F-273A-4BA7-8857-16C5D0DD994E}">
      <dsp:nvSpPr>
        <dsp:cNvPr id="0" name=""/>
        <dsp:cNvSpPr/>
      </dsp:nvSpPr>
      <dsp:spPr>
        <a:xfrm>
          <a:off x="0" y="0"/>
          <a:ext cx="1429215" cy="38430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Doação Simultânea</a:t>
          </a:r>
          <a:endParaRPr lang="pt-BR" sz="2000" b="1" kern="1200" dirty="0"/>
        </a:p>
      </dsp:txBody>
      <dsp:txXfrm>
        <a:off x="41860" y="41860"/>
        <a:ext cx="1345495" cy="3759322"/>
      </dsp:txXfrm>
    </dsp:sp>
    <dsp:sp modelId="{B736329D-DCEC-4A9E-B201-B5184949AE3B}">
      <dsp:nvSpPr>
        <dsp:cNvPr id="0" name=""/>
        <dsp:cNvSpPr/>
      </dsp:nvSpPr>
      <dsp:spPr>
        <a:xfrm>
          <a:off x="1527003" y="0"/>
          <a:ext cx="1305471" cy="38430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Compra Direta</a:t>
          </a:r>
          <a:endParaRPr lang="pt-BR" sz="2000" b="1" kern="1200" dirty="0"/>
        </a:p>
      </dsp:txBody>
      <dsp:txXfrm>
        <a:off x="1565239" y="38236"/>
        <a:ext cx="1228999" cy="3766570"/>
      </dsp:txXfrm>
    </dsp:sp>
    <dsp:sp modelId="{77BCA23C-7DD5-4E7F-8015-257FDB7D65B6}">
      <dsp:nvSpPr>
        <dsp:cNvPr id="0" name=""/>
        <dsp:cNvSpPr/>
      </dsp:nvSpPr>
      <dsp:spPr>
        <a:xfrm>
          <a:off x="2928742" y="0"/>
          <a:ext cx="1305471" cy="38430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PAA Leite</a:t>
          </a:r>
          <a:endParaRPr lang="pt-BR" sz="2000" b="1" kern="1200" dirty="0"/>
        </a:p>
      </dsp:txBody>
      <dsp:txXfrm>
        <a:off x="2966978" y="38236"/>
        <a:ext cx="1228999" cy="3766570"/>
      </dsp:txXfrm>
    </dsp:sp>
    <dsp:sp modelId="{2DEED0A8-DF40-4A5C-A60A-5A2F0AFCBB73}">
      <dsp:nvSpPr>
        <dsp:cNvPr id="0" name=""/>
        <dsp:cNvSpPr/>
      </dsp:nvSpPr>
      <dsp:spPr>
        <a:xfrm>
          <a:off x="4335679" y="0"/>
          <a:ext cx="1305471" cy="38430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Aquisição de Sementes</a:t>
          </a:r>
        </a:p>
      </dsp:txBody>
      <dsp:txXfrm>
        <a:off x="4373915" y="38236"/>
        <a:ext cx="1228999" cy="3766570"/>
      </dsp:txXfrm>
    </dsp:sp>
    <dsp:sp modelId="{E0E7FDA2-F618-4DCC-9FE5-E88BD17C8C61}">
      <dsp:nvSpPr>
        <dsp:cNvPr id="0" name=""/>
        <dsp:cNvSpPr/>
      </dsp:nvSpPr>
      <dsp:spPr>
        <a:xfrm>
          <a:off x="5732221" y="0"/>
          <a:ext cx="1305471" cy="38430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Formação de Estoque</a:t>
          </a:r>
          <a:endParaRPr lang="pt-BR" sz="2000" b="1" kern="1200" dirty="0"/>
        </a:p>
      </dsp:txBody>
      <dsp:txXfrm>
        <a:off x="5770457" y="38236"/>
        <a:ext cx="1228999" cy="3766570"/>
      </dsp:txXfrm>
    </dsp:sp>
    <dsp:sp modelId="{23B03F2C-ED89-45EB-B750-614866C0AFEB}">
      <dsp:nvSpPr>
        <dsp:cNvPr id="0" name=""/>
        <dsp:cNvSpPr/>
      </dsp:nvSpPr>
      <dsp:spPr>
        <a:xfrm>
          <a:off x="7133961" y="0"/>
          <a:ext cx="1721503" cy="3843042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solidFill>
                <a:schemeClr val="bg1"/>
              </a:solidFill>
            </a:rPr>
            <a:t>COMPRA INSTITUCIONAL</a:t>
          </a:r>
          <a:endParaRPr lang="pt-BR" sz="1800" b="1" kern="1200" dirty="0">
            <a:solidFill>
              <a:schemeClr val="bg1"/>
            </a:solidFill>
          </a:endParaRPr>
        </a:p>
      </dsp:txBody>
      <dsp:txXfrm>
        <a:off x="7184382" y="50421"/>
        <a:ext cx="1620661" cy="3742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5059-E561-40EA-80DF-C8314C575DCE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4DC0-B895-45AF-A5EB-E97A9FCE6F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05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011FE-F762-E149-8F41-6C2A4F8A3603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280BA-17FA-BE4B-BDDE-E3A83C7BD8C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7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29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2C562C-1DD5-4CE0-8CE3-47932E76CF58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161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29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2C562C-1DD5-4CE0-8CE3-47932E76CF58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21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0"/>
            <a:ext cx="9144000" cy="686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767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24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7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BF61EDA-22C3-461F-8CB7-37CD66769B04}" type="datetimeFigureOut">
              <a:rPr lang="pt-BR"/>
              <a:pPr>
                <a:defRPr/>
              </a:pPr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5C2D1F6-970F-4E0E-93DE-8771E1E860F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4278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053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36700EF-3625-4802-917E-ECFB0C0A1A5B}" type="datetimeFigureOut">
              <a:rPr lang="pt-BR"/>
              <a:pPr>
                <a:defRPr/>
              </a:pPr>
              <a:t>27/09/2017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7CA839D-729F-4810-BA2E-5A4201BFE16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0644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357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682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2166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98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126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63150"/>
          </a:xfrm>
          <a:prstGeom prst="rect">
            <a:avLst/>
          </a:prstGeom>
        </p:spPr>
      </p:pic>
      <p:pic>
        <p:nvPicPr>
          <p:cNvPr id="9" name="Picture 2" descr="F:\nova marca PAA_hor_vermelh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46" y="223451"/>
            <a:ext cx="2520280" cy="6460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rredondar Retângulo em um Canto Diagonal 9"/>
          <p:cNvSpPr/>
          <p:nvPr userDrawn="1"/>
        </p:nvSpPr>
        <p:spPr>
          <a:xfrm>
            <a:off x="107504" y="116632"/>
            <a:ext cx="8928992" cy="945820"/>
          </a:xfrm>
          <a:prstGeom prst="round2Diag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Arredondar Retângulo em um Canto Diagonal 12"/>
          <p:cNvSpPr/>
          <p:nvPr userDrawn="1"/>
        </p:nvSpPr>
        <p:spPr>
          <a:xfrm>
            <a:off x="2801468" y="116632"/>
            <a:ext cx="6235029" cy="934992"/>
          </a:xfrm>
          <a:prstGeom prst="round2DiagRect">
            <a:avLst/>
          </a:prstGeom>
          <a:solidFill>
            <a:srgbClr val="166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332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0664A-69A6-4AD9-A8BB-744EC36BB3C5}" type="datetimeFigureOut">
              <a:rPr lang="pt-BR"/>
              <a:pPr>
                <a:defRPr/>
              </a:pPr>
              <a:t>27/09/2017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2FEF955-CA33-4AD4-B26E-91CCC5C980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2523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150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5355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1605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1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90303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1565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594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3252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27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49912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4197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082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just">
              <a:buFont typeface="+mj-lt"/>
              <a:buNone/>
              <a:defRPr sz="2000"/>
            </a:lvl1pPr>
            <a:lvl2pPr>
              <a:defRPr sz="2000"/>
            </a:lvl2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D1A0325-3DFD-4BB6-90E6-5E8D4638C9B1}" type="datetimeFigureOut">
              <a:rPr lang="pt-BR"/>
              <a:pPr>
                <a:defRPr/>
              </a:pPr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556081A-4E71-459E-9976-A0981B1BDE6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342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32EBB-9A45-451A-A036-F69EFDCB9985}" type="datetimeFigureOut">
              <a:rPr lang="pt-BR"/>
              <a:pPr>
                <a:defRPr/>
              </a:pPr>
              <a:t>27/09/2017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18FA1-8630-4F63-B38A-BB42930657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485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63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50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20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8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99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34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B9031-47BE-4F84-B0AA-043A43E952A6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F9179-F292-4B0E-9D58-1C1693C26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36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3348038" y="127000"/>
            <a:ext cx="1584325" cy="935038"/>
          </a:xfrm>
          <a:prstGeom prst="rect">
            <a:avLst/>
          </a:prstGeom>
          <a:solidFill>
            <a:srgbClr val="98322A"/>
          </a:solidFill>
          <a:ln>
            <a:solidFill>
              <a:srgbClr val="983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027" name="Picture 2" descr="F:\nova marca PAA_hor_vermelho.png"/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1255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edondar Retângulo em um Canto Diagonal 6"/>
          <p:cNvSpPr/>
          <p:nvPr userDrawn="1"/>
        </p:nvSpPr>
        <p:spPr>
          <a:xfrm>
            <a:off x="107950" y="115888"/>
            <a:ext cx="8928100" cy="946150"/>
          </a:xfrm>
          <a:prstGeom prst="round2DiagRect">
            <a:avLst/>
          </a:prstGeom>
          <a:noFill/>
          <a:ln>
            <a:solidFill>
              <a:srgbClr val="983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Arredondar Retângulo em um Canto Diagonal 7"/>
          <p:cNvSpPr/>
          <p:nvPr userDrawn="1"/>
        </p:nvSpPr>
        <p:spPr>
          <a:xfrm>
            <a:off x="3492500" y="115888"/>
            <a:ext cx="5543550" cy="946150"/>
          </a:xfrm>
          <a:prstGeom prst="round2DiagRect">
            <a:avLst/>
          </a:prstGeom>
          <a:solidFill>
            <a:srgbClr val="98322A"/>
          </a:solidFill>
          <a:ln>
            <a:solidFill>
              <a:srgbClr val="983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altLang="pt-BR" sz="2400" b="1" dirty="0">
              <a:cs typeface="Aharoni" pitchFamily="2" charset="-79"/>
            </a:endParaRPr>
          </a:p>
        </p:txBody>
      </p:sp>
      <p:sp>
        <p:nvSpPr>
          <p:cNvPr id="1030" name="CaixaDeTexto 1"/>
          <p:cNvSpPr txBox="1">
            <a:spLocks noChangeArrowheads="1"/>
          </p:cNvSpPr>
          <p:nvPr userDrawn="1"/>
        </p:nvSpPr>
        <p:spPr bwMode="auto">
          <a:xfrm>
            <a:off x="252413" y="615950"/>
            <a:ext cx="30956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t-BR" altLang="pt-BR" sz="1300" b="1" smtClean="0">
                <a:solidFill>
                  <a:srgbClr val="65281B"/>
                </a:solidFill>
              </a:rPr>
              <a:t>MODALIDADE COMPRA INSTITUCIONAL</a:t>
            </a:r>
          </a:p>
        </p:txBody>
      </p:sp>
    </p:spTree>
    <p:extLst>
      <p:ext uri="{BB962C8B-B14F-4D97-AF65-F5344CB8AC3E}">
        <p14:creationId xmlns:p14="http://schemas.microsoft.com/office/powerpoint/2010/main" val="97446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5" r:id="rId2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omprasagriculturafamiliar.gov.br/" TargetMode="Externa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rasagriculturafamiliar.gov.br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612674" y="1120078"/>
            <a:ext cx="7772400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Aquisição de Alimentos – PAA</a:t>
            </a:r>
            <a:br>
              <a:rPr lang="pt-BR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Nacional de Segurança Alimentar/SESAN/MDS</a:t>
            </a:r>
            <a:endParaRPr lang="pt-BR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98474" y="4321436"/>
            <a:ext cx="6400800" cy="13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bg1"/>
                </a:solidFill>
              </a:rPr>
              <a:t>IV Plenária CONSEA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Agricultura Familiar e Compras Públicas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27 de setembro de 2017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3931" y="353477"/>
            <a:ext cx="604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	Avanços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no PAA: CDS </a:t>
            </a:r>
            <a:r>
              <a:rPr lang="en-US" sz="2400" b="1" dirty="0" err="1" smtClean="0">
                <a:solidFill>
                  <a:schemeClr val="bg1"/>
                </a:solidFill>
              </a:rPr>
              <a:t>Termo</a:t>
            </a:r>
            <a:r>
              <a:rPr lang="en-US" sz="2400" b="1" dirty="0" smtClean="0">
                <a:solidFill>
                  <a:schemeClr val="bg1"/>
                </a:solidFill>
              </a:rPr>
              <a:t> de </a:t>
            </a:r>
            <a:r>
              <a:rPr lang="en-US" sz="2400" b="1" dirty="0" err="1" smtClean="0">
                <a:solidFill>
                  <a:schemeClr val="bg1"/>
                </a:solidFill>
              </a:rPr>
              <a:t>Adesão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455" y="3467170"/>
            <a:ext cx="8915399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/>
              <a:t>Criação</a:t>
            </a:r>
            <a:r>
              <a:rPr lang="en-US" sz="2000" dirty="0" smtClean="0"/>
              <a:t> do </a:t>
            </a:r>
            <a:r>
              <a:rPr lang="en-US" sz="2000" dirty="0" err="1" smtClean="0"/>
              <a:t>Termo</a:t>
            </a:r>
            <a:r>
              <a:rPr lang="en-US" sz="2000" dirty="0" smtClean="0"/>
              <a:t> de </a:t>
            </a:r>
            <a:r>
              <a:rPr lang="en-US" sz="2000" dirty="0" err="1" smtClean="0"/>
              <a:t>Adesão</a:t>
            </a:r>
            <a:r>
              <a:rPr lang="en-US" sz="2000" dirty="0" smtClean="0"/>
              <a:t> – </a:t>
            </a:r>
            <a:r>
              <a:rPr lang="en-US" sz="2000" dirty="0" err="1" smtClean="0"/>
              <a:t>reduz</a:t>
            </a:r>
            <a:r>
              <a:rPr lang="en-US" sz="2000" dirty="0" smtClean="0"/>
              <a:t> as </a:t>
            </a:r>
            <a:r>
              <a:rPr lang="en-US" sz="2000" dirty="0" err="1" smtClean="0"/>
              <a:t>burocracias</a:t>
            </a:r>
            <a:r>
              <a:rPr lang="en-US" sz="2000" dirty="0" smtClean="0"/>
              <a:t> para a </a:t>
            </a:r>
            <a:r>
              <a:rPr lang="en-US" sz="2000" dirty="0" err="1" smtClean="0"/>
              <a:t>execução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Estados</a:t>
            </a:r>
            <a:r>
              <a:rPr lang="en-US" sz="2000" dirty="0" smtClean="0"/>
              <a:t> e </a:t>
            </a:r>
            <a:r>
              <a:rPr lang="en-US" sz="2000" dirty="0" err="1" smtClean="0"/>
              <a:t>Municípios</a:t>
            </a:r>
            <a:r>
              <a:rPr lang="en-US" sz="2000" dirty="0" smtClean="0"/>
              <a:t> e </a:t>
            </a:r>
            <a:r>
              <a:rPr lang="en-US" sz="2000" dirty="0" err="1" smtClean="0"/>
              <a:t>permite</a:t>
            </a:r>
            <a:r>
              <a:rPr lang="en-US" sz="2000" dirty="0" smtClean="0"/>
              <a:t> o </a:t>
            </a:r>
            <a:r>
              <a:rPr lang="en-US" sz="2000" dirty="0" err="1" smtClean="0"/>
              <a:t>pagamento</a:t>
            </a:r>
            <a:r>
              <a:rPr lang="en-US" sz="2000" dirty="0" smtClean="0"/>
              <a:t> </a:t>
            </a:r>
            <a:r>
              <a:rPr lang="en-US" sz="2000" dirty="0" err="1" smtClean="0"/>
              <a:t>direto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conta</a:t>
            </a:r>
            <a:r>
              <a:rPr lang="en-US" sz="2000" dirty="0" smtClean="0"/>
              <a:t> do AF – </a:t>
            </a:r>
            <a:r>
              <a:rPr lang="en-US" sz="2000" dirty="0" err="1" smtClean="0"/>
              <a:t>maior</a:t>
            </a:r>
            <a:r>
              <a:rPr lang="en-US" sz="2000" dirty="0" smtClean="0"/>
              <a:t> </a:t>
            </a:r>
            <a:r>
              <a:rPr lang="en-US" sz="2000" dirty="0" err="1" smtClean="0"/>
              <a:t>agilidade</a:t>
            </a:r>
            <a:r>
              <a:rPr lang="en-US" sz="2000" dirty="0" smtClean="0"/>
              <a:t> e </a:t>
            </a:r>
            <a:r>
              <a:rPr lang="en-US" sz="2000" dirty="0" err="1" smtClean="0"/>
              <a:t>transparência</a:t>
            </a:r>
            <a:r>
              <a:rPr lang="en-US" sz="2000" dirty="0" smtClean="0"/>
              <a:t>.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err="1" smtClean="0"/>
              <a:t>Criou</a:t>
            </a:r>
            <a:r>
              <a:rPr lang="en-US" sz="2000" dirty="0" smtClean="0"/>
              <a:t> </a:t>
            </a:r>
            <a:r>
              <a:rPr lang="en-US" sz="2000" dirty="0" err="1" smtClean="0"/>
              <a:t>maior</a:t>
            </a:r>
            <a:r>
              <a:rPr lang="en-US" sz="2000" dirty="0" smtClean="0"/>
              <a:t> </a:t>
            </a:r>
            <a:r>
              <a:rPr lang="en-US" sz="2000" dirty="0" err="1" smtClean="0"/>
              <a:t>sinergia</a:t>
            </a:r>
            <a:r>
              <a:rPr lang="en-US" sz="2000" dirty="0" smtClean="0"/>
              <a:t> de </a:t>
            </a:r>
            <a:r>
              <a:rPr lang="en-US" sz="2000" dirty="0" err="1" smtClean="0"/>
              <a:t>atuação</a:t>
            </a:r>
            <a:r>
              <a:rPr lang="en-US" sz="2000" dirty="0" smtClean="0"/>
              <a:t> com </a:t>
            </a:r>
            <a:r>
              <a:rPr lang="en-US" sz="2000" dirty="0" err="1" smtClean="0"/>
              <a:t>Estados</a:t>
            </a:r>
            <a:r>
              <a:rPr lang="en-US" sz="2000" dirty="0" smtClean="0"/>
              <a:t> e </a:t>
            </a:r>
            <a:r>
              <a:rPr lang="en-US" sz="2000" dirty="0" err="1" smtClean="0"/>
              <a:t>Municípios</a:t>
            </a:r>
            <a:r>
              <a:rPr lang="en-US" sz="2000" dirty="0" smtClean="0"/>
              <a:t> que se </a:t>
            </a:r>
            <a:r>
              <a:rPr lang="en-US" sz="2000" dirty="0" err="1" smtClean="0"/>
              <a:t>tornam</a:t>
            </a:r>
            <a:r>
              <a:rPr lang="en-US" sz="2000" dirty="0" smtClean="0"/>
              <a:t> co-</a:t>
            </a:r>
            <a:r>
              <a:rPr lang="en-US" sz="2000" dirty="0" err="1" smtClean="0"/>
              <a:t>responsáveis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execução</a:t>
            </a:r>
            <a:r>
              <a:rPr lang="en-US" sz="2000" dirty="0" smtClean="0"/>
              <a:t>.</a:t>
            </a:r>
          </a:p>
          <a:p>
            <a:pPr marL="742950" lvl="1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055" y="1052822"/>
            <a:ext cx="6203489" cy="204745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908314" y="1093305"/>
            <a:ext cx="48602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69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11235" y="1122988"/>
            <a:ext cx="8558444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1. </a:t>
            </a:r>
            <a:r>
              <a:rPr lang="en-US" sz="2400" dirty="0" err="1" smtClean="0"/>
              <a:t>Aperfeiçoamento</a:t>
            </a:r>
            <a:r>
              <a:rPr lang="en-US" sz="2400" dirty="0" smtClean="0"/>
              <a:t> </a:t>
            </a:r>
            <a:r>
              <a:rPr lang="en-US" sz="2400" dirty="0"/>
              <a:t>da </a:t>
            </a:r>
            <a:r>
              <a:rPr lang="en-US" sz="2400" dirty="0" err="1"/>
              <a:t>metodologia</a:t>
            </a:r>
            <a:r>
              <a:rPr lang="en-US" sz="2400" dirty="0"/>
              <a:t> de </a:t>
            </a:r>
            <a:r>
              <a:rPr lang="en-US" sz="2400" dirty="0" err="1"/>
              <a:t>distribuição</a:t>
            </a:r>
            <a:r>
              <a:rPr lang="en-US" sz="2400" dirty="0"/>
              <a:t> de </a:t>
            </a:r>
            <a:r>
              <a:rPr lang="en-US" sz="2400" dirty="0" err="1"/>
              <a:t>recursos</a:t>
            </a:r>
            <a:r>
              <a:rPr lang="en-US" sz="2400" dirty="0"/>
              <a:t> entre </a:t>
            </a:r>
            <a:r>
              <a:rPr lang="en-US" sz="2400" dirty="0" err="1"/>
              <a:t>Estados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execução</a:t>
            </a:r>
            <a:r>
              <a:rPr lang="en-US" sz="2400" dirty="0"/>
              <a:t> </a:t>
            </a:r>
            <a:r>
              <a:rPr lang="en-US" sz="2400" dirty="0" err="1"/>
              <a:t>feita</a:t>
            </a:r>
            <a:r>
              <a:rPr lang="en-US" sz="2400" dirty="0"/>
              <a:t> pela CONAB, com </a:t>
            </a:r>
            <a:r>
              <a:rPr lang="en-US" sz="2400" dirty="0" err="1"/>
              <a:t>priorização</a:t>
            </a:r>
            <a:r>
              <a:rPr lang="en-US" sz="2400" dirty="0"/>
              <a:t> das </a:t>
            </a:r>
            <a:r>
              <a:rPr lang="en-US" sz="2400" dirty="0" err="1"/>
              <a:t>regiões</a:t>
            </a:r>
            <a:r>
              <a:rPr lang="en-US" sz="2400" dirty="0"/>
              <a:t> com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pessoas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INSAN e </a:t>
            </a:r>
            <a:r>
              <a:rPr lang="en-US" sz="2400" dirty="0" err="1"/>
              <a:t>agricultores</a:t>
            </a:r>
            <a:r>
              <a:rPr lang="en-US" sz="2400" dirty="0"/>
              <a:t> </a:t>
            </a:r>
            <a:r>
              <a:rPr lang="en-US" sz="2400" dirty="0" err="1"/>
              <a:t>familiares</a:t>
            </a:r>
            <a:r>
              <a:rPr lang="en-US" sz="2400" dirty="0"/>
              <a:t> no </a:t>
            </a:r>
            <a:r>
              <a:rPr lang="en-US" sz="2400" dirty="0" err="1" smtClean="0"/>
              <a:t>CadÚnico</a:t>
            </a:r>
            <a:r>
              <a:rPr lang="en-US" sz="2400" dirty="0" smtClean="0"/>
              <a:t>:</a:t>
            </a:r>
          </a:p>
          <a:p>
            <a:pPr lvl="0" algn="just"/>
            <a:r>
              <a:rPr lang="pt-BR" sz="2400" dirty="0"/>
              <a:t>IDH dos Municípios</a:t>
            </a:r>
            <a:r>
              <a:rPr lang="pt-BR" sz="2400" dirty="0" smtClean="0"/>
              <a:t>; DAP </a:t>
            </a:r>
            <a:r>
              <a:rPr lang="pt-BR" sz="2400" dirty="0"/>
              <a:t>no </a:t>
            </a:r>
            <a:r>
              <a:rPr lang="pt-BR" sz="2400" dirty="0" err="1"/>
              <a:t>Cadúnico</a:t>
            </a:r>
            <a:r>
              <a:rPr lang="pt-BR" sz="2400" dirty="0" smtClean="0"/>
              <a:t>; PNAD</a:t>
            </a:r>
            <a:r>
              <a:rPr lang="pt-BR" sz="2400" dirty="0"/>
              <a:t>;</a:t>
            </a:r>
          </a:p>
          <a:p>
            <a:pPr lvl="0" algn="just"/>
            <a:r>
              <a:rPr lang="pt-BR" sz="2400" dirty="0"/>
              <a:t>Histórico de execução, dados desde o ano de 2009</a:t>
            </a:r>
            <a:r>
              <a:rPr lang="pt-BR" sz="2400" dirty="0" smtClean="0"/>
              <a:t>.</a:t>
            </a:r>
          </a:p>
          <a:p>
            <a:pPr lvl="0" algn="just"/>
            <a:endParaRPr lang="pt-BR" sz="2400" dirty="0" smtClean="0"/>
          </a:p>
          <a:p>
            <a:pPr lvl="0" algn="just"/>
            <a:endParaRPr lang="pt-BR" sz="2400" dirty="0" smtClean="0"/>
          </a:p>
          <a:p>
            <a:pPr algn="just"/>
            <a:r>
              <a:rPr lang="pt-BR" sz="2400" dirty="0" smtClean="0"/>
              <a:t>2. </a:t>
            </a:r>
            <a:r>
              <a:rPr lang="pt-BR" sz="2400" dirty="0"/>
              <a:t>C</a:t>
            </a:r>
            <a:r>
              <a:rPr lang="pt-BR" sz="2400" dirty="0" smtClean="0"/>
              <a:t>ritérios </a:t>
            </a:r>
            <a:r>
              <a:rPr lang="pt-BR" sz="2400" dirty="0"/>
              <a:t>para a contratação dos Projetos:</a:t>
            </a:r>
          </a:p>
          <a:p>
            <a:pPr lvl="0" algn="just"/>
            <a:r>
              <a:rPr lang="pt-BR" sz="2400" dirty="0" smtClean="0"/>
              <a:t>- % </a:t>
            </a:r>
            <a:r>
              <a:rPr lang="pt-BR" sz="2400" dirty="0"/>
              <a:t>de mulheres;</a:t>
            </a:r>
          </a:p>
          <a:p>
            <a:pPr lvl="0" algn="just"/>
            <a:r>
              <a:rPr lang="pt-BR" sz="2400" dirty="0" smtClean="0"/>
              <a:t>- % </a:t>
            </a:r>
            <a:r>
              <a:rPr lang="pt-BR" sz="2400" dirty="0"/>
              <a:t>de Assentados da Reforma Agrária e Povos e Comunidades Tradicionais;</a:t>
            </a:r>
          </a:p>
          <a:p>
            <a:pPr lvl="0" algn="just"/>
            <a:r>
              <a:rPr lang="pt-BR" sz="2400" dirty="0" smtClean="0"/>
              <a:t>- MAPAINSAN (municípios </a:t>
            </a:r>
            <a:r>
              <a:rPr lang="pt-BR" sz="2400" dirty="0"/>
              <a:t>com insegurança alimentar e nutricional)</a:t>
            </a:r>
          </a:p>
          <a:p>
            <a:pPr lvl="0" algn="just"/>
            <a:r>
              <a:rPr lang="pt-BR" sz="2400" dirty="0" smtClean="0"/>
              <a:t>- Valores </a:t>
            </a:r>
            <a:r>
              <a:rPr lang="pt-BR" sz="2400" dirty="0"/>
              <a:t>dos Projetos;</a:t>
            </a:r>
          </a:p>
          <a:p>
            <a:pPr lvl="0" algn="just"/>
            <a:r>
              <a:rPr lang="pt-BR" sz="2400" dirty="0" smtClean="0"/>
              <a:t>- Alimentos </a:t>
            </a:r>
            <a:r>
              <a:rPr lang="pt-BR" sz="2400" dirty="0"/>
              <a:t>orgânicos</a:t>
            </a:r>
            <a:r>
              <a:rPr lang="pt-BR" sz="2400" dirty="0" smtClean="0"/>
              <a:t>.</a:t>
            </a:r>
            <a:endParaRPr lang="en-US" sz="2400" dirty="0"/>
          </a:p>
        </p:txBody>
      </p:sp>
      <p:sp>
        <p:nvSpPr>
          <p:cNvPr id="9" name="TextBox 1"/>
          <p:cNvSpPr txBox="1"/>
          <p:nvPr/>
        </p:nvSpPr>
        <p:spPr>
          <a:xfrm>
            <a:off x="2829020" y="251204"/>
            <a:ext cx="5602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	Avanços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no PAA: CDS CONAB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107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6646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	Avanços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no PAA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5943" y="1698288"/>
            <a:ext cx="8778239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pt-BR" sz="2400" dirty="0"/>
              <a:t>Publicação da Lei 13.465/2017 (alimentos processados, beneficiados, com insumos de terceiros).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400" dirty="0" err="1" smtClean="0"/>
              <a:t>Aperfeiçoamento</a:t>
            </a:r>
            <a:r>
              <a:rPr lang="en-US" sz="2400" dirty="0" smtClean="0"/>
              <a:t> </a:t>
            </a:r>
            <a:r>
              <a:rPr lang="en-US" sz="2400" dirty="0" smtClean="0"/>
              <a:t>dos </a:t>
            </a:r>
            <a:r>
              <a:rPr lang="en-US" sz="2400" dirty="0" err="1" smtClean="0"/>
              <a:t>regulamentos</a:t>
            </a:r>
            <a:r>
              <a:rPr lang="en-US" sz="2400" dirty="0" smtClean="0"/>
              <a:t> do GGPAA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resposta</a:t>
            </a:r>
            <a:r>
              <a:rPr lang="en-US" sz="2400" dirty="0" smtClean="0"/>
              <a:t> a </a:t>
            </a:r>
            <a:r>
              <a:rPr lang="en-US" sz="2400" dirty="0" err="1" smtClean="0"/>
              <a:t>questionamentos</a:t>
            </a:r>
            <a:r>
              <a:rPr lang="en-US" sz="2400" dirty="0" smtClean="0"/>
              <a:t> dos </a:t>
            </a:r>
            <a:r>
              <a:rPr lang="en-US" sz="2400" dirty="0" err="1" smtClean="0"/>
              <a:t>órgãos</a:t>
            </a:r>
            <a:r>
              <a:rPr lang="en-US" sz="2400" dirty="0" smtClean="0"/>
              <a:t> de </a:t>
            </a:r>
            <a:r>
              <a:rPr lang="en-US" sz="2400" dirty="0" err="1" smtClean="0"/>
              <a:t>controle</a:t>
            </a:r>
            <a:r>
              <a:rPr lang="en-US" sz="2400" dirty="0" smtClean="0"/>
              <a:t>: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Resolução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78 de 08/09/2017 </a:t>
            </a:r>
            <a:r>
              <a:rPr lang="en-US" sz="2400" dirty="0" smtClean="0"/>
              <a:t>que </a:t>
            </a:r>
            <a:r>
              <a:rPr lang="en-US" sz="2400" dirty="0" err="1" smtClean="0"/>
              <a:t>estabelece</a:t>
            </a:r>
            <a:r>
              <a:rPr lang="en-US" sz="2400" dirty="0" smtClean="0"/>
              <a:t> as </a:t>
            </a:r>
            <a:r>
              <a:rPr lang="en-US" sz="2400" dirty="0" err="1" smtClean="0"/>
              <a:t>condições</a:t>
            </a:r>
            <a:r>
              <a:rPr lang="en-US" sz="2400" dirty="0" smtClean="0"/>
              <a:t> para a </a:t>
            </a:r>
            <a:r>
              <a:rPr lang="en-US" sz="2400" dirty="0" err="1" smtClean="0"/>
              <a:t>aquisição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produtos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processados</a:t>
            </a:r>
            <a:r>
              <a:rPr lang="en-US" sz="2400" dirty="0" smtClean="0"/>
              <a:t>, </a:t>
            </a:r>
            <a:r>
              <a:rPr lang="en-US" sz="2400" dirty="0" err="1" smtClean="0"/>
              <a:t>beneficiados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industrializados</a:t>
            </a:r>
            <a:r>
              <a:rPr lang="en-US" sz="2400" dirty="0" smtClean="0"/>
              <a:t> no </a:t>
            </a:r>
            <a:r>
              <a:rPr lang="en-US" sz="2400" dirty="0" err="1" smtClean="0"/>
              <a:t>âmbito</a:t>
            </a:r>
            <a:r>
              <a:rPr lang="en-US" sz="2400" dirty="0" smtClean="0"/>
              <a:t> do PAA.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0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6646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	Avanços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no PAA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4444" y="1144898"/>
            <a:ext cx="8778240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kern="0" dirty="0"/>
              <a:t>Implementação do Portal de Compras da AF junto a órgãos públicos e empreendimentos;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400" kern="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Articulação com órgãos federias (MD, MEC, MS, MPOG) para implementação do Decreto n° 8.473 de 22 de junho de </a:t>
            </a:r>
            <a:r>
              <a:rPr lang="pt-BR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2015 </a:t>
            </a:r>
            <a:r>
              <a:rPr lang="pt-BR" sz="2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(Decreto dos 30%)</a:t>
            </a:r>
            <a:r>
              <a:rPr lang="pt-BR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Eventos de divulgação juntos aos Estados e </a:t>
            </a:r>
            <a:r>
              <a:rPr lang="pt-BR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Cooperativas </a:t>
            </a:r>
            <a:r>
              <a:rPr lang="pt-BR" sz="2400" dirty="0">
                <a:ea typeface="Calibri" panose="020F0502020204030204" pitchFamily="34" charset="0"/>
                <a:cs typeface="Times New Roman" panose="02020603050405020304" pitchFamily="18" charset="0"/>
              </a:rPr>
              <a:t>da agricultura familiar da modalidade Compra Institucional.</a:t>
            </a:r>
          </a:p>
        </p:txBody>
      </p:sp>
    </p:spTree>
    <p:extLst>
      <p:ext uri="{BB962C8B-B14F-4D97-AF65-F5344CB8AC3E}">
        <p14:creationId xmlns:p14="http://schemas.microsoft.com/office/powerpoint/2010/main" val="36023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1"/>
          <p:cNvSpPr txBox="1">
            <a:spLocks noChangeArrowheads="1"/>
          </p:cNvSpPr>
          <p:nvPr/>
        </p:nvSpPr>
        <p:spPr bwMode="auto">
          <a:xfrm>
            <a:off x="3563938" y="188913"/>
            <a:ext cx="5256212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Portal Compras AF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sng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2"/>
              </a:rPr>
              <a:t>www.comprasagriculturafamiliar.gov.br</a:t>
            </a:r>
            <a:endParaRPr kumimoji="0" lang="pt-BR" altLang="pt-BR" sz="2400" b="1" i="0" u="sng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3600" b="1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27651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3429000"/>
            <a:ext cx="4854575" cy="325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52425" y="981075"/>
            <a:ext cx="8497888" cy="2954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t-B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Fortalecimento do Portal de Compras 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 AF como instrumento de comunicação com gestores e fornecedores em todo território nacional </a:t>
            </a: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– </a:t>
            </a: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2"/>
              </a:rPr>
              <a:t>www.comprasagriculturafamiliar.gov.br</a:t>
            </a: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91 mil visualizações de páginas em 7 meses - dado mais alto que a área de SAN do portal MDS.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pt-BR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4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75" y="1090613"/>
            <a:ext cx="6394450" cy="529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CaixaDeTexto 1"/>
          <p:cNvSpPr txBox="1">
            <a:spLocks noChangeArrowheads="1"/>
          </p:cNvSpPr>
          <p:nvPr/>
        </p:nvSpPr>
        <p:spPr bwMode="auto">
          <a:xfrm>
            <a:off x="3563938" y="115888"/>
            <a:ext cx="5256212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Portal Compras AF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400" b="1" i="0" u="sng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3"/>
              </a:rPr>
              <a:t>www.comprasagriculturafamiliar.gov.br</a:t>
            </a:r>
            <a:endParaRPr kumimoji="0" lang="pt-BR" altLang="pt-BR" sz="2400" b="1" i="0" u="sng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3600" b="1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50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6646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	</a:t>
            </a:r>
            <a:r>
              <a:rPr lang="en-US" sz="3000" b="1" dirty="0" err="1" smtClean="0">
                <a:solidFill>
                  <a:schemeClr val="bg1"/>
                </a:solidFill>
              </a:rPr>
              <a:t>Desafios</a:t>
            </a:r>
            <a:r>
              <a:rPr lang="en-US" sz="3000" b="1" dirty="0" smtClean="0">
                <a:solidFill>
                  <a:schemeClr val="bg1"/>
                </a:solidFill>
              </a:rPr>
              <a:t> e Oportunidades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086" y="1151310"/>
            <a:ext cx="8308681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Crescentes</a:t>
            </a:r>
            <a:r>
              <a:rPr lang="en-US" sz="2400" dirty="0" smtClean="0"/>
              <a:t> </a:t>
            </a:r>
            <a:r>
              <a:rPr lang="en-US" sz="2400" dirty="0" err="1" smtClean="0"/>
              <a:t>restrições</a:t>
            </a:r>
            <a:r>
              <a:rPr lang="en-US" sz="2400" dirty="0" smtClean="0"/>
              <a:t> </a:t>
            </a:r>
            <a:r>
              <a:rPr lang="en-US" sz="2400" dirty="0" err="1" smtClean="0"/>
              <a:t>orçamentárias</a:t>
            </a:r>
            <a:r>
              <a:rPr lang="en-US" sz="2400" dirty="0" smtClean="0"/>
              <a:t> </a:t>
            </a:r>
            <a:r>
              <a:rPr lang="en-US" sz="2400" dirty="0" err="1" smtClean="0"/>
              <a:t>demandam</a:t>
            </a:r>
            <a:r>
              <a:rPr lang="en-US" sz="2400" dirty="0" smtClean="0"/>
              <a:t> </a:t>
            </a:r>
            <a:r>
              <a:rPr lang="en-US" sz="2400" dirty="0" err="1" smtClean="0"/>
              <a:t>ação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articulada</a:t>
            </a:r>
            <a:r>
              <a:rPr lang="en-US" sz="2400" dirty="0" smtClean="0"/>
              <a:t> entre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entes</a:t>
            </a:r>
            <a:r>
              <a:rPr lang="en-US" sz="2400" dirty="0" smtClean="0"/>
              <a:t> </a:t>
            </a:r>
            <a:r>
              <a:rPr lang="en-US" sz="2400" dirty="0" err="1" smtClean="0"/>
              <a:t>federados</a:t>
            </a:r>
            <a:r>
              <a:rPr lang="en-US" sz="2400" dirty="0" smtClean="0"/>
              <a:t> e o </a:t>
            </a:r>
            <a:r>
              <a:rPr lang="en-US" sz="2400" dirty="0" err="1" smtClean="0"/>
              <a:t>esforço</a:t>
            </a:r>
            <a:r>
              <a:rPr lang="en-US" sz="2400" dirty="0" smtClean="0"/>
              <a:t> de </a:t>
            </a:r>
            <a:r>
              <a:rPr lang="en-US" sz="2400" dirty="0" err="1" smtClean="0"/>
              <a:t>abertura</a:t>
            </a:r>
            <a:r>
              <a:rPr lang="en-US" sz="2400" dirty="0" smtClean="0"/>
              <a:t> de </a:t>
            </a:r>
            <a:r>
              <a:rPr lang="en-US" sz="2400" dirty="0" err="1" smtClean="0"/>
              <a:t>novos</a:t>
            </a:r>
            <a:r>
              <a:rPr lang="en-US" sz="2400" dirty="0" smtClean="0"/>
              <a:t> </a:t>
            </a:r>
            <a:r>
              <a:rPr lang="en-US" sz="2400" dirty="0" err="1" smtClean="0"/>
              <a:t>mercados</a:t>
            </a:r>
            <a:r>
              <a:rPr lang="en-US" sz="2400" dirty="0" smtClean="0"/>
              <a:t> (</a:t>
            </a:r>
            <a:r>
              <a:rPr lang="en-US" sz="2400" dirty="0" err="1" smtClean="0"/>
              <a:t>avanços</a:t>
            </a:r>
            <a:r>
              <a:rPr lang="en-US" sz="2400" dirty="0" smtClean="0"/>
              <a:t> no PNAE e </a:t>
            </a:r>
            <a:r>
              <a:rPr lang="en-US" sz="2400" dirty="0" err="1" smtClean="0"/>
              <a:t>compras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institucionais</a:t>
            </a:r>
            <a:r>
              <a:rPr lang="en-US" sz="2400" dirty="0" smtClean="0"/>
              <a:t>)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Dificuldades</a:t>
            </a:r>
            <a:r>
              <a:rPr lang="en-US" sz="2400" dirty="0" smtClean="0"/>
              <a:t> no </a:t>
            </a:r>
            <a:r>
              <a:rPr lang="en-US" sz="2400" dirty="0" err="1" smtClean="0"/>
              <a:t>processamento</a:t>
            </a:r>
            <a:r>
              <a:rPr lang="en-US" sz="2400" dirty="0" smtClean="0"/>
              <a:t> dos </a:t>
            </a:r>
            <a:r>
              <a:rPr lang="en-US" sz="2400" dirty="0" err="1" smtClean="0"/>
              <a:t>alimentos</a:t>
            </a:r>
            <a:r>
              <a:rPr lang="en-US" sz="2400" dirty="0" smtClean="0"/>
              <a:t> e </a:t>
            </a:r>
            <a:r>
              <a:rPr lang="en-US" sz="2400" dirty="0" err="1" smtClean="0"/>
              <a:t>garantia</a:t>
            </a:r>
            <a:r>
              <a:rPr lang="en-US" sz="2400" dirty="0" smtClean="0"/>
              <a:t> de </a:t>
            </a:r>
            <a:r>
              <a:rPr lang="en-US" sz="2400" dirty="0" err="1" smtClean="0"/>
              <a:t>atendimento</a:t>
            </a:r>
            <a:r>
              <a:rPr lang="en-US" sz="2400" dirty="0" smtClean="0"/>
              <a:t> </a:t>
            </a:r>
            <a:r>
              <a:rPr lang="en-US" sz="2400" dirty="0" err="1" smtClean="0"/>
              <a:t>às</a:t>
            </a:r>
            <a:r>
              <a:rPr lang="en-US" sz="2400" dirty="0" smtClean="0"/>
              <a:t> </a:t>
            </a:r>
            <a:r>
              <a:rPr lang="en-US" sz="2400" dirty="0" err="1" smtClean="0"/>
              <a:t>regras</a:t>
            </a:r>
            <a:r>
              <a:rPr lang="en-US" sz="2400" dirty="0" smtClean="0"/>
              <a:t> de </a:t>
            </a:r>
            <a:r>
              <a:rPr lang="en-US" sz="2400" dirty="0" err="1" smtClean="0"/>
              <a:t>sanidade</a:t>
            </a:r>
            <a:r>
              <a:rPr lang="en-US" sz="2400" dirty="0" smtClean="0"/>
              <a:t> animal e vegetal (SIM/SIF/</a:t>
            </a:r>
            <a:r>
              <a:rPr lang="en-US" sz="2400" dirty="0" err="1" smtClean="0"/>
              <a:t>Vigilância</a:t>
            </a:r>
            <a:r>
              <a:rPr lang="en-US" sz="2400" dirty="0" smtClean="0"/>
              <a:t> </a:t>
            </a:r>
            <a:r>
              <a:rPr lang="en-US" sz="2400" dirty="0" err="1" smtClean="0"/>
              <a:t>Sanitária</a:t>
            </a:r>
            <a:r>
              <a:rPr lang="en-US" sz="2400" dirty="0" smtClean="0"/>
              <a:t>)  - </a:t>
            </a:r>
            <a:r>
              <a:rPr lang="en-US" sz="2400" dirty="0" err="1" smtClean="0"/>
              <a:t>atuação</a:t>
            </a:r>
            <a:r>
              <a:rPr lang="en-US" sz="2400" dirty="0" smtClean="0"/>
              <a:t> </a:t>
            </a:r>
            <a:r>
              <a:rPr lang="en-US" sz="2400" dirty="0" err="1" smtClean="0"/>
              <a:t>conjunta</a:t>
            </a:r>
            <a:r>
              <a:rPr lang="en-US" sz="2400" dirty="0" smtClean="0"/>
              <a:t> entre </a:t>
            </a:r>
            <a:r>
              <a:rPr lang="en-US" sz="2400" dirty="0" err="1" smtClean="0"/>
              <a:t>órgãos</a:t>
            </a:r>
            <a:r>
              <a:rPr lang="en-US" sz="2400" dirty="0" smtClean="0"/>
              <a:t> </a:t>
            </a:r>
            <a:r>
              <a:rPr lang="en-US" sz="2400" dirty="0" err="1" smtClean="0"/>
              <a:t>federais</a:t>
            </a:r>
            <a:r>
              <a:rPr lang="en-US" sz="2400" dirty="0" smtClean="0"/>
              <a:t> e </a:t>
            </a:r>
            <a:r>
              <a:rPr lang="en-US" sz="2400" dirty="0" err="1" smtClean="0"/>
              <a:t>organizações</a:t>
            </a:r>
            <a:r>
              <a:rPr lang="en-US" sz="2400" dirty="0" smtClean="0"/>
              <a:t> da AF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6483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6646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	</a:t>
            </a:r>
            <a:r>
              <a:rPr lang="en-US" sz="3000" b="1" dirty="0" err="1" smtClean="0">
                <a:solidFill>
                  <a:schemeClr val="bg1"/>
                </a:solidFill>
              </a:rPr>
              <a:t>Principais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n-US" sz="3000" b="1" dirty="0" err="1" smtClean="0">
                <a:solidFill>
                  <a:schemeClr val="bg1"/>
                </a:solidFill>
              </a:rPr>
              <a:t>desafios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6898" y="1171514"/>
            <a:ext cx="8308681" cy="6740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/>
          </a:p>
          <a:p>
            <a:pPr marL="285750" indent="-285750" algn="just">
              <a:buFont typeface="Arial"/>
              <a:buChar char="•"/>
            </a:pPr>
            <a:r>
              <a:rPr lang="en-US" sz="2400" dirty="0"/>
              <a:t>Povos e </a:t>
            </a:r>
            <a:r>
              <a:rPr lang="en-US" sz="2400" dirty="0" err="1"/>
              <a:t>comunidades</a:t>
            </a:r>
            <a:r>
              <a:rPr lang="en-US" sz="2400" dirty="0"/>
              <a:t> </a:t>
            </a:r>
            <a:r>
              <a:rPr lang="en-US" sz="2400" dirty="0" err="1"/>
              <a:t>tradicionais</a:t>
            </a:r>
            <a:r>
              <a:rPr lang="en-US" sz="2400" dirty="0"/>
              <a:t> tem </a:t>
            </a:r>
            <a:r>
              <a:rPr lang="en-US" sz="2400" dirty="0" err="1"/>
              <a:t>dificuldade</a:t>
            </a:r>
            <a:r>
              <a:rPr lang="en-US" sz="2400" dirty="0"/>
              <a:t> de </a:t>
            </a:r>
            <a:r>
              <a:rPr lang="en-US" sz="2400" dirty="0" err="1"/>
              <a:t>acesso</a:t>
            </a:r>
            <a:r>
              <a:rPr lang="en-US" sz="2400" dirty="0"/>
              <a:t> </a:t>
            </a:r>
            <a:r>
              <a:rPr lang="en-US" sz="2400" dirty="0" err="1"/>
              <a:t>às</a:t>
            </a:r>
            <a:r>
              <a:rPr lang="en-US" sz="2400" dirty="0"/>
              <a:t> </a:t>
            </a:r>
            <a:r>
              <a:rPr lang="en-US" sz="2400" dirty="0" err="1"/>
              <a:t>politicas</a:t>
            </a:r>
            <a:r>
              <a:rPr lang="en-US" sz="2400" dirty="0"/>
              <a:t> de </a:t>
            </a:r>
            <a:r>
              <a:rPr lang="en-US" sz="2400" dirty="0" err="1"/>
              <a:t>fomento</a:t>
            </a:r>
            <a:r>
              <a:rPr lang="en-US" sz="2400" dirty="0"/>
              <a:t>: DAP, </a:t>
            </a:r>
            <a:r>
              <a:rPr lang="en-US" sz="2400" dirty="0" err="1"/>
              <a:t>crédito</a:t>
            </a:r>
            <a:r>
              <a:rPr lang="en-US" sz="2400" dirty="0"/>
              <a:t>, ATER que </a:t>
            </a:r>
            <a:r>
              <a:rPr lang="en-US" sz="2400" dirty="0" err="1"/>
              <a:t>são</a:t>
            </a:r>
            <a:r>
              <a:rPr lang="en-US" sz="2400" dirty="0"/>
              <a:t> </a:t>
            </a:r>
            <a:r>
              <a:rPr lang="en-US" sz="2400" dirty="0" err="1" smtClean="0"/>
              <a:t>pré-requisitos</a:t>
            </a:r>
            <a:r>
              <a:rPr lang="en-US" sz="2400" dirty="0" smtClean="0"/>
              <a:t> </a:t>
            </a:r>
            <a:r>
              <a:rPr lang="en-US" sz="2400" dirty="0"/>
              <a:t>para </a:t>
            </a:r>
            <a:r>
              <a:rPr lang="en-US" sz="2400" dirty="0" err="1"/>
              <a:t>participar</a:t>
            </a:r>
            <a:r>
              <a:rPr lang="en-US" sz="2400" dirty="0"/>
              <a:t> das </a:t>
            </a:r>
            <a:r>
              <a:rPr lang="en-US" sz="2400" dirty="0" err="1"/>
              <a:t>compras</a:t>
            </a:r>
            <a:r>
              <a:rPr lang="en-US" sz="2400" dirty="0"/>
              <a:t> </a:t>
            </a:r>
            <a:r>
              <a:rPr lang="en-US" sz="2400" dirty="0" err="1"/>
              <a:t>públicas</a:t>
            </a:r>
            <a:r>
              <a:rPr lang="en-US" sz="2400" dirty="0"/>
              <a:t>.</a:t>
            </a:r>
          </a:p>
          <a:p>
            <a:pPr marL="285750" indent="-285750" algn="just">
              <a:buFont typeface="Arial"/>
              <a:buChar char="•"/>
            </a:pPr>
            <a:endParaRPr lang="en-US" sz="2400" dirty="0" smtClean="0"/>
          </a:p>
          <a:p>
            <a:pPr marL="285750" indent="-285750" algn="just">
              <a:buFont typeface="Arial"/>
              <a:buChar char="•"/>
            </a:pPr>
            <a:r>
              <a:rPr lang="en-US" sz="2400" dirty="0" err="1" smtClean="0"/>
              <a:t>Crescente</a:t>
            </a:r>
            <a:r>
              <a:rPr lang="en-US" sz="2400" dirty="0" smtClean="0"/>
              <a:t> </a:t>
            </a:r>
            <a:r>
              <a:rPr lang="en-US" sz="2400" dirty="0" err="1" smtClean="0"/>
              <a:t>intervenção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órgãos</a:t>
            </a:r>
            <a:r>
              <a:rPr lang="en-US" sz="2400" dirty="0" smtClean="0"/>
              <a:t> de </a:t>
            </a:r>
            <a:r>
              <a:rPr lang="en-US" sz="2400" dirty="0" err="1" smtClean="0"/>
              <a:t>controle</a:t>
            </a:r>
            <a:r>
              <a:rPr lang="en-US" sz="2400" dirty="0" smtClean="0"/>
              <a:t> </a:t>
            </a:r>
            <a:r>
              <a:rPr lang="en-US" sz="2400" dirty="0" err="1" smtClean="0"/>
              <a:t>demandam</a:t>
            </a:r>
            <a:r>
              <a:rPr lang="en-US" sz="2400" dirty="0" smtClean="0"/>
              <a:t> </a:t>
            </a:r>
            <a:r>
              <a:rPr lang="en-US" sz="2400" dirty="0" err="1" smtClean="0"/>
              <a:t>constantes</a:t>
            </a:r>
            <a:r>
              <a:rPr lang="en-US" sz="2400" dirty="0" smtClean="0"/>
              <a:t> </a:t>
            </a:r>
            <a:r>
              <a:rPr lang="en-US" sz="2400" dirty="0" err="1" smtClean="0"/>
              <a:t>revisões</a:t>
            </a:r>
            <a:r>
              <a:rPr lang="en-US" sz="2400" dirty="0" smtClean="0"/>
              <a:t> da </a:t>
            </a:r>
            <a:r>
              <a:rPr lang="en-US" sz="2400" dirty="0" err="1" smtClean="0"/>
              <a:t>legislação</a:t>
            </a:r>
            <a:r>
              <a:rPr lang="en-US" sz="2400" dirty="0" smtClean="0"/>
              <a:t> e </a:t>
            </a:r>
            <a:r>
              <a:rPr lang="en-US" sz="2400" dirty="0" err="1" smtClean="0"/>
              <a:t>demandam</a:t>
            </a:r>
            <a:r>
              <a:rPr lang="en-US" sz="2400" dirty="0" smtClean="0"/>
              <a:t> um </a:t>
            </a:r>
            <a:r>
              <a:rPr lang="en-US" sz="2400" dirty="0" err="1" smtClean="0"/>
              <a:t>papel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ativo</a:t>
            </a:r>
            <a:r>
              <a:rPr lang="en-US" sz="2400" dirty="0" smtClean="0"/>
              <a:t> do </a:t>
            </a:r>
            <a:r>
              <a:rPr lang="en-US" sz="2400" dirty="0" err="1" smtClean="0"/>
              <a:t>controle</a:t>
            </a:r>
            <a:r>
              <a:rPr lang="en-US" sz="2400" dirty="0" smtClean="0"/>
              <a:t> social (CONSEA).</a:t>
            </a:r>
          </a:p>
          <a:p>
            <a:pPr marL="285750" indent="-285750" algn="just">
              <a:buFont typeface="Arial"/>
              <a:buChar char="•"/>
            </a:pPr>
            <a:endParaRPr lang="en-US" sz="2400" dirty="0"/>
          </a:p>
          <a:p>
            <a:pPr marL="285750" indent="-285750" algn="just">
              <a:buFont typeface="Arial"/>
              <a:buChar char="•"/>
            </a:pPr>
            <a:r>
              <a:rPr lang="en-US" sz="2400" dirty="0" err="1" smtClean="0"/>
              <a:t>Avanço</a:t>
            </a:r>
            <a:r>
              <a:rPr lang="en-US" sz="2400" dirty="0" smtClean="0"/>
              <a:t> no </a:t>
            </a:r>
            <a:r>
              <a:rPr lang="en-US" sz="2400" dirty="0" err="1" smtClean="0"/>
              <a:t>monitoramento</a:t>
            </a:r>
            <a:r>
              <a:rPr lang="en-US" sz="2400" dirty="0" smtClean="0"/>
              <a:t> e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avaliação</a:t>
            </a:r>
            <a:r>
              <a:rPr lang="en-US" sz="2400" dirty="0" smtClean="0"/>
              <a:t> do PAA, </a:t>
            </a:r>
            <a:r>
              <a:rPr lang="en-US" sz="2400" dirty="0" err="1" smtClean="0"/>
              <a:t>demonstrando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resultados</a:t>
            </a:r>
            <a:r>
              <a:rPr lang="en-US" sz="2400" dirty="0" smtClean="0"/>
              <a:t> </a:t>
            </a:r>
            <a:r>
              <a:rPr lang="en-US" sz="2400" dirty="0" err="1" smtClean="0"/>
              <a:t>obtidos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legitimação</a:t>
            </a:r>
            <a:r>
              <a:rPr lang="en-US" sz="2400" dirty="0" smtClean="0"/>
              <a:t> </a:t>
            </a:r>
            <a:r>
              <a:rPr lang="en-US" sz="2400" dirty="0" err="1" smtClean="0"/>
              <a:t>política</a:t>
            </a:r>
            <a:r>
              <a:rPr lang="en-US" sz="2400" dirty="0" smtClean="0"/>
              <a:t> do </a:t>
            </a:r>
            <a:r>
              <a:rPr lang="en-US" sz="2400" dirty="0" err="1" smtClean="0"/>
              <a:t>Programa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Arial"/>
              <a:buChar char="•"/>
            </a:pPr>
            <a:endParaRPr lang="en-US" sz="2400" dirty="0"/>
          </a:p>
          <a:p>
            <a:pPr algn="just"/>
            <a:endParaRPr lang="en-US" sz="2400" dirty="0" smtClean="0"/>
          </a:p>
          <a:p>
            <a:pPr marL="285750" indent="-285750" algn="just">
              <a:buFont typeface="Arial"/>
              <a:buChar char="•"/>
            </a:pPr>
            <a:endParaRPr lang="en-US" sz="2400" dirty="0" smtClean="0"/>
          </a:p>
          <a:p>
            <a:pPr marL="285750" indent="-285750" algn="just">
              <a:buFont typeface="Arial"/>
              <a:buChar char="•"/>
            </a:pPr>
            <a:endParaRPr lang="en-US" sz="2400" dirty="0"/>
          </a:p>
          <a:p>
            <a:pPr marL="285750" indent="-285750" algn="just">
              <a:buFont typeface="Arial"/>
              <a:buChar char="•"/>
            </a:pPr>
            <a:endParaRPr lang="en-US" sz="2400" dirty="0" smtClean="0"/>
          </a:p>
          <a:p>
            <a:pPr marL="285750" indent="-285750" algn="just"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793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612674" y="185801"/>
            <a:ext cx="7772400" cy="2664296"/>
          </a:xfrm>
        </p:spPr>
        <p:txBody>
          <a:bodyPr>
            <a:normAutofit/>
          </a:bodyPr>
          <a:lstStyle/>
          <a:p>
            <a:pPr algn="ctr"/>
            <a:r>
              <a:rPr lang="pt-BR" sz="5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Obrigada!</a:t>
            </a:r>
            <a:endParaRPr lang="pt-BR" sz="5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98474" y="3943749"/>
            <a:ext cx="6400800" cy="13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Andressa </a:t>
            </a:r>
            <a:r>
              <a:rPr lang="pt-B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Beig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Jordão</a:t>
            </a:r>
          </a:p>
          <a:p>
            <a:r>
              <a:rPr lang="pt-BR" sz="2000" dirty="0" smtClean="0">
                <a:solidFill>
                  <a:schemeClr val="bg1"/>
                </a:solidFill>
              </a:rPr>
              <a:t>Diretora Substituta DECOM</a:t>
            </a:r>
          </a:p>
          <a:p>
            <a:r>
              <a:rPr lang="pt-BR" sz="2000" dirty="0">
                <a:solidFill>
                  <a:schemeClr val="bg1"/>
                </a:solidFill>
              </a:rPr>
              <a:t>a</a:t>
            </a:r>
            <a:r>
              <a:rPr lang="pt-BR" sz="2000" dirty="0" smtClean="0">
                <a:solidFill>
                  <a:schemeClr val="bg1"/>
                </a:solidFill>
              </a:rPr>
              <a:t>ndressa.jordao@mds.gov.br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0707" y="1310234"/>
            <a:ext cx="7886700" cy="4351338"/>
          </a:xfrm>
        </p:spPr>
        <p:txBody>
          <a:bodyPr>
            <a:noAutofit/>
          </a:bodyPr>
          <a:lstStyle/>
          <a:p>
            <a:pPr algn="just"/>
            <a:r>
              <a:rPr lang="pt-BR" sz="2000" dirty="0" smtClean="0"/>
              <a:t>Criado em 2003, pela Lei 10696/2003 e regulamentado pelo Decreto 7775/2012.</a:t>
            </a:r>
          </a:p>
          <a:p>
            <a:pPr algn="just"/>
            <a:r>
              <a:rPr lang="pt-BR" sz="2000" dirty="0" smtClean="0"/>
              <a:t>Ação conjugada entre </a:t>
            </a:r>
            <a:r>
              <a:rPr lang="pt-BR" sz="2000" dirty="0"/>
              <a:t>política agrícola e política social. </a:t>
            </a:r>
            <a:endParaRPr lang="pt-BR" sz="2000" dirty="0" smtClean="0"/>
          </a:p>
          <a:p>
            <a:pPr algn="just"/>
            <a:r>
              <a:rPr lang="pt-BR" sz="2000" dirty="0" smtClean="0"/>
              <a:t>Iniciativa inovadora: fomenta </a:t>
            </a:r>
            <a:r>
              <a:rPr lang="pt-BR" sz="2000" dirty="0"/>
              <a:t>a produção de alimentos </a:t>
            </a:r>
            <a:r>
              <a:rPr lang="pt-BR" sz="2000" dirty="0" smtClean="0"/>
              <a:t>da agricultura </a:t>
            </a:r>
            <a:r>
              <a:rPr lang="pt-BR" sz="2000" dirty="0"/>
              <a:t>familiar </a:t>
            </a:r>
            <a:r>
              <a:rPr lang="pt-BR" sz="2000" dirty="0" smtClean="0"/>
              <a:t>e destina para </a:t>
            </a:r>
            <a:r>
              <a:rPr lang="pt-BR" sz="2000" dirty="0"/>
              <a:t>as pessoas em situação de insegurança alimentar e nutricional. </a:t>
            </a:r>
            <a:endParaRPr lang="pt-BR" sz="2000" dirty="0" smtClean="0"/>
          </a:p>
          <a:p>
            <a:pPr algn="just"/>
            <a:r>
              <a:rPr lang="pt-BR" sz="2000" dirty="0" smtClean="0"/>
              <a:t>Compra </a:t>
            </a:r>
            <a:r>
              <a:rPr lang="pt-BR" sz="2000" dirty="0"/>
              <a:t>sem processo de concorrência pública (licitação), nas aquisições de alimentos oriundos da agricultura familiar por parte do Estado; </a:t>
            </a:r>
            <a:endParaRPr lang="pt-BR" sz="2000" dirty="0" smtClean="0"/>
          </a:p>
          <a:p>
            <a:pPr algn="just"/>
            <a:r>
              <a:rPr lang="pt-BR" sz="2000" dirty="0" smtClean="0"/>
              <a:t>Estabelecimento </a:t>
            </a:r>
            <a:r>
              <a:rPr lang="pt-BR" sz="2000" dirty="0"/>
              <a:t>dos preços compatíveis aos praticados no mercado, levando em consideração as especificidades </a:t>
            </a:r>
            <a:r>
              <a:rPr lang="pt-BR" sz="2000" dirty="0" smtClean="0"/>
              <a:t>regionais (RESOLUÇÃO GGPAA Nº 59/2013)</a:t>
            </a:r>
          </a:p>
          <a:p>
            <a:pPr algn="just"/>
            <a:r>
              <a:rPr lang="pt-BR" sz="2000" dirty="0"/>
              <a:t>G</a:t>
            </a:r>
            <a:r>
              <a:rPr lang="pt-BR" sz="2000" dirty="0" smtClean="0"/>
              <a:t>estão </a:t>
            </a:r>
            <a:r>
              <a:rPr lang="pt-BR" sz="2000" dirty="0"/>
              <a:t>compartilhada entre </a:t>
            </a:r>
            <a:r>
              <a:rPr lang="pt-BR" sz="2000" dirty="0" smtClean="0"/>
              <a:t>seis ministérios (GRUPO GESTOR DO PAA). </a:t>
            </a:r>
          </a:p>
          <a:p>
            <a:pPr marL="0" indent="0" algn="just">
              <a:buNone/>
            </a:pPr>
            <a:endParaRPr lang="pt-BR" sz="2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167149" y="274320"/>
            <a:ext cx="5636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 DO PAA</a:t>
            </a:r>
            <a:endParaRPr lang="pt-B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805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890712" y="748829"/>
            <a:ext cx="7561262" cy="2492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BR" sz="3600" b="1" dirty="0"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pt-BR" sz="3600" b="1" dirty="0"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pt-BR" sz="3600" b="1" dirty="0">
              <a:latin typeface="+mn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0" y="202078"/>
            <a:ext cx="88519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06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467544" y="404664"/>
          <a:ext cx="8424863" cy="5830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59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/>
                        <a:t>COMO FUNCIONA O PAA?</a:t>
                      </a:r>
                      <a:endParaRPr lang="pt-BR" sz="1800" dirty="0"/>
                    </a:p>
                  </a:txBody>
                  <a:tcPr marL="91439" marR="91439" marT="45723" marB="45723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1988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Gestão do PAA</a:t>
                      </a:r>
                      <a:endParaRPr lang="pt-BR" sz="1800" b="1" dirty="0"/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Grupo Gestor: MDS (coordenador), SEAD (</a:t>
                      </a:r>
                      <a:r>
                        <a:rPr lang="pt-BR" sz="1800" dirty="0" err="1" smtClean="0"/>
                        <a:t>ex</a:t>
                      </a:r>
                      <a:r>
                        <a:rPr lang="pt-BR" sz="1800" dirty="0" smtClean="0"/>
                        <a:t> Ministério</a:t>
                      </a:r>
                      <a:r>
                        <a:rPr lang="pt-BR" sz="1800" baseline="0" dirty="0" smtClean="0"/>
                        <a:t> de Desenvolvimento Agrário (</a:t>
                      </a:r>
                      <a:r>
                        <a:rPr lang="pt-BR" sz="1800" dirty="0" smtClean="0"/>
                        <a:t>MDA), Ministério da Educação (MEC), Ministério da Fazenda (MF), Ministéri</a:t>
                      </a:r>
                      <a:r>
                        <a:rPr lang="pt-BR" sz="1800" baseline="0" dirty="0" smtClean="0"/>
                        <a:t>o do </a:t>
                      </a:r>
                      <a:r>
                        <a:rPr lang="pt-BR" sz="1800" dirty="0" smtClean="0"/>
                        <a:t>Planejamento</a:t>
                      </a:r>
                      <a:r>
                        <a:rPr lang="pt-BR" sz="1800" baseline="0" dirty="0" smtClean="0"/>
                        <a:t> Desenvolvimento e Gestão (MPDG) </a:t>
                      </a:r>
                      <a:r>
                        <a:rPr lang="pt-BR" sz="1800" dirty="0" smtClean="0"/>
                        <a:t>e Ministério de Agricultura, Pecuária e Abastecimento(MAPA)</a:t>
                      </a:r>
                      <a:endParaRPr lang="pt-BR" sz="1800" dirty="0"/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766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Origem dos recursos do programa</a:t>
                      </a:r>
                      <a:endParaRPr lang="pt-BR" sz="1800" b="1" dirty="0"/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MDS,</a:t>
                      </a:r>
                      <a:r>
                        <a:rPr lang="pt-BR" sz="1800" baseline="0" dirty="0" smtClean="0"/>
                        <a:t> SEAD e qualquer órgão público interessado</a:t>
                      </a:r>
                      <a:endParaRPr lang="pt-BR" sz="1800" dirty="0"/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444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Executores</a:t>
                      </a:r>
                      <a:endParaRPr lang="pt-BR" sz="1800" b="1" dirty="0"/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Conab, Estados, DF e Municípios</a:t>
                      </a:r>
                      <a:endParaRPr lang="pt-BR" sz="1800" dirty="0"/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094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Beneficiários</a:t>
                      </a:r>
                      <a:r>
                        <a:rPr lang="pt-BR" sz="1800" b="1" baseline="0" dirty="0" smtClean="0"/>
                        <a:t> fornecedores</a:t>
                      </a:r>
                      <a:endParaRPr lang="pt-BR" sz="1800" b="1" dirty="0"/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Público reconhecido na Lei 11.326/2006 e suas organizações, detentores da Declaração de Aptidão ao Pronaf (DAP)</a:t>
                      </a:r>
                      <a:endParaRPr lang="pt-BR" sz="1800" dirty="0"/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1751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Beneficiários consumidores</a:t>
                      </a:r>
                      <a:endParaRPr lang="pt-BR" sz="1800" b="1" dirty="0"/>
                    </a:p>
                  </a:txBody>
                  <a:tcPr marL="91439" marR="91439" marT="45723" marB="4572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Pessoas em situação de insegurança alimentar e nutricional e todas aquelas atendidas</a:t>
                      </a:r>
                      <a:r>
                        <a:rPr lang="pt-BR" sz="1800" baseline="0" dirty="0" smtClean="0"/>
                        <a:t> pela re</a:t>
                      </a:r>
                      <a:r>
                        <a:rPr lang="pt-BR" sz="1800" dirty="0" smtClean="0"/>
                        <a:t>de pública de saúde</a:t>
                      </a:r>
                      <a:r>
                        <a:rPr lang="pt-BR" sz="1800" baseline="0" dirty="0" smtClean="0"/>
                        <a:t> e</a:t>
                      </a:r>
                      <a:r>
                        <a:rPr lang="pt-BR" sz="1800" dirty="0" smtClean="0"/>
                        <a:t> educação, rede </a:t>
                      </a:r>
                      <a:r>
                        <a:rPr lang="pt-BR" sz="1800" dirty="0" err="1" smtClean="0"/>
                        <a:t>socioassistencial</a:t>
                      </a:r>
                      <a:r>
                        <a:rPr lang="pt-BR" sz="1800" dirty="0" smtClean="0"/>
                        <a:t> e equipamentos públicos de</a:t>
                      </a:r>
                      <a:r>
                        <a:rPr lang="pt-BR" sz="1800" baseline="0" dirty="0" smtClean="0"/>
                        <a:t> alimentação e nutrição</a:t>
                      </a:r>
                      <a:endParaRPr lang="pt-BR" sz="1800" dirty="0" smtClean="0"/>
                    </a:p>
                    <a:p>
                      <a:pPr algn="ctr"/>
                      <a:endParaRPr lang="pt-BR" sz="1800" dirty="0"/>
                    </a:p>
                  </a:txBody>
                  <a:tcPr marL="91439" marR="91439" marT="45723" marB="4572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3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a 9"/>
          <p:cNvGraphicFramePr/>
          <p:nvPr>
            <p:extLst/>
          </p:nvPr>
        </p:nvGraphicFramePr>
        <p:xfrm>
          <a:off x="162428" y="1300232"/>
          <a:ext cx="8856984" cy="3843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468313" y="4365501"/>
            <a:ext cx="719137" cy="3683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MDS</a:t>
            </a: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1979613" y="4365501"/>
            <a:ext cx="720725" cy="3683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MDS</a:t>
            </a: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3349625" y="4365501"/>
            <a:ext cx="720725" cy="3683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MDS</a:t>
            </a:r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4787900" y="4335339"/>
            <a:ext cx="720725" cy="3683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MDS</a:t>
            </a: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6140450" y="4335339"/>
            <a:ext cx="720725" cy="3683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MDA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451725" y="4100389"/>
            <a:ext cx="1368425" cy="646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200" b="1" dirty="0"/>
              <a:t>Qualquer órgão público interessado</a:t>
            </a:r>
          </a:p>
        </p:txBody>
      </p:sp>
      <p:sp>
        <p:nvSpPr>
          <p:cNvPr id="17" name="Retângulo 1"/>
          <p:cNvSpPr>
            <a:spLocks noChangeArrowheads="1"/>
          </p:cNvSpPr>
          <p:nvPr/>
        </p:nvSpPr>
        <p:spPr bwMode="auto">
          <a:xfrm>
            <a:off x="1950080" y="293954"/>
            <a:ext cx="554513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3400" b="1" u="sng" dirty="0" smtClean="0">
                <a:solidFill>
                  <a:srgbClr val="FFFFFF"/>
                </a:solidFill>
              </a:rPr>
              <a:t>Modalidades do PAA</a:t>
            </a:r>
            <a:endParaRPr lang="pt-BR" altLang="pt-BR" sz="3400" b="1" u="sng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0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49844"/>
              </p:ext>
            </p:extLst>
          </p:nvPr>
        </p:nvGraphicFramePr>
        <p:xfrm>
          <a:off x="249383" y="670405"/>
          <a:ext cx="8643791" cy="6273772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87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489">
                <a:tc>
                  <a:txBody>
                    <a:bodyPr/>
                    <a:lstStyle/>
                    <a:p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Modalidade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Decreto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</a:rPr>
                        <a:t>nº </a:t>
                      </a:r>
                      <a:r>
                        <a:rPr lang="pt-B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7.775/2012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523">
                <a:tc rowSpan="7"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400" b="1" i="0" dirty="0" smtClean="0">
                          <a:effectLst/>
                        </a:rPr>
                        <a:t>Por fornecedor</a:t>
                      </a:r>
                      <a:endParaRPr lang="pt-BR" sz="1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Compra com Doação Simultânea (Termo</a:t>
                      </a:r>
                      <a:r>
                        <a:rPr lang="pt-BR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de Adesão)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6.500,00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5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Compra com Doação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Simultânea (via 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organização - CONAB)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8.000,00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8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PAA Leite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8.000,00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8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Compra Direta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8.000,00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8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Apoio à Formação de Estoques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8.000,00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5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Compra Institucional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20.000,00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Por órgão comprador, por ano.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8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Aquisição de Sementes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16.000,00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852">
                <a:tc rowSpan="5"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400" b="1" i="0" dirty="0" smtClean="0">
                          <a:solidFill>
                            <a:schemeClr val="accent1"/>
                          </a:solidFill>
                          <a:effectLst/>
                        </a:rPr>
                        <a:t>Por organização</a:t>
                      </a:r>
                      <a:endParaRPr lang="pt-BR" sz="1400" b="1" i="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Compra com Doação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Simultânea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2.000.000,00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01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Apoio à Formação de Estoques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1.500.000,00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Sendo a primeira operação limitada à R$ 300.000,00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8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Compra Direta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500.000,00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9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Compra Institucional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6.000.000,00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903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Aquisição de Sementes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6.000.000,00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0430" algn="l"/>
                        </a:tabLs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As operações com valor superior a R$ 500.000,00 deverão ser realizadas por meio de chamada pública.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387" name="Subtítulo 5"/>
          <p:cNvSpPr>
            <a:spLocks noGrp="1"/>
          </p:cNvSpPr>
          <p:nvPr>
            <p:ph idx="1"/>
          </p:nvPr>
        </p:nvSpPr>
        <p:spPr bwMode="auto">
          <a:xfrm>
            <a:off x="179387" y="99794"/>
            <a:ext cx="8713787" cy="792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pt-BR" altLang="pt-BR" sz="2800" b="1" dirty="0" smtClean="0">
                <a:solidFill>
                  <a:srgbClr val="C00000"/>
                </a:solidFill>
              </a:rPr>
              <a:t>LIMITES A SEREM ACESSADOS POR ANO</a:t>
            </a:r>
          </a:p>
        </p:txBody>
      </p:sp>
    </p:spTree>
    <p:extLst>
      <p:ext uri="{BB962C8B-B14F-4D97-AF65-F5344CB8AC3E}">
        <p14:creationId xmlns:p14="http://schemas.microsoft.com/office/powerpoint/2010/main" val="2410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631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36261" y="198795"/>
            <a:ext cx="85496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EXECUÇÃO DA META DO PLANSAN 2016</a:t>
            </a:r>
          </a:p>
          <a:p>
            <a:pPr algn="just"/>
            <a:endParaRPr lang="pt-BR" b="1" dirty="0"/>
          </a:p>
          <a:p>
            <a:pPr algn="just"/>
            <a:r>
              <a:rPr lang="pt-BR" sz="2000" b="1" dirty="0" smtClean="0"/>
              <a:t>Meta </a:t>
            </a:r>
            <a:r>
              <a:rPr lang="pt-BR" sz="2000" b="1" dirty="0"/>
              <a:t>4.1 Ampliar as compras públicas da Agricultura Familiar alcançando R$ 2,5 bilhões. </a:t>
            </a:r>
            <a:endParaRPr lang="pt-BR" sz="2000" b="1" dirty="0" smtClean="0"/>
          </a:p>
          <a:p>
            <a:r>
              <a:rPr lang="pt-BR" sz="2000" dirty="0"/>
              <a:t>Órgão responsável pela meta: MDS</a:t>
            </a:r>
          </a:p>
          <a:p>
            <a:r>
              <a:rPr lang="pt-BR" sz="2000" dirty="0"/>
              <a:t>Órgãos parceiros: SEAD, FNDE, CONAB</a:t>
            </a:r>
            <a:endParaRPr lang="en-US" sz="2800" b="1" dirty="0"/>
          </a:p>
          <a:p>
            <a:pPr algn="just"/>
            <a:endParaRPr lang="pt-BR" sz="2000" dirty="0"/>
          </a:p>
          <a:p>
            <a:r>
              <a:rPr lang="pt-BR" dirty="0"/>
              <a:t> 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548641" y="1874919"/>
            <a:ext cx="8127740" cy="418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pt-BR" dirty="0" smtClean="0">
              <a:latin typeface="Calibri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48360"/>
              </p:ext>
            </p:extLst>
          </p:nvPr>
        </p:nvGraphicFramePr>
        <p:xfrm>
          <a:off x="1906458" y="2247186"/>
          <a:ext cx="5261957" cy="343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745">
                  <a:extLst>
                    <a:ext uri="{9D8B030D-6E8A-4147-A177-3AD203B41FA5}">
                      <a16:colId xmlns:a16="http://schemas.microsoft.com/office/drawing/2014/main" val="2720133515"/>
                    </a:ext>
                  </a:extLst>
                </a:gridCol>
                <a:gridCol w="3142212">
                  <a:extLst>
                    <a:ext uri="{9D8B030D-6E8A-4147-A177-3AD203B41FA5}">
                      <a16:colId xmlns:a16="http://schemas.microsoft.com/office/drawing/2014/main" val="1841030953"/>
                    </a:ext>
                  </a:extLst>
                </a:gridCol>
              </a:tblGrid>
              <a:tr h="37422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Programa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Recursos</a:t>
                      </a:r>
                      <a:r>
                        <a:rPr lang="pt-BR" baseline="0" dirty="0" smtClean="0"/>
                        <a:t> executados em 2016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38240"/>
                  </a:ext>
                </a:extLst>
              </a:tr>
              <a:tr h="518143">
                <a:tc>
                  <a:txBody>
                    <a:bodyPr/>
                    <a:lstStyle/>
                    <a:p>
                      <a:r>
                        <a:rPr lang="pt-BR" dirty="0" smtClean="0"/>
                        <a:t>Execução PAA -  recursos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MDS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R$ 501.849.611,10 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41581"/>
                  </a:ext>
                </a:extLst>
              </a:tr>
              <a:tr h="654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Execução PAA – recursos SEAD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R$ 9.642.011,31. 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343080"/>
                  </a:ext>
                </a:extLst>
              </a:tr>
              <a:tr h="740204">
                <a:tc>
                  <a:txBody>
                    <a:bodyPr/>
                    <a:lstStyle/>
                    <a:p>
                      <a:r>
                        <a:rPr lang="pt-BR" dirty="0" smtClean="0"/>
                        <a:t>Execução PAA Compra Institucional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R$ 61.994.276,00.</a:t>
                      </a:r>
                      <a:endParaRPr lang="pt-B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422004"/>
                  </a:ext>
                </a:extLst>
              </a:tr>
              <a:tr h="654895">
                <a:tc>
                  <a:txBody>
                    <a:bodyPr/>
                    <a:lstStyle/>
                    <a:p>
                      <a:r>
                        <a:rPr lang="pt-BR" dirty="0" smtClean="0"/>
                        <a:t>Execução PNAE (compra</a:t>
                      </a:r>
                      <a:r>
                        <a:rPr lang="pt-BR" baseline="0" dirty="0" smtClean="0"/>
                        <a:t> AF)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R$ 849.826.970,72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871818"/>
                  </a:ext>
                </a:extLst>
              </a:tr>
              <a:tr h="374225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R$ 1.423.312.869,13 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15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91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103673"/>
            <a:ext cx="9144000" cy="1754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x-none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16646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	SITUAÇÃO ORÇAMENTÁRIA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659" y="1823469"/>
            <a:ext cx="83086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400" dirty="0" smtClean="0"/>
              <a:t>LOA 2017: R$ 318,6 </a:t>
            </a:r>
            <a:r>
              <a:rPr lang="en-US" sz="2400" dirty="0" err="1" smtClean="0"/>
              <a:t>milhões</a:t>
            </a:r>
            <a:endParaRPr lang="en-US" sz="2400" dirty="0" smtClean="0"/>
          </a:p>
          <a:p>
            <a:pPr marL="742950" lvl="1" indent="-285750" algn="just">
              <a:buFont typeface="Arial"/>
              <a:buChar char="•"/>
            </a:pPr>
            <a:r>
              <a:rPr lang="en-US" sz="2400" dirty="0" err="1" smtClean="0"/>
              <a:t>Disponível</a:t>
            </a:r>
            <a:r>
              <a:rPr lang="en-US" sz="2400" dirty="0" smtClean="0"/>
              <a:t> com o </a:t>
            </a:r>
            <a:r>
              <a:rPr lang="en-US" sz="2400" dirty="0" err="1" smtClean="0"/>
              <a:t>contingenciamento</a:t>
            </a:r>
            <a:r>
              <a:rPr lang="en-US" sz="2400" dirty="0" smtClean="0"/>
              <a:t>:</a:t>
            </a:r>
          </a:p>
          <a:p>
            <a:pPr lvl="1" algn="just"/>
            <a:r>
              <a:rPr lang="en-US" sz="2400" dirty="0"/>
              <a:t>	</a:t>
            </a:r>
            <a:r>
              <a:rPr lang="en-US" sz="2400" dirty="0" smtClean="0"/>
              <a:t> R$  150,2 </a:t>
            </a:r>
            <a:r>
              <a:rPr lang="en-US" sz="2400" dirty="0" err="1" smtClean="0"/>
              <a:t>milhões</a:t>
            </a:r>
            <a:r>
              <a:rPr lang="en-US" sz="2400" dirty="0" smtClean="0"/>
              <a:t>;</a:t>
            </a:r>
          </a:p>
          <a:p>
            <a:pPr marL="742950" lvl="1" indent="-285750" algn="just">
              <a:buFont typeface="Arial"/>
              <a:buChar char="•"/>
            </a:pPr>
            <a:endParaRPr lang="en-US" sz="2400" dirty="0"/>
          </a:p>
          <a:p>
            <a:pPr marL="285750" indent="-285750" algn="just">
              <a:buFont typeface="Arial"/>
              <a:buChar char="•"/>
            </a:pPr>
            <a:r>
              <a:rPr lang="en-US" sz="2400" dirty="0" smtClean="0"/>
              <a:t>LOA 2018: nova </a:t>
            </a:r>
            <a:r>
              <a:rPr lang="en-US" sz="2400" dirty="0" err="1" smtClean="0"/>
              <a:t>proposta</a:t>
            </a:r>
            <a:r>
              <a:rPr lang="en-US" sz="2400" dirty="0" smtClean="0"/>
              <a:t> </a:t>
            </a:r>
            <a:r>
              <a:rPr lang="en-US" sz="2400" dirty="0" err="1" smtClean="0"/>
              <a:t>será</a:t>
            </a:r>
            <a:r>
              <a:rPr lang="en-US" sz="2400" dirty="0" smtClean="0"/>
              <a:t> </a:t>
            </a:r>
            <a:r>
              <a:rPr lang="en-US" sz="2400" dirty="0" err="1" smtClean="0"/>
              <a:t>encaminhada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Congresso</a:t>
            </a:r>
            <a:r>
              <a:rPr lang="en-US" sz="2400" dirty="0" smtClean="0"/>
              <a:t> pela SOF – </a:t>
            </a:r>
            <a:r>
              <a:rPr lang="en-US" sz="2400" dirty="0" err="1" smtClean="0"/>
              <a:t>valores</a:t>
            </a:r>
            <a:r>
              <a:rPr lang="en-US" sz="2400" dirty="0" smtClean="0"/>
              <a:t> </a:t>
            </a:r>
            <a:r>
              <a:rPr lang="en-US" sz="2400" dirty="0" err="1" smtClean="0"/>
              <a:t>ainda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disponiveis</a:t>
            </a:r>
            <a:r>
              <a:rPr lang="en-US" sz="2400" dirty="0" smtClean="0"/>
              <a:t>;</a:t>
            </a:r>
          </a:p>
          <a:p>
            <a:pPr marL="285750" indent="-285750" algn="just">
              <a:buFont typeface="Arial"/>
              <a:buChar char="•"/>
            </a:pPr>
            <a:endParaRPr lang="en-US" sz="2400" dirty="0"/>
          </a:p>
          <a:p>
            <a:pPr marL="285750" indent="-285750" algn="just">
              <a:buFont typeface="Arial"/>
              <a:buChar char="•"/>
            </a:pPr>
            <a:r>
              <a:rPr lang="en-US" sz="2400" dirty="0" err="1" smtClean="0"/>
              <a:t>Compras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Institucionais</a:t>
            </a:r>
            <a:r>
              <a:rPr lang="en-US" sz="2400" dirty="0" smtClean="0"/>
              <a:t>: 30% das </a:t>
            </a:r>
            <a:r>
              <a:rPr lang="en-US" sz="2400" dirty="0" err="1" smtClean="0"/>
              <a:t>compras</a:t>
            </a:r>
            <a:r>
              <a:rPr lang="en-US" sz="2400" dirty="0" smtClean="0"/>
              <a:t> de </a:t>
            </a:r>
            <a:r>
              <a:rPr lang="en-US" sz="2400" dirty="0" err="1" smtClean="0"/>
              <a:t>alimentos</a:t>
            </a:r>
            <a:r>
              <a:rPr lang="en-US" sz="2400" dirty="0" smtClean="0"/>
              <a:t> dos </a:t>
            </a:r>
            <a:r>
              <a:rPr lang="en-US" sz="2400" dirty="0" err="1" smtClean="0"/>
              <a:t>órgãos</a:t>
            </a:r>
            <a:r>
              <a:rPr lang="en-US" sz="2400" dirty="0" smtClean="0"/>
              <a:t> </a:t>
            </a:r>
            <a:r>
              <a:rPr lang="en-US" sz="2400" dirty="0" err="1" smtClean="0"/>
              <a:t>públicos</a:t>
            </a:r>
            <a:r>
              <a:rPr lang="en-US" sz="2400" dirty="0" smtClean="0"/>
              <a:t> </a:t>
            </a:r>
            <a:r>
              <a:rPr lang="en-US" sz="2400" dirty="0" err="1" smtClean="0"/>
              <a:t>devem</a:t>
            </a:r>
            <a:r>
              <a:rPr lang="en-US" sz="2400" dirty="0" smtClean="0"/>
              <a:t> </a:t>
            </a:r>
            <a:r>
              <a:rPr lang="en-US" sz="2400" dirty="0" err="1" smtClean="0"/>
              <a:t>ser</a:t>
            </a:r>
            <a:r>
              <a:rPr lang="en-US" sz="2400" dirty="0" smtClean="0"/>
              <a:t> </a:t>
            </a:r>
            <a:r>
              <a:rPr lang="en-US" sz="2400" dirty="0" err="1" smtClean="0"/>
              <a:t>feitas</a:t>
            </a:r>
            <a:r>
              <a:rPr lang="en-US" sz="2400" dirty="0" smtClean="0"/>
              <a:t> da AF.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757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03673"/>
            <a:ext cx="9144000" cy="1754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x-none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x-non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16646" y="261144"/>
            <a:ext cx="5602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	SITUAÇÃO DA EXECUÇÃO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330" y="1202184"/>
            <a:ext cx="888558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charset="2"/>
              <a:buChar char="u"/>
            </a:pPr>
            <a:r>
              <a:rPr lang="en-US" sz="2400" dirty="0" smtClean="0"/>
              <a:t>EXECUÇÃO ATÉ O MOMENTO</a:t>
            </a:r>
          </a:p>
          <a:p>
            <a:pPr marL="1200150" lvl="2" indent="-285750">
              <a:buFont typeface="Arial"/>
              <a:buChar char="•"/>
            </a:pPr>
            <a:endParaRPr lang="en-US" sz="2400" dirty="0" smtClean="0"/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CDS CONAB – R$ 39,2 </a:t>
            </a:r>
            <a:r>
              <a:rPr lang="en-US" sz="2400" dirty="0" err="1" smtClean="0"/>
              <a:t>milhões</a:t>
            </a:r>
            <a:r>
              <a:rPr lang="en-US" sz="2400" dirty="0" smtClean="0"/>
              <a:t> – para </a:t>
            </a:r>
            <a:r>
              <a:rPr lang="en-US" sz="2400" dirty="0" err="1" smtClean="0"/>
              <a:t>contratação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projetos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Estados</a:t>
            </a:r>
            <a:r>
              <a:rPr lang="en-US" sz="2400" dirty="0" smtClean="0"/>
              <a:t>;</a:t>
            </a:r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CDS </a:t>
            </a:r>
            <a:r>
              <a:rPr lang="en-US" sz="2400" dirty="0" err="1" smtClean="0"/>
              <a:t>Termo</a:t>
            </a:r>
            <a:r>
              <a:rPr lang="en-US" sz="2400" dirty="0" smtClean="0"/>
              <a:t> de </a:t>
            </a:r>
            <a:r>
              <a:rPr lang="en-US" sz="2400" dirty="0" err="1" smtClean="0"/>
              <a:t>Adesão</a:t>
            </a:r>
            <a:r>
              <a:rPr lang="en-US" sz="2400" dirty="0" smtClean="0"/>
              <a:t> – R$ 46,6 </a:t>
            </a:r>
            <a:r>
              <a:rPr lang="en-US" sz="2400" dirty="0" err="1" smtClean="0"/>
              <a:t>milhões</a:t>
            </a:r>
            <a:r>
              <a:rPr lang="en-US" sz="2400" dirty="0" smtClean="0"/>
              <a:t> </a:t>
            </a:r>
            <a:r>
              <a:rPr lang="en-US" sz="2400" dirty="0" err="1" smtClean="0"/>
              <a:t>empenhados</a:t>
            </a:r>
            <a:r>
              <a:rPr lang="en-US" sz="2400" dirty="0" smtClean="0"/>
              <a:t> e </a:t>
            </a:r>
          </a:p>
          <a:p>
            <a:pPr lvl="2"/>
            <a:r>
              <a:rPr lang="en-US" sz="2400" dirty="0" smtClean="0"/>
              <a:t>R$ 77,3 </a:t>
            </a:r>
            <a:r>
              <a:rPr lang="en-US" sz="2400" dirty="0" err="1" smtClean="0"/>
              <a:t>milhões</a:t>
            </a:r>
            <a:r>
              <a:rPr lang="en-US" sz="2400" dirty="0" smtClean="0"/>
              <a:t> </a:t>
            </a:r>
            <a:r>
              <a:rPr lang="en-US" sz="2400" dirty="0" err="1" smtClean="0"/>
              <a:t>pagos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conta</a:t>
            </a:r>
            <a:r>
              <a:rPr lang="en-US" sz="2400" dirty="0" smtClean="0"/>
              <a:t> </a:t>
            </a:r>
            <a:r>
              <a:rPr lang="en-US" sz="2400" dirty="0" err="1" smtClean="0"/>
              <a:t>aos</a:t>
            </a:r>
            <a:r>
              <a:rPr lang="en-US" sz="2400" dirty="0" smtClean="0"/>
              <a:t> </a:t>
            </a:r>
            <a:r>
              <a:rPr lang="en-US" sz="2400" dirty="0" err="1" smtClean="0"/>
              <a:t>agricultores</a:t>
            </a:r>
            <a:r>
              <a:rPr lang="en-US" sz="2400" dirty="0" smtClean="0"/>
              <a:t> familiars;</a:t>
            </a:r>
          </a:p>
          <a:p>
            <a:pPr marL="1200150" lvl="2" indent="-285750">
              <a:buFont typeface="Arial"/>
              <a:buChar char="•"/>
            </a:pPr>
            <a:endParaRPr lang="en-US" sz="2400" dirty="0"/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PAA </a:t>
            </a:r>
            <a:r>
              <a:rPr lang="en-US" sz="2400" dirty="0" err="1" smtClean="0"/>
              <a:t>Sementes</a:t>
            </a:r>
            <a:r>
              <a:rPr lang="en-US" sz="2400" dirty="0" smtClean="0"/>
              <a:t> – R$ 7,9 </a:t>
            </a:r>
            <a:r>
              <a:rPr lang="en-US" sz="2400" dirty="0" err="1" smtClean="0"/>
              <a:t>milhões</a:t>
            </a:r>
            <a:r>
              <a:rPr lang="en-US" sz="2400" dirty="0" smtClean="0"/>
              <a:t> – </a:t>
            </a:r>
            <a:r>
              <a:rPr lang="en-US" sz="2400" dirty="0" err="1" smtClean="0"/>
              <a:t>chamadas</a:t>
            </a:r>
            <a:r>
              <a:rPr lang="en-US" sz="2400" dirty="0" smtClean="0"/>
              <a:t> </a:t>
            </a:r>
            <a:r>
              <a:rPr lang="en-US" sz="2400" dirty="0" err="1" smtClean="0"/>
              <a:t>abertas</a:t>
            </a:r>
            <a:r>
              <a:rPr lang="en-US" sz="2400" dirty="0" smtClean="0"/>
              <a:t> e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de </a:t>
            </a:r>
            <a:r>
              <a:rPr lang="en-US" sz="2400" dirty="0" err="1" smtClean="0"/>
              <a:t>contratação</a:t>
            </a:r>
            <a:r>
              <a:rPr lang="en-US" sz="2400" dirty="0" smtClean="0"/>
              <a:t> pela CONAB;</a:t>
            </a:r>
          </a:p>
          <a:p>
            <a:pPr marL="1200150" lvl="2" indent="-285750">
              <a:buFont typeface="Arial"/>
              <a:buChar char="•"/>
            </a:pPr>
            <a:endParaRPr lang="en-US" sz="2400" dirty="0"/>
          </a:p>
          <a:p>
            <a:pPr marL="1200150" lvl="2" indent="-285750">
              <a:buFont typeface="Arial"/>
              <a:buChar char="•"/>
            </a:pPr>
            <a:r>
              <a:rPr lang="en-US" sz="2400" dirty="0" smtClean="0"/>
              <a:t>PAA-Leite</a:t>
            </a:r>
            <a:r>
              <a:rPr lang="en-US" sz="2400" dirty="0"/>
              <a:t> </a:t>
            </a:r>
            <a:r>
              <a:rPr lang="en-US" sz="2400" dirty="0" smtClean="0"/>
              <a:t>– R$ 8,5 </a:t>
            </a:r>
            <a:r>
              <a:rPr lang="en-US" sz="2400" dirty="0" err="1" smtClean="0"/>
              <a:t>milhões</a:t>
            </a:r>
            <a:r>
              <a:rPr lang="en-US" sz="2400" dirty="0" smtClean="0"/>
              <a:t> </a:t>
            </a:r>
            <a:r>
              <a:rPr lang="en-US" sz="2400" dirty="0" err="1" smtClean="0"/>
              <a:t>empenhados</a:t>
            </a:r>
            <a:r>
              <a:rPr lang="en-US" sz="2400" dirty="0" smtClean="0"/>
              <a:t> </a:t>
            </a:r>
            <a:r>
              <a:rPr lang="en-US" sz="2400" dirty="0" err="1" smtClean="0"/>
              <a:t>até</a:t>
            </a:r>
            <a:r>
              <a:rPr lang="en-US" sz="2400" dirty="0" smtClean="0"/>
              <a:t> </a:t>
            </a:r>
            <a:r>
              <a:rPr lang="en-US" sz="2400" dirty="0" err="1" smtClean="0"/>
              <a:t>agosto</a:t>
            </a:r>
            <a:r>
              <a:rPr lang="en-US" sz="2400" dirty="0" smtClean="0"/>
              <a:t>.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empenhos</a:t>
            </a:r>
            <a:r>
              <a:rPr lang="en-US" sz="2400" dirty="0" smtClean="0"/>
              <a:t> </a:t>
            </a:r>
            <a:r>
              <a:rPr lang="en-US" sz="2400" dirty="0" err="1" smtClean="0"/>
              <a:t>dependem</a:t>
            </a:r>
            <a:r>
              <a:rPr lang="en-US" sz="2400" dirty="0" smtClean="0"/>
              <a:t> do </a:t>
            </a:r>
            <a:r>
              <a:rPr lang="en-US" sz="2400" dirty="0" err="1" smtClean="0"/>
              <a:t>ritmo</a:t>
            </a:r>
            <a:r>
              <a:rPr lang="en-US" sz="2400" dirty="0" smtClean="0"/>
              <a:t> de </a:t>
            </a:r>
            <a:r>
              <a:rPr lang="en-US" sz="2400" dirty="0" err="1" smtClean="0"/>
              <a:t>prestação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contas</a:t>
            </a:r>
            <a:r>
              <a:rPr lang="en-US" sz="2400" dirty="0" smtClean="0"/>
              <a:t> dos </a:t>
            </a:r>
            <a:r>
              <a:rPr lang="en-US" sz="2400" dirty="0" err="1" smtClean="0"/>
              <a:t>Estados</a:t>
            </a:r>
            <a:r>
              <a:rPr lang="en-US" sz="2400" dirty="0" smtClean="0"/>
              <a:t>.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/>
          </a:p>
          <a:p>
            <a:pPr marL="742950" lvl="1" indent="-285750">
              <a:buFont typeface="Arial"/>
              <a:buChar char="•"/>
            </a:pPr>
            <a:endParaRPr lang="en-US" sz="2400" dirty="0"/>
          </a:p>
          <a:p>
            <a:pPr marL="742950" lvl="1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0066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Capa Dur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1644</TotalTime>
  <Words>1005</Words>
  <Application>Microsoft Office PowerPoint</Application>
  <PresentationFormat>Apresentação na tela (4:3)</PresentationFormat>
  <Paragraphs>172</Paragraphs>
  <Slides>18</Slides>
  <Notes>2</Notes>
  <HiddenSlides>1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Aharoni</vt:lpstr>
      <vt:lpstr>Arial</vt:lpstr>
      <vt:lpstr>Calibri</vt:lpstr>
      <vt:lpstr>Calibri Light</vt:lpstr>
      <vt:lpstr>Times New Roman</vt:lpstr>
      <vt:lpstr>Wingdings</vt:lpstr>
      <vt:lpstr>Tema do Office</vt:lpstr>
      <vt:lpstr>1_Tema do Office</vt:lpstr>
      <vt:lpstr>Programa de Aquisição de Alimentos – PAA   Secretaria Nacional de Segurança Alimentar/SESAN/MDS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André Mancini Choer</dc:creator>
  <cp:lastModifiedBy>Andressa</cp:lastModifiedBy>
  <cp:revision>56</cp:revision>
  <cp:lastPrinted>2017-09-26T19:42:24Z</cp:lastPrinted>
  <dcterms:created xsi:type="dcterms:W3CDTF">2017-06-02T18:32:53Z</dcterms:created>
  <dcterms:modified xsi:type="dcterms:W3CDTF">2017-09-27T09:51:02Z</dcterms:modified>
</cp:coreProperties>
</file>