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8" r:id="rId1"/>
  </p:sldMasterIdLst>
  <p:sldIdLst>
    <p:sldId id="256" r:id="rId2"/>
    <p:sldId id="258" r:id="rId3"/>
    <p:sldId id="259" r:id="rId4"/>
    <p:sldId id="261" r:id="rId5"/>
    <p:sldId id="262" r:id="rId6"/>
    <p:sldId id="257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510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98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3332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643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94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0209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5176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06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56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94743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63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086623-BCF3-4748-A94D-368F793549CB}" type="datetimeFigureOut">
              <a:rPr lang="pt-BR" smtClean="0"/>
              <a:t>27/09/2017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55E82DD-AC39-4D2B-9A03-0DE382A84754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640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B7245-3F14-4D0B-A6CF-97CEDB2D3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Implementação do SISAN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C21AA8-F3C1-4C64-B165-45E4E98839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1" descr="LOGO SISAN_26-7-2011_FIO.jpg">
            <a:extLst>
              <a:ext uri="{FF2B5EF4-FFF2-40B4-BE49-F238E27FC236}">
                <a16:creationId xmlns:a16="http://schemas.microsoft.com/office/drawing/2014/main" id="{1F7B1B1D-D71D-4225-94CC-4962DF045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763" y="442913"/>
            <a:ext cx="2612767" cy="1173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64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551FCC-9895-4673-89D7-C8A3B403C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Monitoramento </a:t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Desafio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8 do PLANSAN 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7DD959-1BE4-415A-83BE-3271AC90A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139" y="1930400"/>
            <a:ext cx="8425863" cy="4089400"/>
          </a:xfrm>
        </p:spPr>
        <p:txBody>
          <a:bodyPr>
            <a:normAutofit/>
          </a:bodyPr>
          <a:lstStyle/>
          <a:p>
            <a:pPr algn="just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Consolidar a implementação do Sistema Nacional de Segurança Alimentar e Nutricional (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Sisan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), aperfeiçoando a gestão federativa, a intersetorialidade e a participação social.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9909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45B115-93CA-425B-8FAD-07AD6ABAF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525" y="553330"/>
            <a:ext cx="8596668" cy="909710"/>
          </a:xfrm>
        </p:spPr>
        <p:txBody>
          <a:bodyPr>
            <a:normAutofit fontScale="90000"/>
          </a:bodyPr>
          <a:lstStyle/>
          <a:p>
            <a:r>
              <a:rPr lang="pt-BR" dirty="0"/>
              <a:t>Desafios para a implementação do SISAN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F9DF0C-1F43-4730-907A-3073068B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25" y="1744190"/>
            <a:ext cx="11281067" cy="4654164"/>
          </a:xfrm>
        </p:spPr>
        <p:txBody>
          <a:bodyPr>
            <a:normAutofit/>
          </a:bodyPr>
          <a:lstStyle/>
          <a:p>
            <a:r>
              <a:rPr lang="pt-BR" sz="4500" b="1" dirty="0">
                <a:solidFill>
                  <a:schemeClr val="tx1"/>
                </a:solidFill>
              </a:rPr>
              <a:t>Fortalecer  papel e autonomia dos </a:t>
            </a:r>
            <a:r>
              <a:rPr lang="pt-BR" sz="4500" b="1" dirty="0" err="1">
                <a:solidFill>
                  <a:schemeClr val="tx1"/>
                </a:solidFill>
              </a:rPr>
              <a:t>Conseas</a:t>
            </a:r>
            <a:endParaRPr lang="pt-BR" sz="45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4300" dirty="0">
                <a:solidFill>
                  <a:schemeClr val="tx1"/>
                </a:solidFill>
              </a:rPr>
              <a:t>Atrasos na nomeação dos conselheiros e/ou dos/as presidentes/as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4300" dirty="0">
                <a:solidFill>
                  <a:schemeClr val="tx1"/>
                </a:solidFill>
              </a:rPr>
              <a:t>Falta de infraestrutura (salas, telefone, internet, material, transporte...)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4300" dirty="0">
                <a:solidFill>
                  <a:schemeClr val="tx1"/>
                </a:solidFill>
              </a:rPr>
              <a:t>Falta de orientação para as eleições ...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5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t-BR" sz="5000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t-BR" b="1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759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C2772-0C80-4867-82C0-0C6A8910D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Urgências de intervenção !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AB8959-23F6-4665-886A-8C0AE85E5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52701"/>
          </a:xfrm>
        </p:spPr>
        <p:txBody>
          <a:bodyPr>
            <a:noAutofit/>
          </a:bodyPr>
          <a:lstStyle/>
          <a:p>
            <a:r>
              <a:rPr lang="pt-BR" sz="4000" b="1" dirty="0">
                <a:solidFill>
                  <a:schemeClr val="tx1"/>
                </a:solidFill>
              </a:rPr>
              <a:t>CONSEA/SE</a:t>
            </a:r>
          </a:p>
          <a:p>
            <a:r>
              <a:rPr lang="pt-BR" sz="4000" b="1" dirty="0">
                <a:solidFill>
                  <a:schemeClr val="tx1"/>
                </a:solidFill>
              </a:rPr>
              <a:t>CONSEA/PI</a:t>
            </a:r>
          </a:p>
          <a:p>
            <a:endParaRPr lang="pt-BR" sz="3000" dirty="0">
              <a:solidFill>
                <a:schemeClr val="tx1"/>
              </a:solidFill>
            </a:endParaRPr>
          </a:p>
          <a:p>
            <a:pPr algn="just"/>
            <a:r>
              <a:rPr lang="pt-BR" sz="4400" b="1" dirty="0">
                <a:solidFill>
                  <a:schemeClr val="tx1"/>
                </a:solidFill>
              </a:rPr>
              <a:t>Encaminhamentos: </a:t>
            </a:r>
            <a:r>
              <a:rPr lang="pt-BR" sz="4400" dirty="0">
                <a:solidFill>
                  <a:schemeClr val="tx1"/>
                </a:solidFill>
              </a:rPr>
              <a:t>Visita de acompanhamento aos estados de SE e PI por uma comissão formada pelo </a:t>
            </a:r>
            <a:r>
              <a:rPr lang="pt-BR" sz="4400" dirty="0" err="1">
                <a:solidFill>
                  <a:schemeClr val="tx1"/>
                </a:solidFill>
              </a:rPr>
              <a:t>Consea</a:t>
            </a:r>
            <a:r>
              <a:rPr lang="pt-BR" sz="4400" dirty="0">
                <a:solidFill>
                  <a:schemeClr val="tx1"/>
                </a:solidFill>
              </a:rPr>
              <a:t> Nacional, CAISAN e CPCE</a:t>
            </a:r>
          </a:p>
        </p:txBody>
      </p:sp>
    </p:spTree>
    <p:extLst>
      <p:ext uri="{BB962C8B-B14F-4D97-AF65-F5344CB8AC3E}">
        <p14:creationId xmlns:p14="http://schemas.microsoft.com/office/powerpoint/2010/main" val="76907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67262-F844-4B86-86F6-A23906B90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383" y="587529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pt-BR" sz="3900" b="1" dirty="0">
                <a:solidFill>
                  <a:schemeClr val="tx1"/>
                </a:solidFill>
              </a:rPr>
              <a:t>A Participação da </a:t>
            </a:r>
            <a:r>
              <a:rPr lang="pt-BR" sz="3900" b="1" dirty="0" err="1">
                <a:solidFill>
                  <a:schemeClr val="tx1"/>
                </a:solidFill>
              </a:rPr>
              <a:t>Caisan</a:t>
            </a:r>
            <a:r>
              <a:rPr lang="pt-BR" sz="3900" b="1" dirty="0">
                <a:solidFill>
                  <a:schemeClr val="tx1"/>
                </a:solidFill>
              </a:rPr>
              <a:t> e do </a:t>
            </a:r>
            <a:r>
              <a:rPr lang="pt-BR" sz="3900" b="1" dirty="0" err="1">
                <a:solidFill>
                  <a:schemeClr val="tx1"/>
                </a:solidFill>
              </a:rPr>
              <a:t>Consea</a:t>
            </a:r>
            <a:r>
              <a:rPr lang="pt-BR" sz="3900" b="1" dirty="0">
                <a:solidFill>
                  <a:schemeClr val="tx1"/>
                </a:solidFill>
              </a:rPr>
              <a:t> no planejamento, elaboração e monitoramento do Plano Plurianual (PPA)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96D3C7-B903-4475-A47C-575A4CEBF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855303"/>
            <a:ext cx="11407675" cy="4876801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3600" dirty="0"/>
              <a:t> </a:t>
            </a:r>
            <a:r>
              <a:rPr lang="pt-BR" sz="3600" dirty="0">
                <a:solidFill>
                  <a:schemeClr val="tx1"/>
                </a:solidFill>
              </a:rPr>
              <a:t>Projetos aprovados no pleno e sem condições de verificação de sua aplicação/execução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Metodologias capazes e Financiamento suficiente para monitorar ações e politicas públicas intersetoriais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 Acompanhar as denúncias de violação do DHAA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Casos de violências, conflitos e assassinatos de lideranças, indígenas, quilombolas...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 Dificuldade de ampliar a adesão dos municípios ao SISAN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Formação sobre o SISAN, particularmente de conselheiros municipais x Rotatividade de conselheiros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Rotatividade dos/as gestores estaduais e municipais dificultam avançar no acordado anteriormente, gerando descontinuidades.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Redução de orçamento de ações e politicas públicas de SAN e baixa execução de algumas políticas públicas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15 Estados sem Planos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Falta de integração com alguns Conselhos relacionados a pauta de SAN (EX. CAE, CDRS)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chemeClr val="tx1"/>
                </a:solidFill>
              </a:rPr>
              <a:t>Debate/Reflexão conceitual sobre o que é um Conselho de Direitos</a:t>
            </a:r>
          </a:p>
          <a:p>
            <a:pPr marL="0" indent="0">
              <a:buNone/>
            </a:pPr>
            <a:endParaRPr lang="pt-BR" sz="3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BR" sz="3500" dirty="0"/>
          </a:p>
          <a:p>
            <a:pPr marL="0" indent="0">
              <a:buNone/>
            </a:pPr>
            <a:endParaRPr lang="pt-BR" sz="35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0136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50AE0F-3560-4A84-A44D-2DFD35513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/>
                </a:solidFill>
              </a:rPr>
              <a:t>Financiamento do SISAN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BF3C7B-2A19-472C-9C0E-A27E49938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332" y="1923885"/>
            <a:ext cx="10424159" cy="43643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3000" dirty="0">
                <a:solidFill>
                  <a:schemeClr val="tx1"/>
                </a:solidFill>
              </a:rPr>
              <a:t>É essencial ter o financiamento público para a gestão do SISAN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000" b="1" dirty="0">
                <a:solidFill>
                  <a:schemeClr val="tx1"/>
                </a:solidFill>
              </a:rPr>
              <a:t>Pouca atratividade à implementação do SISAN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000" b="1" dirty="0">
                <a:solidFill>
                  <a:schemeClr val="tx1"/>
                </a:solidFill>
              </a:rPr>
              <a:t>Apenas 03 estados com dotação orçamentária (PA,MA e MG)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000" b="1" dirty="0">
                <a:solidFill>
                  <a:schemeClr val="tx1"/>
                </a:solidFill>
              </a:rPr>
              <a:t>Apoio aos estados pelos Convênios: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>
                <a:solidFill>
                  <a:schemeClr val="tx1"/>
                </a:solidFill>
              </a:rPr>
              <a:t>Falta de capacidade técnica das secretarias estaduais para operar os convênios (processo de tomada de preços, licitação, contratação...)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>
                <a:solidFill>
                  <a:schemeClr val="tx1"/>
                </a:solidFill>
              </a:rPr>
              <a:t>Falta de vontade política nos estados para avançar nos processos de execução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dirty="0">
                <a:solidFill>
                  <a:schemeClr val="tx1"/>
                </a:solidFill>
              </a:rPr>
              <a:t>Baixa execução das metas em alguns estados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5332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AC605-0A5B-4284-9561-637F598BE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35760"/>
          </a:xfrm>
        </p:spPr>
        <p:txBody>
          <a:bodyPr/>
          <a:lstStyle/>
          <a:p>
            <a:r>
              <a:rPr lang="pt-BR" b="1" dirty="0"/>
              <a:t>Caminhos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7DFE91-3360-4748-A503-88091D0BA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332" y="1589649"/>
            <a:ext cx="10255348" cy="46986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700" dirty="0"/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Eventos preparatórios da 5ª +2 (Seminários, Encontros Regionais/Territoriais, Encontros Temáticos)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Criação da Comissão de Presidentes de </a:t>
            </a:r>
            <a:r>
              <a:rPr lang="pt-BR" sz="3200" dirty="0" err="1"/>
              <a:t>CONSEAs</a:t>
            </a:r>
            <a:r>
              <a:rPr lang="pt-BR" sz="3200" dirty="0"/>
              <a:t> Municipais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CPCE em interlocução com as demais </a:t>
            </a:r>
            <a:r>
              <a:rPr lang="pt-BR" sz="3200" dirty="0" err="1"/>
              <a:t>CPs</a:t>
            </a:r>
            <a:r>
              <a:rPr lang="pt-BR" sz="3200" dirty="0"/>
              <a:t> do CONSEA Nacional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Planos estaduais em alguns estados + OPERAPLANSAN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Projeto SISAN Universidade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Agenda dos estados no Dia Mundial da Alimentação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Regulamentação da Lei de Convivência do Semiárido ( Ex. Bahia)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3200" dirty="0"/>
              <a:t>Formação relacionadas as temáticas do SISAN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549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43C54-D615-471F-A71C-FB285678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92031"/>
          </a:xfrm>
        </p:spPr>
        <p:txBody>
          <a:bodyPr/>
          <a:lstStyle/>
          <a:p>
            <a:r>
              <a:rPr lang="pt-BR" b="1" dirty="0">
                <a:solidFill>
                  <a:schemeClr val="tx1"/>
                </a:solidFill>
              </a:rPr>
              <a:t>Propostas para dialogar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024A66-E814-416C-9731-B94EFB8A2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5" y="1978956"/>
            <a:ext cx="10995430" cy="4879044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pt-BR" sz="7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Encontro Virtual articulado pela CAISAN com os estados com dificuldade de execução dos convênios de apoio ao SISAN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7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Dialogar junto ao MDS aditivo de tempo para os estados com boa execução do convênio.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7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Produzir material de orientação sobre as eleições dos </a:t>
            </a:r>
            <a:r>
              <a:rPr lang="pt-BR" sz="7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CONSEAs</a:t>
            </a:r>
            <a:r>
              <a:rPr lang="pt-BR" sz="7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estaduais e municipais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7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Financiamento SISAN - envolvendo os conselheiros nacionais, a CPCE e convidados.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76099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167</TotalTime>
  <Words>484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Retrospectiva</vt:lpstr>
      <vt:lpstr>Implementação do SISAN  </vt:lpstr>
      <vt:lpstr>Monitoramento  Desafio 8 do PLANSAN </vt:lpstr>
      <vt:lpstr>Desafios para a implementação do SISAN</vt:lpstr>
      <vt:lpstr>Urgências de intervenção !</vt:lpstr>
      <vt:lpstr>A Participação da Caisan e do Consea no planejamento, elaboração e monitoramento do Plano Plurianual (PPA)  </vt:lpstr>
      <vt:lpstr>Financiamento do SISAN</vt:lpstr>
      <vt:lpstr>Caminhos </vt:lpstr>
      <vt:lpstr>Propostas para dialogar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AMANDA</dc:creator>
  <cp:lastModifiedBy>AMANDA</cp:lastModifiedBy>
  <cp:revision>21</cp:revision>
  <dcterms:created xsi:type="dcterms:W3CDTF">2017-09-27T02:11:15Z</dcterms:created>
  <dcterms:modified xsi:type="dcterms:W3CDTF">2017-09-27T18:02:42Z</dcterms:modified>
</cp:coreProperties>
</file>