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4" r:id="rId3"/>
    <p:sldId id="265" r:id="rId4"/>
    <p:sldId id="266" r:id="rId5"/>
    <p:sldId id="268" r:id="rId6"/>
    <p:sldId id="257" r:id="rId7"/>
    <p:sldId id="269" r:id="rId8"/>
    <p:sldId id="267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7CC87-237C-484D-8C35-4809E03E0E92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6F058-5FDE-44A4-9AE3-53650A99DA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97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12DFF2-C19D-4DD4-BE71-302C86BA606C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CCBD61-B6E1-49E5-807C-190E1DF48EE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ecilia.prado@abc.gov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67744" y="2924944"/>
            <a:ext cx="6172200" cy="101349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 smtClean="0"/>
              <a:t>CONSEA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COOPERAÇÃO INTERNACIONAL </a:t>
            </a:r>
            <a:r>
              <a:rPr lang="pt-BR" dirty="0" smtClean="0"/>
              <a:t>NA ÁREA DE SAN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Brasília, 27 de setembro de 2017</a:t>
            </a:r>
            <a:endParaRPr lang="pt-BR" dirty="0"/>
          </a:p>
        </p:txBody>
      </p:sp>
      <p:pic>
        <p:nvPicPr>
          <p:cNvPr id="4" name="Picture 3" descr="MarcaABC-30anos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3312368" cy="1245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63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pt-BR" sz="2800" dirty="0" smtClean="0"/>
              <a:t>HISTÓRICO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832648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1987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ABC – Cooperação Técnica</a:t>
            </a:r>
          </a:p>
          <a:p>
            <a:r>
              <a:rPr lang="pt-BR" dirty="0" smtClean="0"/>
              <a:t>2004 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CGFOME – 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Politico – Temas de SAN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Cooperação Humanitária – eixo emergencial - doação</a:t>
            </a:r>
            <a:endParaRPr lang="pt-BR" dirty="0" smtClean="0"/>
          </a:p>
          <a:p>
            <a:r>
              <a:rPr lang="pt-BR" dirty="0" smtClean="0"/>
              <a:t>2008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CGFOME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2 Eixos: 	Emergencial e Estruturante </a:t>
            </a:r>
          </a:p>
          <a:p>
            <a:pPr marL="0" indent="0">
              <a:buNone/>
            </a:pPr>
            <a:r>
              <a:rPr lang="pt-BR" dirty="0" smtClean="0"/>
              <a:t>	Acordo Marco FAO – </a:t>
            </a:r>
            <a:r>
              <a:rPr lang="pt-BR" dirty="0" err="1" smtClean="0"/>
              <a:t>MdE</a:t>
            </a:r>
            <a:r>
              <a:rPr lang="pt-BR" dirty="0" smtClean="0"/>
              <a:t> PMA - </a:t>
            </a:r>
            <a:r>
              <a:rPr lang="pt-BR" dirty="0" smtClean="0"/>
              <a:t>Projeto </a:t>
            </a:r>
            <a:r>
              <a:rPr lang="pt-BR" dirty="0" smtClean="0"/>
              <a:t>MDA </a:t>
            </a:r>
            <a:r>
              <a:rPr lang="pt-BR" dirty="0"/>
              <a:t>(AF) </a:t>
            </a:r>
            <a:r>
              <a:rPr lang="pt-BR" dirty="0" smtClean="0"/>
              <a:t>ALC</a:t>
            </a:r>
          </a:p>
          <a:p>
            <a:r>
              <a:rPr lang="pt-BR" dirty="0" smtClean="0"/>
              <a:t>2009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CGFOME - Eixo estruturante</a:t>
            </a:r>
          </a:p>
          <a:p>
            <a:pPr marL="0" indent="0">
              <a:buNone/>
            </a:pPr>
            <a:r>
              <a:rPr lang="pt-BR" dirty="0" smtClean="0"/>
              <a:t>	FAO – Projeto FNDE (PNAE) ALC</a:t>
            </a:r>
          </a:p>
          <a:p>
            <a:pPr marL="0" indent="0">
              <a:buNone/>
            </a:pPr>
            <a:r>
              <a:rPr lang="pt-BR" dirty="0" smtClean="0"/>
              <a:t>	FAO e PMA – Projeto </a:t>
            </a:r>
            <a:r>
              <a:rPr lang="pt-BR" dirty="0" smtClean="0"/>
              <a:t>Estruturante Multilateral </a:t>
            </a:r>
            <a:r>
              <a:rPr lang="pt-BR" dirty="0" smtClean="0"/>
              <a:t>PAA África (compras 	institucionais AE e AF)</a:t>
            </a:r>
          </a:p>
          <a:p>
            <a:r>
              <a:rPr lang="pt-BR" dirty="0" smtClean="0"/>
              <a:t>2010</a:t>
            </a:r>
          </a:p>
          <a:p>
            <a:pPr marL="0" indent="0">
              <a:buNone/>
            </a:pPr>
            <a:r>
              <a:rPr lang="pt-BR" dirty="0" smtClean="0"/>
              <a:t> 	ABC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	FAO - </a:t>
            </a:r>
            <a:r>
              <a:rPr lang="pt-BR" dirty="0" smtClean="0"/>
              <a:t>Projetos </a:t>
            </a:r>
            <a:r>
              <a:rPr lang="pt-BR" dirty="0" smtClean="0"/>
              <a:t> CSS Trilaterais </a:t>
            </a:r>
            <a:r>
              <a:rPr lang="pt-BR" dirty="0" smtClean="0"/>
              <a:t>FNDE </a:t>
            </a:r>
            <a:r>
              <a:rPr lang="pt-BR" dirty="0"/>
              <a:t>(PNAE), </a:t>
            </a:r>
            <a:r>
              <a:rPr lang="pt-BR" dirty="0" smtClean="0"/>
              <a:t>MDA (AF) ALC</a:t>
            </a:r>
          </a:p>
          <a:p>
            <a:r>
              <a:rPr lang="pt-BR" dirty="0"/>
              <a:t>2011 </a:t>
            </a:r>
          </a:p>
          <a:p>
            <a:pPr marL="0" indent="0">
              <a:buNone/>
            </a:pPr>
            <a:r>
              <a:rPr lang="pt-BR" dirty="0"/>
              <a:t>	ABC </a:t>
            </a:r>
          </a:p>
          <a:p>
            <a:pPr marL="0" indent="0">
              <a:buNone/>
            </a:pPr>
            <a:r>
              <a:rPr lang="pt-BR" dirty="0" smtClean="0"/>
              <a:t>	PMA </a:t>
            </a:r>
            <a:r>
              <a:rPr lang="pt-BR" dirty="0"/>
              <a:t>– Centro de Excelência (AE e </a:t>
            </a:r>
            <a:r>
              <a:rPr lang="pt-BR" dirty="0" smtClean="0"/>
              <a:t>Proteção </a:t>
            </a:r>
            <a:r>
              <a:rPr lang="pt-BR" dirty="0"/>
              <a:t>Social - Bolsa </a:t>
            </a:r>
            <a:r>
              <a:rPr lang="pt-BR" dirty="0" smtClean="0"/>
              <a:t>Família</a:t>
            </a:r>
            <a:r>
              <a:rPr lang="pt-BR" dirty="0"/>
              <a:t>, </a:t>
            </a:r>
            <a:r>
              <a:rPr lang="pt-BR" dirty="0" smtClean="0"/>
              <a:t>   	Cadastro </a:t>
            </a:r>
            <a:r>
              <a:rPr lang="pt-BR" dirty="0"/>
              <a:t>Único e </a:t>
            </a:r>
            <a:r>
              <a:rPr lang="pt-BR" dirty="0" smtClean="0"/>
              <a:t>Restaurante </a:t>
            </a:r>
            <a:r>
              <a:rPr lang="pt-BR" dirty="0"/>
              <a:t>Comunitário</a:t>
            </a:r>
            <a:r>
              <a:rPr lang="pt-BR" dirty="0" smtClean="0"/>
              <a:t>) ÁFRICA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65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pt-BR" sz="2800" dirty="0" smtClean="0"/>
              <a:t>HISTÓRICO                                        (cont.)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2012</a:t>
            </a:r>
          </a:p>
          <a:p>
            <a:pPr marL="0" indent="0">
              <a:buNone/>
            </a:pPr>
            <a:r>
              <a:rPr lang="pt-BR" dirty="0"/>
              <a:t>	ABC</a:t>
            </a:r>
          </a:p>
          <a:p>
            <a:pPr marL="0" indent="0">
              <a:buNone/>
            </a:pPr>
            <a:r>
              <a:rPr lang="pt-BR" dirty="0"/>
              <a:t>	FAO – </a:t>
            </a:r>
            <a:r>
              <a:rPr lang="pt-BR" dirty="0" smtClean="0"/>
              <a:t>Projetos </a:t>
            </a:r>
            <a:r>
              <a:rPr lang="pt-BR" dirty="0" smtClean="0"/>
              <a:t>CSS Trilateral MDS </a:t>
            </a:r>
            <a:r>
              <a:rPr lang="pt-BR" dirty="0"/>
              <a:t>(Governança e </a:t>
            </a:r>
            <a:r>
              <a:rPr lang="pt-BR" dirty="0" smtClean="0"/>
              <a:t>	Proteção Social</a:t>
            </a:r>
            <a:r>
              <a:rPr lang="pt-BR" dirty="0" smtClean="0"/>
              <a:t>) </a:t>
            </a:r>
            <a:r>
              <a:rPr lang="pt-BR" dirty="0" smtClean="0"/>
              <a:t>ALC e Algodão </a:t>
            </a:r>
            <a:r>
              <a:rPr lang="pt-BR" dirty="0" smtClean="0"/>
              <a:t>(produção culturas </a:t>
            </a:r>
            <a:r>
              <a:rPr lang="pt-BR" dirty="0" smtClean="0"/>
              <a:t>	associadas </a:t>
            </a:r>
            <a:r>
              <a:rPr lang="pt-BR" dirty="0" smtClean="0"/>
              <a:t>- grãos </a:t>
            </a:r>
            <a:r>
              <a:rPr lang="pt-BR" dirty="0" smtClean="0"/>
              <a:t>) ALC e África</a:t>
            </a:r>
            <a:endParaRPr lang="pt-BR" dirty="0"/>
          </a:p>
          <a:p>
            <a:r>
              <a:rPr lang="pt-BR" dirty="0" smtClean="0"/>
              <a:t>2013</a:t>
            </a:r>
          </a:p>
          <a:p>
            <a:pPr marL="0" indent="0">
              <a:buNone/>
            </a:pPr>
            <a:r>
              <a:rPr lang="pt-BR" dirty="0" smtClean="0"/>
              <a:t>	CAISAN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CGFOME e ABC – Sistematização dos projetos de 	cooperação internacional (humanitária e técnica) em SAN</a:t>
            </a:r>
          </a:p>
          <a:p>
            <a:pPr marL="0" indent="0">
              <a:buNone/>
            </a:pPr>
            <a:r>
              <a:rPr lang="pt-BR" dirty="0" smtClean="0"/>
              <a:t>	CONSEA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MRE (CGFOME e ABC) – COBRADI (2005-2009, 	2010, </a:t>
            </a:r>
            <a:r>
              <a:rPr lang="pt-BR" dirty="0" smtClean="0"/>
              <a:t>	2011-2013</a:t>
            </a:r>
            <a:r>
              <a:rPr lang="pt-BR" dirty="0" smtClean="0"/>
              <a:t>)</a:t>
            </a:r>
          </a:p>
          <a:p>
            <a:r>
              <a:rPr lang="pt-BR" dirty="0" smtClean="0"/>
              <a:t>2016</a:t>
            </a:r>
          </a:p>
          <a:p>
            <a:pPr marL="0" indent="0">
              <a:buNone/>
            </a:pPr>
            <a:r>
              <a:rPr lang="pt-BR" dirty="0" smtClean="0"/>
              <a:t>	MRE </a:t>
            </a:r>
            <a:r>
              <a:rPr lang="pt-BR" dirty="0"/>
              <a:t>– extinção da CGFOME</a:t>
            </a:r>
          </a:p>
          <a:p>
            <a:pPr marL="0" indent="0">
              <a:buNone/>
            </a:pPr>
            <a:r>
              <a:rPr lang="pt-BR" dirty="0"/>
              <a:t>	DTS (Política)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ABC</a:t>
            </a:r>
            <a:endParaRPr lang="pt-BR" sz="2200" dirty="0" smtClean="0"/>
          </a:p>
          <a:p>
            <a:pPr lvl="3">
              <a:buFont typeface="Wingdings" panose="05000000000000000000" pitchFamily="2" charset="2"/>
              <a:buChar char="v"/>
            </a:pPr>
            <a:r>
              <a:rPr lang="pt-BR" sz="2200" dirty="0" smtClean="0"/>
              <a:t>Humanitária - </a:t>
            </a:r>
            <a:r>
              <a:rPr lang="pt-BR" sz="2200" dirty="0"/>
              <a:t>Eixo Emergencial (inclui resiliência</a:t>
            </a:r>
            <a:r>
              <a:rPr lang="pt-BR" sz="2200" dirty="0" smtClean="0"/>
              <a:t>)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pt-BR" sz="2200" dirty="0" smtClean="0"/>
              <a:t>Humanitária – Eixo Estruturante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pt-BR" sz="2200" dirty="0" smtClean="0"/>
              <a:t>Técnica</a:t>
            </a:r>
            <a:endParaRPr lang="pt-BR" sz="2200" dirty="0"/>
          </a:p>
          <a:p>
            <a:pPr lvl="3">
              <a:buFont typeface="Wingdings" panose="05000000000000000000" pitchFamily="2" charset="2"/>
              <a:buChar char="v"/>
            </a:pPr>
            <a:endParaRPr lang="pt-BR" sz="2200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56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pt-BR" sz="2800" dirty="0"/>
              <a:t>PROJETOS NA ÁREA </a:t>
            </a:r>
            <a:r>
              <a:rPr lang="pt-BR" sz="2800" dirty="0" smtClean="0"/>
              <a:t>SAN - PAUTA ATUAL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7467600" cy="5904656"/>
          </a:xfrm>
        </p:spPr>
        <p:txBody>
          <a:bodyPr>
            <a:normAutofit fontScale="62500" lnSpcReduction="20000"/>
          </a:bodyPr>
          <a:lstStyle/>
          <a:p>
            <a:r>
              <a:rPr lang="pt-BR" sz="2600" dirty="0" smtClean="0"/>
              <a:t>MODALIDADES</a:t>
            </a:r>
          </a:p>
          <a:p>
            <a:r>
              <a:rPr lang="pt-BR" sz="2600" dirty="0" smtClean="0"/>
              <a:t>Cooperação Técnica</a:t>
            </a:r>
          </a:p>
          <a:p>
            <a:pPr lvl="1">
              <a:buFont typeface="Wingdings" charset="2"/>
              <a:buChar char="v"/>
            </a:pPr>
            <a:r>
              <a:rPr lang="pt-BR" sz="2200" dirty="0"/>
              <a:t>Bilateral</a:t>
            </a:r>
          </a:p>
          <a:p>
            <a:pPr lvl="1">
              <a:buFont typeface="Wingdings" charset="2"/>
              <a:buChar char="v"/>
            </a:pPr>
            <a:r>
              <a:rPr lang="pt-BR" sz="2200" dirty="0"/>
              <a:t>Trilateral (</a:t>
            </a:r>
            <a:r>
              <a:rPr lang="pt-BR" sz="2200" dirty="0" err="1"/>
              <a:t>OIs</a:t>
            </a:r>
            <a:r>
              <a:rPr lang="pt-BR" sz="2200" dirty="0"/>
              <a:t> e Países Desenvolvidos)</a:t>
            </a:r>
          </a:p>
          <a:p>
            <a:pPr lvl="1">
              <a:buFont typeface="Wingdings" charset="2"/>
              <a:buChar char="v"/>
            </a:pPr>
            <a:r>
              <a:rPr lang="pt-BR" sz="2200" dirty="0"/>
              <a:t>Em Bloco </a:t>
            </a:r>
            <a:r>
              <a:rPr lang="pt-BR" sz="2200" dirty="0" smtClean="0"/>
              <a:t>(CPLP, SEGIB</a:t>
            </a:r>
            <a:r>
              <a:rPr lang="pt-BR" sz="2200" dirty="0"/>
              <a:t>, MERCOSUL, UNASUL</a:t>
            </a:r>
            <a:r>
              <a:rPr lang="pt-BR" sz="2200" dirty="0" smtClean="0"/>
              <a:t>)</a:t>
            </a:r>
            <a:endParaRPr lang="pt-BR" sz="2600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sz="2200" dirty="0"/>
              <a:t>Cooperação </a:t>
            </a:r>
            <a:r>
              <a:rPr lang="pt-BR" sz="2200" dirty="0" smtClean="0"/>
              <a:t>Humanitária</a:t>
            </a:r>
            <a:endParaRPr lang="pt-BR" sz="2600" dirty="0" smtClean="0"/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Multilateral </a:t>
            </a:r>
            <a:r>
              <a:rPr lang="pt-BR" sz="2200" dirty="0" smtClean="0"/>
              <a:t>(cooperação humanitária)</a:t>
            </a:r>
          </a:p>
          <a:p>
            <a:pPr marL="365760" lvl="1" indent="0">
              <a:buNone/>
            </a:pPr>
            <a:endParaRPr lang="pt-BR" dirty="0" smtClean="0"/>
          </a:p>
          <a:p>
            <a:r>
              <a:rPr lang="pt-BR" sz="2600" dirty="0" err="1" smtClean="0"/>
              <a:t>IBC</a:t>
            </a:r>
            <a:r>
              <a:rPr lang="pt-BR" sz="2600" dirty="0" err="1"/>
              <a:t>s</a:t>
            </a:r>
            <a:endParaRPr lang="pt-BR" sz="2600" dirty="0" smtClean="0"/>
          </a:p>
          <a:p>
            <a:pPr lvl="1">
              <a:buFont typeface="Wingdings" charset="2"/>
              <a:buChar char="v"/>
            </a:pPr>
            <a:r>
              <a:rPr lang="pt-BR" dirty="0" smtClean="0"/>
              <a:t>FNDE – SEAD – MDS – MMA – EMBRAPA – EMATER – CONAB – </a:t>
            </a:r>
            <a:r>
              <a:rPr lang="pt-BR" dirty="0" smtClean="0"/>
              <a:t>UNIVERSIDADES (autonomia MS)</a:t>
            </a:r>
            <a:endParaRPr lang="pt-BR" dirty="0" smtClean="0"/>
          </a:p>
          <a:p>
            <a:pPr marL="365760" lvl="1" indent="0">
              <a:buNone/>
            </a:pPr>
            <a:endParaRPr lang="pt-BR" dirty="0" smtClean="0"/>
          </a:p>
          <a:p>
            <a:r>
              <a:rPr lang="pt-BR" sz="2600" dirty="0"/>
              <a:t>ORGANISMOS </a:t>
            </a:r>
            <a:r>
              <a:rPr lang="pt-BR" sz="2600" dirty="0" smtClean="0"/>
              <a:t>INTERNACIONAIS</a:t>
            </a:r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FAO, PMA, UNICEF, PNUD, IPC</a:t>
            </a:r>
            <a:endParaRPr lang="pt-BR" dirty="0"/>
          </a:p>
          <a:p>
            <a:endParaRPr lang="pt-BR" dirty="0" smtClean="0"/>
          </a:p>
          <a:p>
            <a:r>
              <a:rPr lang="pt-BR" sz="2600" dirty="0" smtClean="0"/>
              <a:t>Nº de PROJETOS </a:t>
            </a:r>
            <a:r>
              <a:rPr lang="pt-BR" dirty="0" smtClean="0"/>
              <a:t>– aprox. </a:t>
            </a:r>
            <a:r>
              <a:rPr lang="pt-BR" dirty="0" smtClean="0"/>
              <a:t>56 </a:t>
            </a:r>
            <a:r>
              <a:rPr lang="pt-BR" dirty="0"/>
              <a:t>projetos em </a:t>
            </a:r>
            <a:r>
              <a:rPr lang="pt-BR" dirty="0" smtClean="0"/>
              <a:t>execução</a:t>
            </a:r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r>
              <a:rPr lang="pt-BR" sz="2600" dirty="0" smtClean="0"/>
              <a:t>RECURSOS</a:t>
            </a:r>
            <a:r>
              <a:rPr lang="pt-BR" dirty="0" smtClean="0"/>
              <a:t> – aprox. US$ </a:t>
            </a:r>
            <a:r>
              <a:rPr lang="pt-BR" dirty="0" smtClean="0"/>
              <a:t>80 </a:t>
            </a:r>
            <a:r>
              <a:rPr lang="pt-BR" dirty="0" smtClean="0"/>
              <a:t>milhões</a:t>
            </a:r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Orçamentário </a:t>
            </a:r>
            <a:r>
              <a:rPr lang="pt-BR" sz="2200" dirty="0" smtClean="0"/>
              <a:t>- ABC</a:t>
            </a:r>
            <a:r>
              <a:rPr lang="pt-BR" sz="2200" dirty="0" smtClean="0"/>
              <a:t>, FNDE, SEAD, MDS, </a:t>
            </a:r>
            <a:r>
              <a:rPr lang="pt-BR" sz="2200" dirty="0" smtClean="0"/>
              <a:t>MMA e MPA (extinto)</a:t>
            </a:r>
            <a:endParaRPr lang="pt-BR" sz="2200" dirty="0" smtClean="0"/>
          </a:p>
          <a:p>
            <a:pPr lvl="1">
              <a:buFont typeface="Wingdings" charset="2"/>
              <a:buChar char="v"/>
            </a:pPr>
            <a:r>
              <a:rPr lang="pt-BR" sz="2200" dirty="0" err="1" smtClean="0"/>
              <a:t>Extra-orçamentário</a:t>
            </a:r>
            <a:r>
              <a:rPr lang="pt-BR" sz="2200" dirty="0" smtClean="0"/>
              <a:t> </a:t>
            </a:r>
            <a:r>
              <a:rPr lang="pt-BR" sz="2200" dirty="0" smtClean="0"/>
              <a:t> - IBA</a:t>
            </a:r>
            <a:r>
              <a:rPr lang="pt-BR" sz="2200" dirty="0"/>
              <a:t>, </a:t>
            </a:r>
            <a:r>
              <a:rPr lang="pt-BR" sz="2200" dirty="0" smtClean="0"/>
              <a:t>DFID, BILL E MELINDA GATES, </a:t>
            </a:r>
            <a:r>
              <a:rPr lang="pt-BR" sz="2200" dirty="0" smtClean="0"/>
              <a:t>USAID, JICA</a:t>
            </a:r>
            <a:endParaRPr lang="pt-BR" sz="2200" dirty="0" smtClean="0"/>
          </a:p>
          <a:p>
            <a:pPr lvl="1"/>
            <a:endParaRPr lang="pt-BR" dirty="0" smtClean="0"/>
          </a:p>
          <a:p>
            <a:r>
              <a:rPr lang="pt-BR" sz="2600" dirty="0" smtClean="0"/>
              <a:t>PAÍSES</a:t>
            </a:r>
            <a:r>
              <a:rPr lang="pt-BR" dirty="0" smtClean="0"/>
              <a:t> (dados 2013)</a:t>
            </a:r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ALC – 16 </a:t>
            </a:r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ÁFRICA – 32 </a:t>
            </a:r>
          </a:p>
          <a:p>
            <a:pPr lvl="1">
              <a:buFont typeface="Wingdings" charset="2"/>
              <a:buChar char="v"/>
            </a:pPr>
            <a:r>
              <a:rPr lang="pt-BR" sz="2200" dirty="0" smtClean="0"/>
              <a:t>ÁSIA – 5 </a:t>
            </a:r>
          </a:p>
          <a:p>
            <a:pPr>
              <a:buFont typeface="Wingdings" charset="2"/>
              <a:buChar char="v"/>
            </a:pPr>
            <a:endParaRPr lang="pt-BR" dirty="0" smtClean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348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pt-BR" sz="2800" dirty="0"/>
              <a:t>PROJETOS NA ÁREA </a:t>
            </a:r>
            <a:r>
              <a:rPr lang="pt-BR" sz="2800" dirty="0" smtClean="0"/>
              <a:t>SAN - PAUTA ATUAL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7467600" cy="5949280"/>
          </a:xfrm>
          <a:ln>
            <a:noFill/>
          </a:ln>
        </p:spPr>
        <p:txBody>
          <a:bodyPr>
            <a:normAutofit fontScale="55000" lnSpcReduction="20000"/>
          </a:bodyPr>
          <a:lstStyle/>
          <a:p>
            <a:r>
              <a:rPr lang="pt-BR" sz="2600" b="1" dirty="0" smtClean="0"/>
              <a:t>CARACTERISTICAS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CSS – Princípios 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SAN – </a:t>
            </a:r>
            <a:r>
              <a:rPr lang="pt-BR" sz="2500" dirty="0" err="1" smtClean="0"/>
              <a:t>Intersetorialidade</a:t>
            </a:r>
            <a:r>
              <a:rPr lang="pt-BR" sz="2500" dirty="0" smtClean="0"/>
              <a:t>, participação da sociedade, universalidade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AE – porta de entrada</a:t>
            </a:r>
            <a:endParaRPr lang="pt-BR" sz="2500" dirty="0"/>
          </a:p>
          <a:p>
            <a:pPr marL="365760" lvl="1" indent="0">
              <a:buNone/>
            </a:pPr>
            <a:endParaRPr lang="pt-BR" dirty="0" smtClean="0"/>
          </a:p>
          <a:p>
            <a:r>
              <a:rPr lang="pt-BR" sz="2600" b="1" dirty="0" smtClean="0"/>
              <a:t>RESULTADOS</a:t>
            </a:r>
            <a:endParaRPr lang="pt-BR" sz="2600" b="1" dirty="0" smtClean="0"/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Avaliação em curso de alguns projetos FAO (</a:t>
            </a:r>
            <a:r>
              <a:rPr lang="pt-BR" sz="2500" dirty="0" smtClean="0"/>
              <a:t>FNDE, MDS, SEAD) 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Avaliação  realizada do Centro de Excelência</a:t>
            </a:r>
            <a:endParaRPr lang="pt-BR" sz="2500" dirty="0" smtClean="0"/>
          </a:p>
          <a:p>
            <a:pPr lvl="1">
              <a:buFont typeface="Wingdings" charset="2"/>
              <a:buChar char="v"/>
            </a:pPr>
            <a:endParaRPr lang="pt-BR" dirty="0" smtClean="0"/>
          </a:p>
          <a:p>
            <a:r>
              <a:rPr lang="pt-BR" sz="2600" b="1" dirty="0" smtClean="0"/>
              <a:t>BENEFÍCIOS MÚTUOS</a:t>
            </a:r>
            <a:endParaRPr lang="pt-BR" sz="2600" b="1" dirty="0" smtClean="0"/>
          </a:p>
          <a:p>
            <a:pPr lvl="1">
              <a:buFont typeface="Wingdings" charset="2"/>
              <a:buChar char="v"/>
            </a:pPr>
            <a:r>
              <a:rPr lang="pt-BR" sz="2500" dirty="0"/>
              <a:t>aprimoramento das </a:t>
            </a:r>
            <a:r>
              <a:rPr lang="pt-BR" sz="2500" dirty="0" smtClean="0"/>
              <a:t>políticas públicas 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promoção da </a:t>
            </a:r>
            <a:r>
              <a:rPr lang="pt-BR" sz="2500" dirty="0"/>
              <a:t>legitimidade dessas políticas no âmbito </a:t>
            </a:r>
            <a:r>
              <a:rPr lang="pt-BR" sz="2500" dirty="0" smtClean="0"/>
              <a:t>nacional</a:t>
            </a:r>
          </a:p>
          <a:p>
            <a:pPr lvl="1">
              <a:buFont typeface="Wingdings" charset="2"/>
              <a:buChar char="v"/>
            </a:pPr>
            <a:r>
              <a:rPr lang="pt-BR" sz="2500" dirty="0"/>
              <a:t>c</a:t>
            </a:r>
            <a:r>
              <a:rPr lang="pt-BR" sz="2500" dirty="0" smtClean="0"/>
              <a:t>apacitação</a:t>
            </a:r>
          </a:p>
          <a:p>
            <a:pPr lvl="1">
              <a:buFont typeface="Wingdings" charset="2"/>
              <a:buChar char="v"/>
            </a:pPr>
            <a:r>
              <a:rPr lang="pt-BR" sz="2500" dirty="0" smtClean="0"/>
              <a:t>otimização </a:t>
            </a:r>
            <a:r>
              <a:rPr lang="pt-BR" sz="2500" dirty="0"/>
              <a:t>de </a:t>
            </a:r>
            <a:r>
              <a:rPr lang="pt-BR" sz="2500" dirty="0" smtClean="0"/>
              <a:t>recursos, projeção internacional, sinergia </a:t>
            </a:r>
            <a:r>
              <a:rPr lang="pt-BR" sz="2500" dirty="0"/>
              <a:t>e aprimoramento </a:t>
            </a:r>
            <a:r>
              <a:rPr lang="pt-BR" sz="2500" dirty="0" smtClean="0"/>
              <a:t>institucional, ganhos </a:t>
            </a:r>
            <a:r>
              <a:rPr lang="pt-BR" sz="2500" dirty="0"/>
              <a:t>estratégicos em foros </a:t>
            </a:r>
            <a:r>
              <a:rPr lang="pt-BR" sz="2500" dirty="0" smtClean="0"/>
              <a:t>internacionais, impacto </a:t>
            </a:r>
            <a:r>
              <a:rPr lang="pt-BR" sz="2500" dirty="0"/>
              <a:t>no espaço </a:t>
            </a:r>
            <a:r>
              <a:rPr lang="pt-BR" sz="2500" dirty="0" smtClean="0"/>
              <a:t>regional. </a:t>
            </a:r>
          </a:p>
          <a:p>
            <a:pPr lvl="1">
              <a:buFont typeface="Wingdings" charset="2"/>
              <a:buChar char="v"/>
            </a:pPr>
            <a:endParaRPr lang="pt-BR" dirty="0" smtClean="0"/>
          </a:p>
          <a:p>
            <a:r>
              <a:rPr lang="pt-BR" sz="2600" b="1" dirty="0" smtClean="0"/>
              <a:t>DESAFIOS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500" dirty="0"/>
              <a:t>aprimoramento da coordenação das iniciativas de Cooperação </a:t>
            </a:r>
            <a:r>
              <a:rPr lang="pt-BR" sz="2500" dirty="0" smtClean="0"/>
              <a:t>Sul-Sul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500" dirty="0" smtClean="0"/>
              <a:t>marco </a:t>
            </a:r>
            <a:r>
              <a:rPr lang="pt-BR" sz="2500" dirty="0"/>
              <a:t>regulatório </a:t>
            </a:r>
            <a:endParaRPr lang="pt-BR" sz="25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500" dirty="0" smtClean="0"/>
              <a:t>aprimoramento </a:t>
            </a:r>
            <a:r>
              <a:rPr lang="pt-BR" sz="2500" dirty="0"/>
              <a:t>do sistema de monitoramento e </a:t>
            </a:r>
            <a:r>
              <a:rPr lang="pt-BR" sz="2500" dirty="0" smtClean="0"/>
              <a:t>avaliação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500" dirty="0" smtClean="0"/>
              <a:t>CSS Trilateral - implementação </a:t>
            </a:r>
            <a:r>
              <a:rPr lang="pt-BR" sz="2500" dirty="0"/>
              <a:t>conjunta </a:t>
            </a:r>
            <a:endParaRPr lang="pt-BR" sz="2500" dirty="0" smtClean="0"/>
          </a:p>
          <a:p>
            <a:endParaRPr lang="pt-BR" sz="2600" dirty="0" smtClean="0"/>
          </a:p>
          <a:p>
            <a:r>
              <a:rPr lang="pt-BR" sz="2600" b="1" dirty="0" smtClean="0"/>
              <a:t>MUDANÇAS NO GOVERNO ATUAL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500" dirty="0" smtClean="0"/>
              <a:t>A CSS na área de SAN permitiu a continuidade de certos compromissos dos programas brasileiros, em função da legitimidade internacional dessas políticas.</a:t>
            </a:r>
            <a:endParaRPr lang="pt-BR" sz="2500" dirty="0" smtClean="0"/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2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pt-BR" sz="2800" dirty="0" smtClean="0"/>
              <a:t>ESTRATÉGIA DE CTSS NA ÁREA DE SAN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4873752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 smtClean="0"/>
              <a:t>OBJETIVO GERAL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Fortalecer a coordenação </a:t>
            </a:r>
            <a:r>
              <a:rPr lang="pt-BR" dirty="0" smtClean="0"/>
              <a:t>e melhorar a qualidade das </a:t>
            </a:r>
            <a:r>
              <a:rPr lang="pt-BR" dirty="0" smtClean="0"/>
              <a:t>iniciativas de cooperação </a:t>
            </a:r>
            <a:r>
              <a:rPr lang="pt-BR" dirty="0" smtClean="0"/>
              <a:t>técnica Sul-Sul para </a:t>
            </a:r>
            <a:r>
              <a:rPr lang="pt-BR" dirty="0" smtClean="0"/>
              <a:t>promover a Segurança </a:t>
            </a:r>
            <a:r>
              <a:rPr lang="pt-BR" dirty="0"/>
              <a:t>Alimentar e Nutricional na África e na América Latina e Caribe </a:t>
            </a:r>
            <a:r>
              <a:rPr lang="pt-BR" dirty="0" smtClean="0"/>
              <a:t>de maneira articulada entre as instituições </a:t>
            </a:r>
            <a:r>
              <a:rPr lang="pt-BR" dirty="0" smtClean="0"/>
              <a:t>brasileiras e </a:t>
            </a:r>
            <a:r>
              <a:rPr lang="pt-BR" dirty="0" smtClean="0"/>
              <a:t>em parceria com organismos internacionais e agências de cooperação de países desenvolvidos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u="sng" dirty="0" smtClean="0"/>
              <a:t>Dimensões de SAN: </a:t>
            </a:r>
          </a:p>
          <a:p>
            <a:pPr>
              <a:buFontTx/>
              <a:buChar char="-"/>
            </a:pPr>
            <a:r>
              <a:rPr lang="pt-BR" dirty="0" smtClean="0"/>
              <a:t>Produção</a:t>
            </a:r>
          </a:p>
          <a:p>
            <a:pPr>
              <a:buFontTx/>
              <a:buChar char="-"/>
            </a:pPr>
            <a:r>
              <a:rPr lang="pt-BR" dirty="0" smtClean="0"/>
              <a:t>Disponibilidade</a:t>
            </a:r>
          </a:p>
          <a:p>
            <a:pPr>
              <a:buFontTx/>
              <a:buChar char="-"/>
            </a:pPr>
            <a:r>
              <a:rPr lang="pt-BR" dirty="0" smtClean="0"/>
              <a:t>Acesso</a:t>
            </a:r>
          </a:p>
          <a:p>
            <a:pPr>
              <a:buFontTx/>
              <a:buChar char="-"/>
            </a:pPr>
            <a:r>
              <a:rPr lang="pt-BR" dirty="0" smtClean="0"/>
              <a:t>Consumo</a:t>
            </a:r>
          </a:p>
          <a:p>
            <a:pPr>
              <a:buFontTx/>
              <a:buChar char="-"/>
            </a:pPr>
            <a:r>
              <a:rPr lang="pt-BR" dirty="0" smtClean="0"/>
              <a:t>Governança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199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pt-BR" dirty="0" smtClean="0"/>
              <a:t>PARTICIPAÇÃO DO CONSEA NA CSS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pt-BR" sz="2500" dirty="0"/>
              <a:t>Governança na estratégia de SAN </a:t>
            </a:r>
            <a:r>
              <a:rPr lang="pt-BR" sz="2500" dirty="0" smtClean="0"/>
              <a:t>(Comitê)</a:t>
            </a:r>
            <a:endParaRPr lang="pt-BR" sz="2500" dirty="0"/>
          </a:p>
          <a:p>
            <a:pPr lvl="1"/>
            <a:endParaRPr lang="pt-BR" sz="2500" dirty="0"/>
          </a:p>
          <a:p>
            <a:pPr lvl="1"/>
            <a:r>
              <a:rPr lang="pt-BR" sz="2500" dirty="0"/>
              <a:t>Implementação das ações junto às </a:t>
            </a:r>
            <a:r>
              <a:rPr lang="pt-BR" sz="2500" dirty="0" err="1"/>
              <a:t>IBCs</a:t>
            </a:r>
            <a:endParaRPr lang="pt-BR" sz="2500" dirty="0"/>
          </a:p>
          <a:p>
            <a:pPr lvl="1"/>
            <a:endParaRPr lang="pt-BR" sz="2500" dirty="0"/>
          </a:p>
          <a:p>
            <a:pPr lvl="1"/>
            <a:r>
              <a:rPr lang="pt-BR" sz="2500" dirty="0"/>
              <a:t>Avaliação das ações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330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4873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3600" b="1" dirty="0" smtClean="0"/>
          </a:p>
          <a:p>
            <a:pPr marL="0" indent="0" algn="ctr">
              <a:buNone/>
            </a:pPr>
            <a:r>
              <a:rPr lang="pt-BR" sz="3600" b="1" dirty="0" smtClean="0"/>
              <a:t>Obrigada!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sz="2000" b="1" dirty="0" smtClean="0"/>
              <a:t>Cecilia Malaguti do Prado</a:t>
            </a:r>
          </a:p>
          <a:p>
            <a:pPr marL="0" indent="0" algn="ctr">
              <a:buNone/>
            </a:pPr>
            <a:r>
              <a:rPr lang="pt-BR" sz="2000" b="1" dirty="0" smtClean="0"/>
              <a:t>Coordenadora-Geral</a:t>
            </a:r>
          </a:p>
          <a:p>
            <a:pPr marL="0" indent="0" algn="ctr">
              <a:buNone/>
            </a:pPr>
            <a:r>
              <a:rPr lang="pt-BR" sz="2000" b="1" dirty="0" smtClean="0"/>
              <a:t>Cooperação Trilateral com Organismos Internacionais</a:t>
            </a:r>
          </a:p>
          <a:p>
            <a:pPr marL="0" indent="0" algn="ctr">
              <a:buNone/>
            </a:pPr>
            <a:r>
              <a:rPr lang="pt-BR" sz="2000" b="1" dirty="0" smtClean="0"/>
              <a:t>Agência Brasileira de Cooperação</a:t>
            </a:r>
          </a:p>
          <a:p>
            <a:pPr marL="0" indent="0" algn="ctr">
              <a:buNone/>
            </a:pPr>
            <a:r>
              <a:rPr lang="pt-BR" sz="2000" b="1" dirty="0" smtClean="0"/>
              <a:t>Ministério das Relações Exteriores</a:t>
            </a:r>
          </a:p>
          <a:p>
            <a:pPr marL="0" indent="0" algn="ctr">
              <a:buNone/>
            </a:pPr>
            <a:r>
              <a:rPr lang="pt-BR" sz="2000" b="1" dirty="0" smtClean="0">
                <a:hlinkClick r:id="rId2"/>
              </a:rPr>
              <a:t>cecilia.prado@abc.gov.br</a:t>
            </a:r>
            <a:endParaRPr lang="pt-BR" sz="2000" b="1" dirty="0" smtClean="0"/>
          </a:p>
          <a:p>
            <a:pPr marL="0" indent="0" algn="ctr">
              <a:buNone/>
            </a:pPr>
            <a:r>
              <a:rPr lang="pt-BR" sz="2000" b="1" dirty="0" err="1" smtClean="0"/>
              <a:t>Tel</a:t>
            </a:r>
            <a:r>
              <a:rPr lang="pt-BR" sz="2000" b="1" dirty="0" smtClean="0"/>
              <a:t>: +55 61 2030-6878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Picture 4" descr="MarcaABC-30anos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2592288" cy="974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732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948</TotalTime>
  <Words>396</Words>
  <Application>Microsoft Office PowerPoint</Application>
  <PresentationFormat>Apresentação na tela (4:3)</PresentationFormat>
  <Paragraphs>121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Balcão Envidraçado</vt:lpstr>
      <vt:lpstr>CONSEA  COOPERAÇÃO INTERNACIONAL NA ÁREA DE SAN</vt:lpstr>
      <vt:lpstr>HISTÓRICO</vt:lpstr>
      <vt:lpstr>HISTÓRICO                                        (cont.)</vt:lpstr>
      <vt:lpstr>PROJETOS NA ÁREA SAN - PAUTA ATUAL </vt:lpstr>
      <vt:lpstr>PROJETOS NA ÁREA SAN - PAUTA ATUAL </vt:lpstr>
      <vt:lpstr>ESTRATÉGIA DE CTSS NA ÁREA DE SAN</vt:lpstr>
      <vt:lpstr>PARTICIPAÇÃO DO CONSEA NA CSS</vt:lpstr>
      <vt:lpstr>Apresentação do PowerPoint</vt:lpstr>
    </vt:vector>
  </TitlesOfParts>
  <Company>Ministério das Relações Exteriores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OFICINA COM OIs PARA A ELABORAÇÃO DA ESTRATÉGIA DE CSS NA ÁREA DE SAN</dc:title>
  <dc:creator>Ministério das Relações Exteriores</dc:creator>
  <cp:lastModifiedBy>Ministério das Relações Exteriores</cp:lastModifiedBy>
  <cp:revision>38</cp:revision>
  <cp:lastPrinted>2017-09-27T15:25:50Z</cp:lastPrinted>
  <dcterms:created xsi:type="dcterms:W3CDTF">2017-08-23T20:19:54Z</dcterms:created>
  <dcterms:modified xsi:type="dcterms:W3CDTF">2017-09-27T17:16:52Z</dcterms:modified>
</cp:coreProperties>
</file>