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9"/>
  </p:notesMasterIdLst>
  <p:handoutMasterIdLst>
    <p:handoutMasterId r:id="rId30"/>
  </p:handoutMasterIdLst>
  <p:sldIdLst>
    <p:sldId id="256" r:id="rId2"/>
    <p:sldId id="308" r:id="rId3"/>
    <p:sldId id="311" r:id="rId4"/>
    <p:sldId id="301" r:id="rId5"/>
    <p:sldId id="303" r:id="rId6"/>
    <p:sldId id="304" r:id="rId7"/>
    <p:sldId id="305" r:id="rId8"/>
    <p:sldId id="306" r:id="rId9"/>
    <p:sldId id="307" r:id="rId10"/>
    <p:sldId id="259" r:id="rId11"/>
    <p:sldId id="271" r:id="rId12"/>
    <p:sldId id="272" r:id="rId13"/>
    <p:sldId id="273" r:id="rId14"/>
    <p:sldId id="274" r:id="rId15"/>
    <p:sldId id="275" r:id="rId16"/>
    <p:sldId id="261" r:id="rId17"/>
    <p:sldId id="300" r:id="rId18"/>
    <p:sldId id="263" r:id="rId19"/>
    <p:sldId id="264" r:id="rId20"/>
    <p:sldId id="265" r:id="rId21"/>
    <p:sldId id="266" r:id="rId22"/>
    <p:sldId id="267" r:id="rId23"/>
    <p:sldId id="268" r:id="rId24"/>
    <p:sldId id="269" r:id="rId25"/>
    <p:sldId id="309" r:id="rId26"/>
    <p:sldId id="310" r:id="rId27"/>
    <p:sldId id="277" r:id="rId28"/>
  </p:sldIdLst>
  <p:sldSz cx="9144000" cy="6858000" type="screen4x3"/>
  <p:notesSz cx="6797675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24" autoAdjust="0"/>
    <p:restoredTop sz="94660"/>
  </p:normalViewPr>
  <p:slideViewPr>
    <p:cSldViewPr>
      <p:cViewPr>
        <p:scale>
          <a:sx n="70" d="100"/>
          <a:sy n="70" d="100"/>
        </p:scale>
        <p:origin x="-1020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A489F73-AAD0-4293-A737-0B90819C1C28}" type="datetimeFigureOut">
              <a:rPr lang="pt-BR"/>
              <a:pPr>
                <a:defRPr/>
              </a:pPr>
              <a:t>06/05/2015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ADBED4A-4CC8-4296-B49E-43E09723EC5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07648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53B85A-C66F-4F83-A7A8-F9B8F6527FC1}" type="datetimeFigureOut">
              <a:rPr lang="pt-BR" smtClean="0"/>
              <a:t>06/05/2015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9E7F6D-3727-4CBE-AF7A-7D2913E7F9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8655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9E7F6D-3727-4CBE-AF7A-7D2913E7F932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1583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01082A-B792-4760-8769-030E0DEEC88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3D3C25-3EAB-4D06-BF62-C3E7C7BE19BA}" type="datetimeFigureOut">
              <a:rPr lang="pt-BR"/>
              <a:pPr>
                <a:defRPr/>
              </a:pPr>
              <a:t>06/05/2015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3EE36F-3997-4B62-8551-745E90C78B3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89C23-9746-4036-ADAE-5D5FAF0F02F7}" type="datetimeFigureOut">
              <a:rPr lang="pt-BR"/>
              <a:pPr>
                <a:defRPr/>
              </a:pPr>
              <a:t>06/05/2015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0D58E0-E675-4BAE-AE01-7A683BD0109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D56E54-C1DF-4D8B-89F8-DC4ECA13ED10}" type="datetimeFigureOut">
              <a:rPr lang="pt-BR"/>
              <a:pPr>
                <a:defRPr/>
              </a:pPr>
              <a:t>06/05/2015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26EC2-FF76-49DD-83D3-E750A679894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91F55-CD1A-45D6-820F-E77ADA88D4C7}" type="datetimeFigureOut">
              <a:rPr lang="pt-BR"/>
              <a:pPr>
                <a:defRPr/>
              </a:pPr>
              <a:t>06/05/2015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782F6F-B50C-40C6-8413-59EC3FA5D3F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514889-41ED-42B2-A60A-0458052691BF}" type="datetimeFigureOut">
              <a:rPr lang="pt-BR"/>
              <a:pPr>
                <a:defRPr/>
              </a:pPr>
              <a:t>06/05/2015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D3572C-1086-427F-967B-07ACD3C941C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F1228-6E0B-4F8E-84A8-F48997B1BEF4}" type="datetimeFigureOut">
              <a:rPr lang="pt-BR"/>
              <a:pPr>
                <a:defRPr/>
              </a:pPr>
              <a:t>06/05/2015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AB03FF-05C9-49A2-BA28-AC7131458C4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6B160-120E-4BC3-A5F9-19BC75A439E4}" type="datetimeFigureOut">
              <a:rPr lang="pt-BR"/>
              <a:pPr>
                <a:defRPr/>
              </a:pPr>
              <a:t>06/05/2015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07F5CE-E848-44D3-A6BF-CC874843485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8EE2AD-A80F-436C-8891-A552E8B5CAAF}" type="datetimeFigureOut">
              <a:rPr lang="pt-BR"/>
              <a:pPr>
                <a:defRPr/>
              </a:pPr>
              <a:t>06/05/2015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9F03F-0E31-4D09-BB8F-FFDC6B568D2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F590D0-87E4-43C8-A884-6B709025FB1C}" type="datetimeFigureOut">
              <a:rPr lang="pt-BR"/>
              <a:pPr>
                <a:defRPr/>
              </a:pPr>
              <a:t>06/05/2015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129D14-7537-424C-B6F8-55BB080080D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C624FA-8312-45C0-98C1-B22F9B18F86D}" type="datetimeFigureOut">
              <a:rPr lang="pt-BR"/>
              <a:pPr>
                <a:defRPr/>
              </a:pPr>
              <a:t>06/05/2015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C13EE-C3D3-40B6-BEE8-418C3343056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49A891-95B0-43BF-9B45-587E20D16131}" type="datetimeFigureOut">
              <a:rPr lang="pt-BR"/>
              <a:pPr>
                <a:defRPr/>
              </a:pPr>
              <a:t>06/05/2015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620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225" y="5648325"/>
            <a:ext cx="549275" cy="396875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3F6D2D0-0F91-426E-92E7-D3B4B3A52E0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7456" y="4048919"/>
            <a:ext cx="23669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738" y="1646237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0022B28-4DC9-41DB-93F0-DC251706BFE0}" type="datetimeFigureOut">
              <a:rPr lang="pt-BR"/>
              <a:pPr>
                <a:defRPr/>
              </a:pPr>
              <a:t>06/05/2015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9pPr>
    </p:titleStyle>
    <p:bodyStyle>
      <a:lvl1pPr marL="342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28600" algn="l" rtl="0" fontAlgn="base">
        <a:spcBef>
          <a:spcPct val="20000"/>
        </a:spcBef>
        <a:spcAft>
          <a:spcPct val="0"/>
        </a:spcAft>
        <a:buClr>
          <a:srgbClr val="9BBB59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rgbClr val="8064A2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ct val="20000"/>
        </a:spcBef>
        <a:spcAft>
          <a:spcPct val="0"/>
        </a:spcAft>
        <a:buClr>
          <a:srgbClr val="4BACC6"/>
        </a:buClr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22214" y="908720"/>
            <a:ext cx="7543800" cy="25939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z="5000" dirty="0" smtClean="0"/>
              <a:t>Proposta para o </a:t>
            </a:r>
            <a:br>
              <a:rPr lang="pt-BR" sz="5000" dirty="0" smtClean="0"/>
            </a:br>
            <a:r>
              <a:rPr lang="pt-BR" sz="5000" dirty="0" smtClean="0"/>
              <a:t>Programa Temático de SAN no PPA 2016-2019</a:t>
            </a:r>
            <a:endParaRPr lang="pt-BR" sz="5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27584" y="3573016"/>
            <a:ext cx="7128792" cy="2016224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/>
              <a:t>Secretaria Executiva da Câmara Interministerial de Segurança Alimentar e Nutricional - CAISAN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endParaRPr lang="pt-BR" dirty="0" smtClean="0"/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800" dirty="0" smtClean="0"/>
              <a:t>Brasília, 05 e 06 de maio de 2015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/>
          </a:p>
        </p:txBody>
      </p:sp>
      <p:pic>
        <p:nvPicPr>
          <p:cNvPr id="2052" name="Imagem 7" descr="LOGO CAISAN_26-7-2011_novo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6165850"/>
            <a:ext cx="14001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Imagem 1" descr="Descrição: cid:image004.jpg@01CE41AA.23266E5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87775" y="6153150"/>
            <a:ext cx="10001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Imagem 1" descr="Descrição: Descrição: marcadogovernofederal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0825" y="6021388"/>
            <a:ext cx="172402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4408" y="125760"/>
            <a:ext cx="76200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z="3600" b="1" dirty="0" smtClean="0"/>
              <a:t>Desafios</a:t>
            </a:r>
            <a:r>
              <a:rPr lang="pt-BR" sz="3600" dirty="0" smtClean="0"/>
              <a:t> </a:t>
            </a:r>
            <a:br>
              <a:rPr lang="pt-BR" sz="3600" dirty="0" smtClean="0"/>
            </a:br>
            <a:r>
              <a:rPr lang="pt-BR" sz="3600" dirty="0" smtClean="0"/>
              <a:t>Programa de SAN PPA 2016-2019</a:t>
            </a:r>
            <a:endParaRPr lang="pt-BR" sz="3600" dirty="0"/>
          </a:p>
        </p:txBody>
      </p:sp>
      <p:sp>
        <p:nvSpPr>
          <p:cNvPr id="6147" name="Espaço Reservado para Conteúdo 4"/>
          <p:cNvSpPr>
            <a:spLocks noGrp="1"/>
          </p:cNvSpPr>
          <p:nvPr>
            <p:ph idx="1"/>
          </p:nvPr>
        </p:nvSpPr>
        <p:spPr>
          <a:xfrm>
            <a:off x="611560" y="1916013"/>
            <a:ext cx="7548190" cy="4105275"/>
          </a:xfrm>
        </p:spPr>
        <p:txBody>
          <a:bodyPr/>
          <a:lstStyle/>
          <a:p>
            <a:r>
              <a:rPr lang="pt-BR" sz="2800" dirty="0" smtClean="0"/>
              <a:t>Refletir a </a:t>
            </a:r>
            <a:r>
              <a:rPr lang="pt-BR" sz="2800" b="1" dirty="0" err="1" smtClean="0"/>
              <a:t>intersetorialidade</a:t>
            </a:r>
            <a:r>
              <a:rPr lang="pt-BR" sz="2800" b="1" dirty="0" smtClean="0"/>
              <a:t> </a:t>
            </a:r>
            <a:r>
              <a:rPr lang="pt-BR" sz="2800" dirty="0" smtClean="0"/>
              <a:t>da Segurança Alimentar e Nutricional</a:t>
            </a:r>
          </a:p>
          <a:p>
            <a:pPr lvl="1"/>
            <a:r>
              <a:rPr lang="pt-BR" sz="2800" dirty="0" smtClean="0"/>
              <a:t>aproximar o Programa Temático de SAN do Plano de SAN</a:t>
            </a:r>
          </a:p>
          <a:p>
            <a:endParaRPr lang="pt-BR" sz="900" dirty="0" smtClean="0"/>
          </a:p>
          <a:p>
            <a:r>
              <a:rPr lang="pt-BR" sz="2800" dirty="0" smtClean="0"/>
              <a:t>Ter um </a:t>
            </a:r>
            <a:r>
              <a:rPr lang="pt-BR" sz="2800" b="1" dirty="0" smtClean="0"/>
              <a:t>caráter mais estratégico</a:t>
            </a:r>
            <a:r>
              <a:rPr lang="pt-BR" sz="2800" dirty="0" smtClean="0"/>
              <a:t> e metas mais robustas (menos processuais)</a:t>
            </a:r>
          </a:p>
          <a:p>
            <a:endParaRPr lang="pt-BR" sz="1200" dirty="0" smtClean="0"/>
          </a:p>
          <a:p>
            <a:r>
              <a:rPr lang="pt-BR" sz="2800" dirty="0" smtClean="0"/>
              <a:t>Responder aos </a:t>
            </a:r>
            <a:r>
              <a:rPr lang="pt-BR" sz="2800" b="1" dirty="0" smtClean="0"/>
              <a:t>principais desafios da SAN</a:t>
            </a:r>
            <a:endParaRPr lang="pt-BR" sz="2800" dirty="0" smtClean="0"/>
          </a:p>
          <a:p>
            <a:endParaRPr lang="pt-BR" sz="2800" dirty="0" smtClean="0"/>
          </a:p>
          <a:p>
            <a:endParaRPr lang="pt-BR" sz="2800" dirty="0" smtClean="0"/>
          </a:p>
          <a:p>
            <a:endParaRPr lang="pt-BR" sz="2800" dirty="0" smtClean="0"/>
          </a:p>
          <a:p>
            <a:endParaRPr lang="pt-B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-26988"/>
            <a:ext cx="7620000" cy="1143001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t-BR" sz="3600" dirty="0" smtClean="0"/>
              <a:t>Desafios 4ª Conferencia de SAN +2 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124744"/>
            <a:ext cx="7489006" cy="5184576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>
                <a:solidFill>
                  <a:schemeClr val="tx2"/>
                </a:solidFill>
              </a:rPr>
              <a:t>TEMA - </a:t>
            </a:r>
            <a:r>
              <a:rPr lang="pt-BR" b="1" dirty="0" err="1" smtClean="0">
                <a:solidFill>
                  <a:schemeClr val="tx2"/>
                </a:solidFill>
              </a:rPr>
              <a:t>InSAN</a:t>
            </a:r>
            <a:r>
              <a:rPr lang="pt-BR" b="1" dirty="0" smtClean="0">
                <a:solidFill>
                  <a:schemeClr val="tx2"/>
                </a:solidFill>
              </a:rPr>
              <a:t> de grupos vulneráveis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dirty="0" smtClean="0"/>
              <a:t>A </a:t>
            </a:r>
            <a:r>
              <a:rPr lang="pt-BR" b="1" dirty="0" smtClean="0"/>
              <a:t>redução da extrema pobreza e a reversão dos elevados índices de Insegurança Alimentar e Nutricional</a:t>
            </a:r>
            <a:r>
              <a:rPr lang="pt-BR" dirty="0" smtClean="0"/>
              <a:t> que afetam a população em situação de rua ...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dirty="0" smtClean="0"/>
              <a:t>A adoção de medidas concretas para acelerar o </a:t>
            </a:r>
            <a:r>
              <a:rPr lang="pt-BR" b="1" dirty="0" smtClean="0"/>
              <a:t>processo de reforma agrária</a:t>
            </a:r>
            <a:r>
              <a:rPr lang="pt-BR" dirty="0" smtClean="0"/>
              <a:t> e de regularização fundiária das terras e territórios dos povos indígenas ...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dirty="0" smtClean="0"/>
              <a:t>A </a:t>
            </a:r>
            <a:r>
              <a:rPr lang="pt-BR" b="1" dirty="0" smtClean="0"/>
              <a:t>superação das causas estruturantes da violência</a:t>
            </a:r>
            <a:r>
              <a:rPr lang="pt-BR" dirty="0" smtClean="0"/>
              <a:t> que afetam, principalmente, povos indígenas e povos tradicionais, bem como grupos e indivíduos </a:t>
            </a:r>
            <a:r>
              <a:rPr lang="pt-BR" dirty="0" err="1" smtClean="0"/>
              <a:t>vulnerabilizados</a:t>
            </a:r>
            <a:r>
              <a:rPr lang="pt-BR" dirty="0" smtClean="0"/>
              <a:t>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t-BR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>
                <a:solidFill>
                  <a:schemeClr val="tx2"/>
                </a:solidFill>
              </a:rPr>
              <a:t>TEMA - Inclusão produtiva rural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dirty="0" smtClean="0"/>
              <a:t>Em que pese os avanços do </a:t>
            </a:r>
            <a:r>
              <a:rPr lang="pt-BR" b="1" dirty="0" smtClean="0"/>
              <a:t>crédito para a agricultura familiar</a:t>
            </a:r>
            <a:r>
              <a:rPr lang="pt-BR" dirty="0" smtClean="0"/>
              <a:t>, é importante salientar que este não atinge os segmentos mais empobrecidos, precisa se adequar à realidade dos biomas e à complexidade dos sistemas agrícolas e alimentares.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BR" sz="16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BR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4450"/>
            <a:ext cx="7620000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t-BR" sz="3600" dirty="0" smtClean="0"/>
              <a:t>Desafios 4ª Conferencia de SAN +2 </a:t>
            </a:r>
            <a:endParaRPr lang="pt-BR" sz="3600" dirty="0"/>
          </a:p>
        </p:txBody>
      </p:sp>
      <p:sp>
        <p:nvSpPr>
          <p:cNvPr id="9219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1052736"/>
            <a:ext cx="7345363" cy="41148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pt-BR" sz="2000" b="1" dirty="0" smtClean="0">
                <a:solidFill>
                  <a:schemeClr val="tx2"/>
                </a:solidFill>
              </a:rPr>
              <a:t>TEMA - Acesso a alimentos adequados e saudáveis</a:t>
            </a:r>
          </a:p>
          <a:p>
            <a:r>
              <a:rPr lang="pt-BR" sz="1800" dirty="0" smtClean="0"/>
              <a:t>A instituição de uma </a:t>
            </a:r>
            <a:r>
              <a:rPr lang="pt-BR" sz="1800" b="1" dirty="0" smtClean="0"/>
              <a:t>política nacional de abastecimento alimentar</a:t>
            </a:r>
            <a:r>
              <a:rPr lang="pt-BR" sz="1800" dirty="0" smtClean="0"/>
              <a:t> ... distribuição espacial da produção agroalimentar ... repercussões da inflação no acesso aos alimentos e padrões de consumo e na renda dos agricultores familiares. É necessário ampliar a oferta diversificada de alimentos agroecológicos para toda a população.</a:t>
            </a:r>
          </a:p>
          <a:p>
            <a:r>
              <a:rPr lang="pt-BR" sz="1800" dirty="0" smtClean="0"/>
              <a:t>...  aperfeiçoamento das ações referentes à </a:t>
            </a:r>
            <a:r>
              <a:rPr lang="pt-BR" sz="1800" b="1" dirty="0" smtClean="0"/>
              <a:t>agricultura urbana e </a:t>
            </a:r>
            <a:r>
              <a:rPr lang="pt-BR" sz="1800" b="1" dirty="0" err="1" smtClean="0"/>
              <a:t>periurbana</a:t>
            </a:r>
            <a:r>
              <a:rPr lang="pt-BR" sz="1800" b="1" dirty="0" smtClean="0"/>
              <a:t> (AUP),</a:t>
            </a:r>
            <a:r>
              <a:rPr lang="pt-BR" sz="1800" dirty="0" smtClean="0"/>
              <a:t> assim como dos equipamentos públicos de SAN e de abastecimento alimentar... </a:t>
            </a:r>
          </a:p>
          <a:p>
            <a:r>
              <a:rPr lang="pt-BR" sz="1800" dirty="0" smtClean="0"/>
              <a:t>A continuidade da expansão das </a:t>
            </a:r>
            <a:r>
              <a:rPr lang="pt-BR" sz="1800" b="1" dirty="0" smtClean="0"/>
              <a:t>compras institucionais da agricultura familiar</a:t>
            </a:r>
            <a:r>
              <a:rPr lang="pt-BR" sz="1800" dirty="0" smtClean="0"/>
              <a:t>, por meio do PAA e PNAE ...</a:t>
            </a:r>
          </a:p>
          <a:p>
            <a:pPr>
              <a:buFont typeface="Arial" charset="0"/>
              <a:buNone/>
            </a:pPr>
            <a:endParaRPr lang="pt-BR" sz="1800" dirty="0" smtClean="0"/>
          </a:p>
          <a:p>
            <a:pPr>
              <a:buFont typeface="Arial" charset="0"/>
              <a:buNone/>
            </a:pPr>
            <a:r>
              <a:rPr lang="pt-BR" sz="2000" b="1" dirty="0" smtClean="0">
                <a:solidFill>
                  <a:schemeClr val="tx2"/>
                </a:solidFill>
              </a:rPr>
              <a:t>TEMA - Acesso à água como alimento e como recurso produtivo</a:t>
            </a:r>
          </a:p>
          <a:p>
            <a:r>
              <a:rPr lang="pt-BR" sz="1800" dirty="0" smtClean="0"/>
              <a:t>A construção de estratégias e ações voltadas para o </a:t>
            </a:r>
            <a:r>
              <a:rPr lang="pt-BR" sz="1800" b="1" dirty="0" smtClean="0"/>
              <a:t>fortalecimento da pesca artesanal ...</a:t>
            </a:r>
            <a:r>
              <a:rPr lang="pt-BR" sz="1800" dirty="0" smtClean="0"/>
              <a:t> Ampliação das </a:t>
            </a:r>
            <a:r>
              <a:rPr lang="pt-BR" sz="1800" b="1" dirty="0" smtClean="0"/>
              <a:t>tecnologias de água para consumo humano e produção</a:t>
            </a:r>
            <a:r>
              <a:rPr lang="pt-BR" sz="1800" dirty="0" smtClean="0"/>
              <a:t> em dimensões coletivas e para todos os biomas.</a:t>
            </a:r>
          </a:p>
          <a:p>
            <a:endParaRPr lang="pt-BR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-100013"/>
            <a:ext cx="7620000" cy="1143001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t-BR" sz="3600" dirty="0" smtClean="0"/>
              <a:t>Desafios 4ª Conferencia de SAN +2 </a:t>
            </a:r>
            <a:endParaRPr lang="pt-BR" sz="3600" dirty="0"/>
          </a:p>
        </p:txBody>
      </p:sp>
      <p:sp>
        <p:nvSpPr>
          <p:cNvPr id="1024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980728"/>
            <a:ext cx="7992888" cy="5877272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pt-BR" sz="2000" b="1" dirty="0" smtClean="0">
                <a:solidFill>
                  <a:schemeClr val="tx2"/>
                </a:solidFill>
              </a:rPr>
              <a:t>TEMA – Produção de alimentos saudáveis e promoção da Alimentação Adequada e Saudável</a:t>
            </a:r>
          </a:p>
          <a:p>
            <a:pPr>
              <a:buFont typeface="Arial" charset="0"/>
              <a:buNone/>
            </a:pPr>
            <a:endParaRPr lang="pt-BR" sz="900" dirty="0" smtClean="0"/>
          </a:p>
          <a:p>
            <a:r>
              <a:rPr lang="pt-BR" sz="1600" dirty="0" smtClean="0"/>
              <a:t>Avançar nas estratégias públicas para a </a:t>
            </a:r>
            <a:r>
              <a:rPr lang="pt-BR" sz="1600" b="1" dirty="0" smtClean="0"/>
              <a:t>garantia da alimentação adequada e saudável</a:t>
            </a:r>
            <a:r>
              <a:rPr lang="pt-BR" sz="1600" dirty="0" smtClean="0"/>
              <a:t> se constitui em um desafio que requer que o Estado ...  São necessárias ações regulatórias que: i) controlem a expansão das monoculturas e a ação das transnacionais; </a:t>
            </a:r>
            <a:r>
              <a:rPr lang="pt-BR" sz="1600" dirty="0" err="1" smtClean="0"/>
              <a:t>ii</a:t>
            </a:r>
            <a:r>
              <a:rPr lang="pt-BR" sz="1600" dirty="0" smtClean="0"/>
              <a:t>) mantenham a moratória ao uso de </a:t>
            </a:r>
            <a:r>
              <a:rPr lang="pt-BR" sz="1600" b="1" dirty="0" smtClean="0"/>
              <a:t>sementes</a:t>
            </a:r>
            <a:r>
              <a:rPr lang="pt-BR" sz="1600" dirty="0" smtClean="0"/>
              <a:t> </a:t>
            </a:r>
            <a:r>
              <a:rPr lang="pt-BR" sz="1600" dirty="0" err="1" smtClean="0"/>
              <a:t>Terminator</a:t>
            </a:r>
            <a:r>
              <a:rPr lang="pt-BR" sz="1600" dirty="0" smtClean="0"/>
              <a:t> (à tecnologia </a:t>
            </a:r>
            <a:r>
              <a:rPr lang="pt-BR" sz="1600" dirty="0" err="1" smtClean="0"/>
              <a:t>Gurt</a:t>
            </a:r>
            <a:r>
              <a:rPr lang="pt-BR" sz="1600" dirty="0" smtClean="0"/>
              <a:t>); </a:t>
            </a:r>
            <a:r>
              <a:rPr lang="pt-BR" sz="1600" dirty="0" err="1" smtClean="0"/>
              <a:t>iii</a:t>
            </a:r>
            <a:r>
              <a:rPr lang="pt-BR" sz="1600" dirty="0" smtClean="0"/>
              <a:t>) garantam a observação do princípio da precaução no controle sobre liberação e comercialização de </a:t>
            </a:r>
            <a:r>
              <a:rPr lang="pt-BR" sz="1600" b="1" dirty="0" smtClean="0"/>
              <a:t>transgênicos</a:t>
            </a:r>
            <a:r>
              <a:rPr lang="pt-BR" sz="1600" dirty="0" smtClean="0"/>
              <a:t>; </a:t>
            </a:r>
            <a:r>
              <a:rPr lang="pt-BR" sz="1600" dirty="0" err="1" smtClean="0"/>
              <a:t>iv</a:t>
            </a:r>
            <a:r>
              <a:rPr lang="pt-BR" sz="1600" dirty="0" smtClean="0"/>
              <a:t>) assegurem a imediata implantação de um plano de redução de uso de </a:t>
            </a:r>
            <a:r>
              <a:rPr lang="pt-BR" sz="1600" b="1" dirty="0" smtClean="0"/>
              <a:t>agrotóxicos</a:t>
            </a:r>
            <a:r>
              <a:rPr lang="pt-BR" sz="1600" dirty="0" smtClean="0"/>
              <a:t>; v) adotem áreas livres de transgênicos e agrotóxicos; vi) regulem a </a:t>
            </a:r>
            <a:r>
              <a:rPr lang="pt-BR" sz="1600" b="1" dirty="0" smtClean="0"/>
              <a:t>rotulagem</a:t>
            </a:r>
            <a:r>
              <a:rPr lang="pt-BR" sz="1600" dirty="0" smtClean="0"/>
              <a:t>, a </a:t>
            </a:r>
            <a:r>
              <a:rPr lang="pt-BR" sz="1600" b="1" dirty="0" smtClean="0"/>
              <a:t>publicidade</a:t>
            </a:r>
            <a:r>
              <a:rPr lang="pt-BR" sz="1600" dirty="0" smtClean="0"/>
              <a:t> e demais práticas de mercado dos alimentos, visando, em especial, à proteção à infância; </a:t>
            </a:r>
            <a:r>
              <a:rPr lang="pt-BR" sz="1600" dirty="0" err="1" smtClean="0"/>
              <a:t>vii</a:t>
            </a:r>
            <a:r>
              <a:rPr lang="pt-BR" sz="1600" dirty="0" smtClean="0"/>
              <a:t>) regulamentem a </a:t>
            </a:r>
            <a:r>
              <a:rPr lang="pt-BR" sz="1600" b="1" dirty="0" smtClean="0"/>
              <a:t>Norma Brasileira para Comercialização de Alimentos para Lactentes de Primeira Infância</a:t>
            </a:r>
            <a:r>
              <a:rPr lang="pt-BR" sz="1600" dirty="0" smtClean="0"/>
              <a:t> (NBCAL); e </a:t>
            </a:r>
            <a:r>
              <a:rPr lang="pt-BR" sz="1600" dirty="0" err="1" smtClean="0"/>
              <a:t>viii</a:t>
            </a:r>
            <a:r>
              <a:rPr lang="pt-BR" sz="1600" dirty="0" smtClean="0"/>
              <a:t>) readéquem a </a:t>
            </a:r>
            <a:r>
              <a:rPr lang="pt-BR" sz="1600" b="1" dirty="0" smtClean="0"/>
              <a:t>legislação sanitária</a:t>
            </a:r>
            <a:r>
              <a:rPr lang="pt-BR" sz="1600" dirty="0" smtClean="0"/>
              <a:t> de alimentos de origem animal e bebidas à </a:t>
            </a:r>
            <a:r>
              <a:rPr lang="pt-BR" sz="1600" b="1" dirty="0" smtClean="0"/>
              <a:t>produção artesanal</a:t>
            </a:r>
            <a:r>
              <a:rPr lang="pt-BR" sz="1600" dirty="0" smtClean="0"/>
              <a:t>, tradicional e familiar.</a:t>
            </a:r>
          </a:p>
          <a:p>
            <a:r>
              <a:rPr lang="pt-BR" sz="1600" dirty="0" smtClean="0"/>
              <a:t>A intensificação dos processos de </a:t>
            </a:r>
            <a:r>
              <a:rPr lang="pt-BR" sz="1600" b="1" dirty="0" smtClean="0"/>
              <a:t>transição agroecológica</a:t>
            </a:r>
            <a:r>
              <a:rPr lang="pt-BR" sz="1600" dirty="0" smtClean="0"/>
              <a:t>, atendendo aos diferentes eixos do Plano Nacional de Agroecologia e Produção Orgânica (</a:t>
            </a:r>
            <a:r>
              <a:rPr lang="pt-BR" sz="1600" dirty="0" err="1" smtClean="0"/>
              <a:t>Planapo</a:t>
            </a:r>
            <a:r>
              <a:rPr lang="pt-BR" sz="1600" dirty="0" smtClean="0"/>
              <a:t>) ...</a:t>
            </a:r>
          </a:p>
          <a:p>
            <a:r>
              <a:rPr lang="pt-BR" sz="1600" dirty="0" smtClean="0"/>
              <a:t>A promoção, valorização e conservação das </a:t>
            </a:r>
            <a:r>
              <a:rPr lang="pt-BR" sz="1600" b="1" dirty="0" smtClean="0"/>
              <a:t>sementes crioulas e tradicionais</a:t>
            </a:r>
            <a:r>
              <a:rPr lang="pt-BR" sz="1600" dirty="0" smtClean="0"/>
              <a:t>, dos seus guardiões(as) e dos sistemas agrícolas e da </a:t>
            </a:r>
            <a:r>
              <a:rPr lang="pt-BR" sz="1600" dirty="0" err="1" smtClean="0"/>
              <a:t>sociobiodiversidade</a:t>
            </a:r>
            <a:r>
              <a:rPr lang="pt-BR" sz="1600" dirty="0" smtClean="0"/>
              <a:t> que os mantém.</a:t>
            </a:r>
          </a:p>
          <a:p>
            <a:r>
              <a:rPr lang="pt-BR" sz="1600" dirty="0" smtClean="0"/>
              <a:t>O aprofundamento da concepção de qualidade em sintonia com a </a:t>
            </a:r>
            <a:r>
              <a:rPr lang="pt-BR" sz="1600" b="1" dirty="0" smtClean="0"/>
              <a:t>preservação da cultura alimentar e da </a:t>
            </a:r>
            <a:r>
              <a:rPr lang="pt-BR" sz="1600" b="1" dirty="0" err="1" smtClean="0"/>
              <a:t>sociobiodiversidade</a:t>
            </a:r>
            <a:r>
              <a:rPr lang="pt-BR" sz="1600" dirty="0" smtClean="0"/>
              <a:t> presentes nos diferentes territórios, aproximando a interação entre a nutrição e a biodiversidade.</a:t>
            </a:r>
          </a:p>
          <a:p>
            <a:endParaRPr lang="pt-BR" sz="1400" dirty="0" smtClean="0"/>
          </a:p>
          <a:p>
            <a:endParaRPr lang="pt-BR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7620000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t-BR" sz="3600" dirty="0" smtClean="0"/>
              <a:t>Desafios 4ª Conferencia de SAN +2 </a:t>
            </a:r>
            <a:endParaRPr lang="pt-BR" sz="3600" dirty="0"/>
          </a:p>
        </p:txBody>
      </p:sp>
      <p:sp>
        <p:nvSpPr>
          <p:cNvPr id="11267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484784"/>
            <a:ext cx="7848872" cy="5805264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pt-BR" sz="2000" b="1" dirty="0" smtClean="0">
                <a:solidFill>
                  <a:schemeClr val="tx2"/>
                </a:solidFill>
              </a:rPr>
              <a:t>TEMA - Reversão dos agravos decorrentes da </a:t>
            </a:r>
            <a:r>
              <a:rPr lang="pt-BR" sz="2000" b="1" dirty="0" err="1" smtClean="0">
                <a:solidFill>
                  <a:schemeClr val="tx2"/>
                </a:solidFill>
              </a:rPr>
              <a:t>InSAN</a:t>
            </a:r>
            <a:endParaRPr lang="pt-BR" sz="2000" b="1" dirty="0" smtClean="0">
              <a:solidFill>
                <a:schemeClr val="tx2"/>
              </a:solidFill>
            </a:endParaRPr>
          </a:p>
          <a:p>
            <a:r>
              <a:rPr lang="pt-BR" sz="2000" b="1" dirty="0" smtClean="0"/>
              <a:t>Implementação da Estratégia </a:t>
            </a:r>
            <a:r>
              <a:rPr lang="pt-BR" sz="2000" b="1" dirty="0" err="1" smtClean="0"/>
              <a:t>Intersetorial</a:t>
            </a:r>
            <a:r>
              <a:rPr lang="pt-BR" sz="2000" b="1" dirty="0" smtClean="0"/>
              <a:t> de Prevenção e Controle do Sobrepeso e da Obesidade</a:t>
            </a:r>
            <a:r>
              <a:rPr lang="pt-BR" sz="2000" dirty="0" smtClean="0"/>
              <a:t>, nas três esferas de gestão do </a:t>
            </a:r>
            <a:r>
              <a:rPr lang="pt-BR" sz="2000" dirty="0" err="1" smtClean="0"/>
              <a:t>Sisan</a:t>
            </a:r>
            <a:r>
              <a:rPr lang="pt-BR" sz="2000" dirty="0" smtClean="0"/>
              <a:t>.</a:t>
            </a:r>
          </a:p>
          <a:p>
            <a:r>
              <a:rPr lang="pt-BR" sz="2000" dirty="0" smtClean="0"/>
              <a:t>A garantia do acesso à alimentação adequada e saudável às pessoas com </a:t>
            </a:r>
            <a:r>
              <a:rPr lang="pt-BR" sz="2000" b="1" dirty="0" smtClean="0"/>
              <a:t>necessidades alimentares especiais.</a:t>
            </a:r>
          </a:p>
          <a:p>
            <a:pPr>
              <a:buFont typeface="Arial" charset="0"/>
              <a:buNone/>
            </a:pPr>
            <a:endParaRPr lang="pt-BR" sz="2000" b="1" dirty="0" smtClean="0"/>
          </a:p>
          <a:p>
            <a:pPr>
              <a:buFont typeface="Arial" charset="0"/>
              <a:buNone/>
            </a:pPr>
            <a:endParaRPr lang="pt-BR" sz="2000" b="1" dirty="0" smtClean="0"/>
          </a:p>
          <a:p>
            <a:pPr>
              <a:buFont typeface="Arial" charset="0"/>
              <a:buNone/>
            </a:pPr>
            <a:r>
              <a:rPr lang="pt-BR" sz="2000" b="1" dirty="0" smtClean="0">
                <a:solidFill>
                  <a:schemeClr val="tx2"/>
                </a:solidFill>
              </a:rPr>
              <a:t>TEMA - Educação Alimentar e Nutricional, formação profissional e pesquisa em SAN</a:t>
            </a:r>
          </a:p>
          <a:p>
            <a:r>
              <a:rPr lang="pt-BR" sz="2000" dirty="0" smtClean="0"/>
              <a:t>O fortalecimento e ampliação das ações de educação alimentar e nutricional. É fundamental </a:t>
            </a:r>
            <a:r>
              <a:rPr lang="pt-BR" sz="2000" b="1" dirty="0" smtClean="0"/>
              <a:t>concretizar o Marco de Educação Alimentar e Nutricional</a:t>
            </a:r>
            <a:r>
              <a:rPr lang="pt-BR" sz="2000" dirty="0" smtClean="0"/>
              <a:t>.</a:t>
            </a:r>
          </a:p>
          <a:p>
            <a:r>
              <a:rPr lang="pt-BR" sz="2000" dirty="0" smtClean="0"/>
              <a:t>O </a:t>
            </a:r>
            <a:r>
              <a:rPr lang="pt-BR" sz="2000" b="1" dirty="0" smtClean="0"/>
              <a:t>estabelecimento de uma estratégia de formação e atualização continuada em SAN e DHAA</a:t>
            </a:r>
            <a:r>
              <a:rPr lang="pt-BR" sz="2000" dirty="0" smtClean="0"/>
              <a:t> de gestores, profissionais, conselheiros(as).</a:t>
            </a:r>
            <a:r>
              <a:rPr lang="pt-BR" sz="2000" b="1" dirty="0" smtClean="0"/>
              <a:t> </a:t>
            </a:r>
          </a:p>
          <a:p>
            <a:endParaRPr lang="pt-B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7620000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t-BR" sz="3600" dirty="0" smtClean="0"/>
              <a:t>Desafios 4ª Conferencia de SAN +2 </a:t>
            </a:r>
            <a:endParaRPr lang="pt-BR" sz="3600" dirty="0"/>
          </a:p>
        </p:txBody>
      </p:sp>
      <p:sp>
        <p:nvSpPr>
          <p:cNvPr id="12291" name="Espaço Reservado para Conteúdo 2"/>
          <p:cNvSpPr>
            <a:spLocks noGrp="1"/>
          </p:cNvSpPr>
          <p:nvPr>
            <p:ph idx="1"/>
          </p:nvPr>
        </p:nvSpPr>
        <p:spPr>
          <a:xfrm>
            <a:off x="611188" y="1196975"/>
            <a:ext cx="7200900" cy="475297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pt-BR" sz="1800" b="1" dirty="0" smtClean="0">
                <a:solidFill>
                  <a:schemeClr val="tx2"/>
                </a:solidFill>
              </a:rPr>
              <a:t>TEMA - Agenda Internacional e cooperação brasileira</a:t>
            </a:r>
          </a:p>
          <a:p>
            <a:r>
              <a:rPr lang="pt-BR" sz="1800" dirty="0" smtClean="0"/>
              <a:t>Na </a:t>
            </a:r>
            <a:r>
              <a:rPr lang="pt-BR" sz="1800" b="1" dirty="0" smtClean="0"/>
              <a:t>área internacional</a:t>
            </a:r>
            <a:r>
              <a:rPr lang="pt-BR" sz="1800" dirty="0" smtClean="0"/>
              <a:t>, faz-se necessário que o Direito Humano à Alimentação Adequada (DHAA) e a Soberania e Segurança Alimentar e Nutricional (SSAN) orientem as relações </a:t>
            </a:r>
            <a:r>
              <a:rPr lang="pt-BR" sz="1800" dirty="0" err="1" smtClean="0"/>
              <a:t>transfronteiriças</a:t>
            </a:r>
            <a:r>
              <a:rPr lang="pt-BR" sz="1800" dirty="0" smtClean="0"/>
              <a:t> e as obrigações extraterritoriais, as negociações internacionais de clima, comércio e tratados bilaterais, bem como os projetos de investimentos de empresas estrangeiras no Brasil e de empresas brasileiras realizados em outros países nas áreas da mineração, agronegócio e construção civil, que contam com apoio do governo brasileiro.... </a:t>
            </a:r>
            <a:r>
              <a:rPr lang="pt-BR" sz="1800" b="1" dirty="0" smtClean="0"/>
              <a:t>criação de um Conselho Nacional de Política Externa</a:t>
            </a:r>
            <a:r>
              <a:rPr lang="pt-BR" sz="1800" dirty="0" smtClean="0"/>
              <a:t> onde as distintas visões, interesses e propostas em disputa sejam apresentados e processados.</a:t>
            </a:r>
          </a:p>
          <a:p>
            <a:pPr>
              <a:buFont typeface="Arial" charset="0"/>
              <a:buNone/>
            </a:pPr>
            <a:endParaRPr lang="pt-BR" sz="1800" dirty="0" smtClean="0"/>
          </a:p>
          <a:p>
            <a:pPr>
              <a:buFont typeface="Arial" charset="0"/>
              <a:buNone/>
            </a:pPr>
            <a:r>
              <a:rPr lang="pt-BR" sz="1800" b="1" dirty="0" smtClean="0">
                <a:solidFill>
                  <a:schemeClr val="tx2"/>
                </a:solidFill>
              </a:rPr>
              <a:t>TEMA - SISAN e DHAA</a:t>
            </a:r>
          </a:p>
          <a:p>
            <a:pPr>
              <a:buFont typeface="Arial" charset="0"/>
              <a:buNone/>
            </a:pPr>
            <a:r>
              <a:rPr lang="pt-BR" sz="1800" dirty="0" smtClean="0"/>
              <a:t>...  desafios para </a:t>
            </a:r>
            <a:r>
              <a:rPr lang="pt-BR" sz="1800" b="1" dirty="0" smtClean="0"/>
              <a:t>implantação do </a:t>
            </a:r>
            <a:r>
              <a:rPr lang="pt-BR" sz="1800" b="1" dirty="0" err="1" smtClean="0"/>
              <a:t>Sisan</a:t>
            </a:r>
            <a:r>
              <a:rPr lang="pt-BR" sz="1800" b="1" dirty="0" smtClean="0"/>
              <a:t> e seus diferentes programas</a:t>
            </a:r>
            <a:r>
              <a:rPr lang="pt-BR" sz="1800" dirty="0" smtClean="0"/>
              <a:t> requerem a geração de conhecimentos em uma nova perspectiva ...</a:t>
            </a:r>
          </a:p>
          <a:p>
            <a:pPr>
              <a:buFont typeface="Arial" charset="0"/>
              <a:buNone/>
            </a:pPr>
            <a:r>
              <a:rPr lang="pt-BR" sz="1800" dirty="0" smtClean="0"/>
              <a:t>... criados e implementados </a:t>
            </a:r>
            <a:r>
              <a:rPr lang="pt-BR" sz="1800" b="1" dirty="0" smtClean="0"/>
              <a:t>instrumentos de exigibilidade do DHAA</a:t>
            </a:r>
            <a:r>
              <a:rPr lang="pt-BR" sz="1800" dirty="0" smtClean="0"/>
              <a:t> no âmbito administrativo que viabilizem os processos de monitoramento.</a:t>
            </a:r>
          </a:p>
          <a:p>
            <a:pPr>
              <a:buFont typeface="Arial" charset="0"/>
              <a:buNone/>
            </a:pPr>
            <a:endParaRPr lang="pt-BR" sz="1600" dirty="0" smtClean="0"/>
          </a:p>
          <a:p>
            <a:pPr>
              <a:buFont typeface="Arial" charset="0"/>
              <a:buNone/>
            </a:pPr>
            <a:endParaRPr lang="pt-BR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4450"/>
            <a:ext cx="7620000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t-BR" sz="3200" dirty="0" smtClean="0"/>
              <a:t>Proposta de </a:t>
            </a:r>
            <a:r>
              <a:rPr lang="pt-BR" sz="3200" b="1" dirty="0" smtClean="0"/>
              <a:t>novos Objetivos</a:t>
            </a:r>
            <a:r>
              <a:rPr lang="pt-BR" sz="3200" dirty="0" smtClean="0"/>
              <a:t/>
            </a:r>
            <a:br>
              <a:rPr lang="pt-BR" sz="3200" dirty="0" smtClean="0"/>
            </a:br>
            <a:r>
              <a:rPr lang="pt-BR" sz="3200" dirty="0" smtClean="0"/>
              <a:t>Programa de SAN </a:t>
            </a:r>
            <a:r>
              <a:rPr lang="pt-BR" sz="3200" b="1" dirty="0" smtClean="0"/>
              <a:t>PPA 2016-2019</a:t>
            </a:r>
            <a:endParaRPr lang="pt-BR" sz="3200" b="1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66799" y="1556792"/>
            <a:ext cx="7705601" cy="3989388"/>
          </a:xfrm>
        </p:spPr>
        <p:txBody>
          <a:bodyPr rtlCol="0">
            <a:normAutofit fontScale="25000" lnSpcReduction="20000"/>
          </a:bodyPr>
          <a:lstStyle/>
          <a:p>
            <a:pPr marL="11430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11200" b="1" dirty="0"/>
              <a:t>Objetivo 1: Combater a insegurança alimentar e nutricional que persiste em grupos populacionais específicos, com ênfase em povos e comunidades tradicionais</a:t>
            </a:r>
            <a:r>
              <a:rPr lang="pt-BR" sz="11200" b="1" dirty="0" smtClean="0"/>
              <a:t>.</a:t>
            </a:r>
          </a:p>
          <a:p>
            <a:pPr marL="11430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BR" sz="7200" b="1" dirty="0" smtClean="0"/>
          </a:p>
          <a:p>
            <a:pPr marL="11430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8000" b="1" dirty="0" smtClean="0"/>
              <a:t>Temas relacionados:</a:t>
            </a:r>
            <a:endParaRPr lang="pt-BR" sz="8000" dirty="0" smtClean="0"/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8000" dirty="0" smtClean="0"/>
              <a:t>Mapeamento de </a:t>
            </a:r>
            <a:r>
              <a:rPr lang="pt-BR" sz="8000" dirty="0" err="1" smtClean="0"/>
              <a:t>Insan</a:t>
            </a:r>
            <a:r>
              <a:rPr lang="pt-BR" sz="8000" dirty="0" smtClean="0"/>
              <a:t>;</a:t>
            </a:r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8000" dirty="0" smtClean="0"/>
              <a:t>Elaboração de estratégias territoriais de superação da </a:t>
            </a:r>
            <a:r>
              <a:rPr lang="pt-BR" sz="8000" dirty="0" err="1" smtClean="0"/>
              <a:t>InSAN</a:t>
            </a:r>
            <a:r>
              <a:rPr lang="pt-BR" sz="8000" dirty="0" smtClean="0"/>
              <a:t> em </a:t>
            </a:r>
            <a:r>
              <a:rPr lang="pt-BR" sz="8000" dirty="0" err="1" smtClean="0"/>
              <a:t>PCTs</a:t>
            </a:r>
            <a:r>
              <a:rPr lang="pt-BR" sz="8000" dirty="0" smtClean="0"/>
              <a:t>;</a:t>
            </a:r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8000" dirty="0" smtClean="0"/>
              <a:t>Cadastro e PBF para PCT;</a:t>
            </a:r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8000" dirty="0" err="1" smtClean="0"/>
              <a:t>Fomento-ATER</a:t>
            </a:r>
            <a:r>
              <a:rPr lang="pt-BR" sz="8000" dirty="0" smtClean="0"/>
              <a:t>/inclusão produtiva/Sementes/Água/Comercialização; </a:t>
            </a:r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8000" dirty="0" smtClean="0"/>
              <a:t>Saúde Indígena (SISVAN Indígena);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t-BR" sz="7200" dirty="0" smtClean="0">
              <a:solidFill>
                <a:srgbClr val="FF000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t-BR" sz="3200" dirty="0">
              <a:solidFill>
                <a:srgbClr val="FF000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t-BR" sz="3000" dirty="0">
              <a:solidFill>
                <a:srgbClr val="FF0000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539552" y="5877272"/>
            <a:ext cx="7560840" cy="7920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2"/>
                </a:solidFill>
              </a:rPr>
              <a:t>Encaminhamento: realizar reunião multilateral com MDS, </a:t>
            </a:r>
            <a:r>
              <a:rPr lang="pt-BR" b="1" dirty="0" smtClean="0">
                <a:solidFill>
                  <a:schemeClr val="tx2"/>
                </a:solidFill>
              </a:rPr>
              <a:t>MDA, SESAI</a:t>
            </a:r>
            <a:r>
              <a:rPr lang="pt-BR" b="1" dirty="0">
                <a:solidFill>
                  <a:schemeClr val="tx2"/>
                </a:solidFill>
              </a:rPr>
              <a:t>, FUNAI, </a:t>
            </a:r>
            <a:r>
              <a:rPr lang="pt-BR" b="1" dirty="0" smtClean="0">
                <a:solidFill>
                  <a:schemeClr val="tx2"/>
                </a:solidFill>
              </a:rPr>
              <a:t>MPA, </a:t>
            </a:r>
            <a:r>
              <a:rPr lang="pt-BR" b="1" dirty="0">
                <a:solidFill>
                  <a:schemeClr val="tx2"/>
                </a:solidFill>
              </a:rPr>
              <a:t>SEPPIR, FNDE e </a:t>
            </a:r>
            <a:r>
              <a:rPr lang="pt-BR" b="1" dirty="0" smtClean="0">
                <a:solidFill>
                  <a:schemeClr val="tx2"/>
                </a:solidFill>
              </a:rPr>
              <a:t>MMA.</a:t>
            </a:r>
            <a:endParaRPr lang="pt-BR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-315590"/>
            <a:ext cx="7931224" cy="1512342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t-BR" sz="2800" dirty="0" smtClean="0"/>
              <a:t>Proposta de </a:t>
            </a:r>
            <a:r>
              <a:rPr lang="pt-BR" sz="2800" b="1" dirty="0" smtClean="0"/>
              <a:t>novos Objetivos</a:t>
            </a: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 smtClean="0"/>
              <a:t>Programa de SAN </a:t>
            </a:r>
            <a:r>
              <a:rPr lang="pt-BR" sz="2800" b="1" dirty="0" smtClean="0"/>
              <a:t>PPA 2016-2019</a:t>
            </a:r>
            <a:endParaRPr lang="pt-BR" sz="2400" b="1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251520" y="1124744"/>
            <a:ext cx="7956476" cy="6120680"/>
          </a:xfrm>
        </p:spPr>
        <p:txBody>
          <a:bodyPr rtlCol="0">
            <a:normAutofit/>
          </a:bodyPr>
          <a:lstStyle/>
          <a:p>
            <a:pPr marL="11430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000" b="1" dirty="0"/>
              <a:t>Objetivo 1: Combater a insegurança alimentar e nutricional que persiste em grupos populacionais específicos, com ênfase em povos e comunidades tradicionais</a:t>
            </a:r>
            <a:r>
              <a:rPr lang="pt-BR" sz="2000" b="1" dirty="0" smtClean="0"/>
              <a:t>.</a:t>
            </a:r>
          </a:p>
          <a:p>
            <a:pPr marL="411163" lvl="1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1800" b="1" dirty="0" smtClean="0"/>
              <a:t>METAS</a:t>
            </a:r>
          </a:p>
          <a:p>
            <a:pPr lvl="1"/>
            <a:r>
              <a:rPr lang="pt-BR" sz="1600" dirty="0" smtClean="0"/>
              <a:t>Reduzir </a:t>
            </a:r>
            <a:r>
              <a:rPr lang="pt-BR" sz="1600" dirty="0"/>
              <a:t>o índice de desnutrição aguda em </a:t>
            </a:r>
            <a:r>
              <a:rPr lang="pt-BR" sz="1600" dirty="0" err="1"/>
              <a:t>xx</a:t>
            </a:r>
            <a:r>
              <a:rPr lang="pt-BR" sz="1600" dirty="0"/>
              <a:t>%</a:t>
            </a:r>
          </a:p>
          <a:p>
            <a:pPr lvl="1"/>
            <a:r>
              <a:rPr lang="pt-BR" sz="1600" dirty="0"/>
              <a:t>Reduzir o índice de desnutrição crônica em </a:t>
            </a:r>
            <a:r>
              <a:rPr lang="pt-BR" sz="1600" dirty="0" err="1"/>
              <a:t>xx</a:t>
            </a:r>
            <a:r>
              <a:rPr lang="pt-BR" sz="1600" dirty="0"/>
              <a:t>%</a:t>
            </a:r>
          </a:p>
          <a:p>
            <a:pPr lvl="1"/>
            <a:r>
              <a:rPr lang="pt-BR" sz="1600" dirty="0" smtClean="0"/>
              <a:t>Meta </a:t>
            </a:r>
            <a:r>
              <a:rPr lang="pt-BR" sz="1600" dirty="0"/>
              <a:t>para a população negra</a:t>
            </a:r>
          </a:p>
          <a:p>
            <a:pPr lvl="1"/>
            <a:r>
              <a:rPr lang="pt-BR" sz="1600" dirty="0"/>
              <a:t>X famílias atendidas pelo programa de inclusão produtiva</a:t>
            </a:r>
          </a:p>
          <a:p>
            <a:pPr lvl="1"/>
            <a:r>
              <a:rPr lang="pt-BR" sz="1600" dirty="0"/>
              <a:t>X famílias atendidas com cisternas para consumo humano</a:t>
            </a:r>
          </a:p>
          <a:p>
            <a:pPr lvl="1"/>
            <a:r>
              <a:rPr lang="pt-BR" sz="1600" dirty="0"/>
              <a:t>Ampliar em X% inclusão das famílias no </a:t>
            </a:r>
            <a:r>
              <a:rPr lang="pt-BR" sz="1600" dirty="0" err="1"/>
              <a:t>CADùnico</a:t>
            </a:r>
            <a:r>
              <a:rPr lang="pt-BR" sz="1600" dirty="0"/>
              <a:t> e no PBF</a:t>
            </a:r>
          </a:p>
          <a:p>
            <a:pPr lvl="1"/>
            <a:r>
              <a:rPr lang="pt-BR" sz="1600" dirty="0"/>
              <a:t>Serão detalhadas as metas para públicos específicos </a:t>
            </a:r>
          </a:p>
          <a:p>
            <a:pPr marL="411163" lvl="1" indent="0">
              <a:buNone/>
            </a:pPr>
            <a:endParaRPr lang="pt-BR" sz="1800" b="1" dirty="0" smtClean="0"/>
          </a:p>
          <a:p>
            <a:pPr marL="411163" lvl="1" indent="0">
              <a:buNone/>
            </a:pPr>
            <a:r>
              <a:rPr lang="pt-BR" sz="1800" b="1" dirty="0" smtClean="0"/>
              <a:t>INICIATIVAS</a:t>
            </a:r>
            <a:endParaRPr lang="pt-BR" sz="1800" b="1" dirty="0"/>
          </a:p>
          <a:p>
            <a:pPr lvl="1"/>
            <a:r>
              <a:rPr lang="pt-BR" sz="1600" dirty="0"/>
              <a:t>Ampliar para 100% a cobertura do SISVAN indígena para crianças e gestantes</a:t>
            </a:r>
          </a:p>
          <a:p>
            <a:pPr lvl="1"/>
            <a:r>
              <a:rPr lang="pt-BR" sz="1600" dirty="0"/>
              <a:t>Realizar um mapeamento da situação de INSAN e criar ferramentas de monitoramento e divulgação dos dados e das políticas.</a:t>
            </a:r>
          </a:p>
          <a:p>
            <a:pPr lvl="1"/>
            <a:r>
              <a:rPr lang="pt-BR" sz="1600" dirty="0"/>
              <a:t>Elaboração de estratégias territoriais de superação da </a:t>
            </a:r>
            <a:r>
              <a:rPr lang="pt-BR" sz="1600" dirty="0" err="1"/>
              <a:t>InSAN</a:t>
            </a:r>
            <a:r>
              <a:rPr lang="pt-BR" sz="1600" dirty="0"/>
              <a:t> em </a:t>
            </a:r>
            <a:r>
              <a:rPr lang="pt-BR" sz="1600" dirty="0" err="1"/>
              <a:t>PCTs</a:t>
            </a:r>
            <a:r>
              <a:rPr lang="pt-BR" sz="1800" dirty="0"/>
              <a:t>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t-BR" sz="24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292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539552" y="1340768"/>
            <a:ext cx="7345561" cy="4800600"/>
          </a:xfrm>
        </p:spPr>
        <p:txBody>
          <a:bodyPr rtlCol="0">
            <a:normAutofit/>
          </a:bodyPr>
          <a:lstStyle/>
          <a:p>
            <a:pPr marL="11430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800" b="1" dirty="0"/>
              <a:t>Objetivo 2: Contribuir para reduzir a pobreza rural por meio de políticas de inclusão produtiva</a:t>
            </a:r>
            <a:r>
              <a:rPr lang="pt-BR" sz="2800" b="1" dirty="0" smtClean="0"/>
              <a:t>.</a:t>
            </a:r>
          </a:p>
          <a:p>
            <a:pPr marL="11430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dirty="0"/>
          </a:p>
          <a:p>
            <a:pPr marL="11430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400" b="1" dirty="0" smtClean="0"/>
              <a:t>Ações/metas relacionadas:</a:t>
            </a:r>
            <a:endParaRPr lang="pt-BR" sz="2400" dirty="0" smtClean="0"/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dirty="0" smtClean="0"/>
              <a:t>Inserção </a:t>
            </a:r>
            <a:r>
              <a:rPr lang="pt-BR" dirty="0"/>
              <a:t>produtiva das famílias mais pobres, convergências de políticas (fomento, água, microcrédito, PAA, PNAE);</a:t>
            </a:r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dirty="0"/>
              <a:t>Sementes;</a:t>
            </a:r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dirty="0"/>
              <a:t>Empreendedorismo rural;</a:t>
            </a:r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dirty="0"/>
              <a:t>Crédito e ATER; </a:t>
            </a:r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dirty="0" smtClean="0"/>
              <a:t>Assentamento</a:t>
            </a:r>
            <a:endParaRPr lang="pt-BR" dirty="0"/>
          </a:p>
          <a:p>
            <a:pPr marL="11430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BR" sz="2400" dirty="0"/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t-BR" sz="3200" dirty="0"/>
          </a:p>
        </p:txBody>
      </p:sp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457200" y="44450"/>
            <a:ext cx="7620000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t-BR" sz="3200" dirty="0" smtClean="0"/>
              <a:t>Proposta de </a:t>
            </a:r>
            <a:r>
              <a:rPr lang="pt-BR" sz="3200" b="1" dirty="0" smtClean="0"/>
              <a:t>novos Objetivos</a:t>
            </a:r>
            <a:r>
              <a:rPr lang="pt-BR" sz="3200" dirty="0" smtClean="0"/>
              <a:t/>
            </a:r>
            <a:br>
              <a:rPr lang="pt-BR" sz="3200" dirty="0" smtClean="0"/>
            </a:br>
            <a:r>
              <a:rPr lang="pt-BR" sz="3200" dirty="0" smtClean="0"/>
              <a:t>Programa de SAN </a:t>
            </a:r>
            <a:r>
              <a:rPr lang="pt-BR" sz="3200" b="1" dirty="0" smtClean="0"/>
              <a:t>PPA 2016-2019</a:t>
            </a:r>
            <a:endParaRPr lang="pt-BR" sz="3200" b="1" dirty="0"/>
          </a:p>
        </p:txBody>
      </p:sp>
      <p:sp>
        <p:nvSpPr>
          <p:cNvPr id="7" name="Retângulo 6"/>
          <p:cNvSpPr/>
          <p:nvPr/>
        </p:nvSpPr>
        <p:spPr>
          <a:xfrm>
            <a:off x="539552" y="5877272"/>
            <a:ext cx="7560840" cy="7920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2"/>
                </a:solidFill>
              </a:rPr>
              <a:t>Encaminhamento: </a:t>
            </a:r>
            <a:r>
              <a:rPr lang="pt-BR" b="1" dirty="0" smtClean="0">
                <a:solidFill>
                  <a:schemeClr val="tx2"/>
                </a:solidFill>
              </a:rPr>
              <a:t>avaliar estrategicamente se este Objetivo deve estar vinculado ao Programa de Agricultura Familiar.</a:t>
            </a:r>
            <a:endParaRPr lang="pt-BR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840184" y="1365250"/>
            <a:ext cx="7188200" cy="4800600"/>
          </a:xfrm>
        </p:spPr>
        <p:txBody>
          <a:bodyPr rtlCol="0">
            <a:normAutofit/>
          </a:bodyPr>
          <a:lstStyle/>
          <a:p>
            <a:pPr marL="11430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400" b="1" dirty="0"/>
              <a:t>Objetivo 3: Ampliar a produção de alimentos saudáveis e sustentáveis.</a:t>
            </a:r>
            <a:endParaRPr lang="pt-BR" sz="2400" dirty="0"/>
          </a:p>
          <a:p>
            <a:pPr marL="11430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BR" sz="2000" b="1" dirty="0" smtClean="0"/>
          </a:p>
          <a:p>
            <a:pPr marL="11430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000" b="1" dirty="0" smtClean="0"/>
              <a:t>Ações/metas relacionadas:</a:t>
            </a:r>
            <a:endParaRPr lang="pt-BR" sz="2000" dirty="0" smtClean="0"/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1800" dirty="0" smtClean="0"/>
              <a:t>Agricultura familiar;</a:t>
            </a:r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1800" dirty="0" err="1" smtClean="0"/>
              <a:t>Agroecologia</a:t>
            </a:r>
            <a:r>
              <a:rPr lang="pt-BR" sz="1800" dirty="0"/>
              <a:t>;</a:t>
            </a:r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1800" dirty="0" smtClean="0"/>
              <a:t>Sociobiodiversidade</a:t>
            </a:r>
            <a:r>
              <a:rPr lang="pt-BR" sz="1800" dirty="0"/>
              <a:t>;</a:t>
            </a:r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1800" dirty="0"/>
              <a:t>Terra e território;</a:t>
            </a:r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1800" dirty="0"/>
              <a:t>Transgênicos e agrotóxicos;</a:t>
            </a:r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1800" dirty="0" smtClean="0"/>
              <a:t>Água </a:t>
            </a:r>
            <a:r>
              <a:rPr lang="pt-BR" sz="1800" dirty="0"/>
              <a:t>para produção;</a:t>
            </a:r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1800" dirty="0"/>
              <a:t>Sementes;</a:t>
            </a:r>
          </a:p>
          <a:p>
            <a:pPr marL="64008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1800" dirty="0"/>
              <a:t>Agricultura urbana.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t-BR" sz="2800" dirty="0"/>
          </a:p>
        </p:txBody>
      </p:sp>
      <p:pic>
        <p:nvPicPr>
          <p:cNvPr id="15364" name="Imagem 1" descr="Descrição: cid:image004.jpg@01CE41AA.23266E5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70325" y="6153150"/>
            <a:ext cx="10001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457200" y="44450"/>
            <a:ext cx="7620000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t-BR" sz="3200" dirty="0" smtClean="0"/>
              <a:t>Proposta de </a:t>
            </a:r>
            <a:r>
              <a:rPr lang="pt-BR" sz="3200" b="1" dirty="0" smtClean="0"/>
              <a:t>novos Objetivos</a:t>
            </a:r>
            <a:r>
              <a:rPr lang="pt-BR" sz="3200" dirty="0" smtClean="0"/>
              <a:t/>
            </a:r>
            <a:br>
              <a:rPr lang="pt-BR" sz="3200" dirty="0" smtClean="0"/>
            </a:br>
            <a:r>
              <a:rPr lang="pt-BR" sz="3200" dirty="0" smtClean="0"/>
              <a:t>Programa de SAN </a:t>
            </a:r>
            <a:r>
              <a:rPr lang="pt-BR" sz="3200" b="1" dirty="0" smtClean="0"/>
              <a:t>PPA 2016-2019</a:t>
            </a:r>
            <a:endParaRPr lang="pt-BR" sz="3200" b="1" dirty="0"/>
          </a:p>
        </p:txBody>
      </p:sp>
      <p:sp>
        <p:nvSpPr>
          <p:cNvPr id="7" name="Retângulo 6"/>
          <p:cNvSpPr/>
          <p:nvPr/>
        </p:nvSpPr>
        <p:spPr>
          <a:xfrm>
            <a:off x="539552" y="5805264"/>
            <a:ext cx="7560840" cy="7920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2"/>
                </a:solidFill>
              </a:rPr>
              <a:t>Encaminhamento: avaliar </a:t>
            </a:r>
            <a:r>
              <a:rPr lang="pt-BR" b="1" dirty="0" smtClean="0">
                <a:solidFill>
                  <a:schemeClr val="tx2"/>
                </a:solidFill>
              </a:rPr>
              <a:t>este </a:t>
            </a:r>
            <a:r>
              <a:rPr lang="pt-BR" b="1" dirty="0">
                <a:solidFill>
                  <a:schemeClr val="tx2"/>
                </a:solidFill>
              </a:rPr>
              <a:t>Objetivo </a:t>
            </a:r>
            <a:r>
              <a:rPr lang="pt-BR" b="1" dirty="0" smtClean="0">
                <a:solidFill>
                  <a:schemeClr val="tx2"/>
                </a:solidFill>
              </a:rPr>
              <a:t>se adequa melhor ao Programa de Agricultura </a:t>
            </a:r>
            <a:r>
              <a:rPr lang="pt-BR" b="1" dirty="0">
                <a:solidFill>
                  <a:schemeClr val="tx2"/>
                </a:solidFill>
              </a:rPr>
              <a:t>Familiar</a:t>
            </a:r>
            <a:r>
              <a:rPr lang="pt-BR" b="1" dirty="0" smtClean="0">
                <a:solidFill>
                  <a:schemeClr val="tx2"/>
                </a:solidFill>
              </a:rPr>
              <a:t>. </a:t>
            </a:r>
            <a:endParaRPr lang="pt-BR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7632848" cy="1080120"/>
          </a:xfrm>
        </p:spPr>
        <p:txBody>
          <a:bodyPr/>
          <a:lstStyle/>
          <a:p>
            <a:pPr algn="ctr"/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BR" sz="3200" b="1" dirty="0" smtClean="0"/>
              <a:t>Programa Temático de SAN no PPA</a:t>
            </a:r>
            <a:br>
              <a:rPr lang="pt-BR" sz="3200" b="1" dirty="0" smtClean="0"/>
            </a:br>
            <a:r>
              <a:rPr lang="pt-BR" sz="3200" b="1" dirty="0" smtClean="0"/>
              <a:t>X </a:t>
            </a:r>
            <a:br>
              <a:rPr lang="pt-BR" sz="3200" b="1" dirty="0" smtClean="0"/>
            </a:br>
            <a:r>
              <a:rPr lang="pt-BR" sz="3200" b="1" dirty="0" smtClean="0"/>
              <a:t>Plano Nacional de SAN </a:t>
            </a: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4000" dirty="0" smtClean="0"/>
              <a:t/>
            </a:r>
            <a:br>
              <a:rPr lang="pt-BR" sz="4000" dirty="0" smtClean="0"/>
            </a:b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3121496"/>
            <a:ext cx="8136904" cy="3475856"/>
          </a:xfrm>
        </p:spPr>
        <p:txBody>
          <a:bodyPr/>
          <a:lstStyle/>
          <a:p>
            <a:r>
              <a:rPr lang="pt-BR" sz="2400" b="1" dirty="0" smtClean="0"/>
              <a:t>É importante esclarecer a diferença:</a:t>
            </a:r>
          </a:p>
          <a:p>
            <a:pPr lvl="1"/>
            <a:r>
              <a:rPr lang="pt-BR" b="1" dirty="0" smtClean="0"/>
              <a:t>Programa Temático de SAN no PPA</a:t>
            </a:r>
            <a:r>
              <a:rPr lang="pt-BR" dirty="0" smtClean="0"/>
              <a:t>: Deve refletir as prioridades e as interfaces dos Planos Setoriais nas suas dimensões estratégicas. Existem vários Programas Temáticos do PPA que tem forte interface com a SAN (ex.: agricultura familiar).</a:t>
            </a:r>
            <a:endParaRPr lang="pt-BR" dirty="0"/>
          </a:p>
          <a:p>
            <a:pPr lvl="1"/>
            <a:endParaRPr lang="pt-BR" sz="1800" dirty="0"/>
          </a:p>
          <a:p>
            <a:pPr lvl="1"/>
            <a:r>
              <a:rPr lang="pt-BR" b="1" dirty="0" smtClean="0"/>
              <a:t>Plano Nacional de SAN: </a:t>
            </a:r>
            <a:r>
              <a:rPr lang="pt-BR" dirty="0" smtClean="0"/>
              <a:t>Conjunto de ações voltadas para a SAN, com as suas dimensões relacionadas a produção, abastecimento e consumo. Busca refletir a </a:t>
            </a:r>
            <a:r>
              <a:rPr lang="pt-BR" dirty="0" err="1" smtClean="0"/>
              <a:t>intersetorialidade</a:t>
            </a:r>
            <a:r>
              <a:rPr lang="pt-BR" dirty="0" smtClean="0"/>
              <a:t> a partir das  8 diretrizes da Política de SAN, numa perspectiva mais abrangente.</a:t>
            </a:r>
          </a:p>
          <a:p>
            <a:pPr marL="114300" indent="0">
              <a:buNone/>
            </a:pPr>
            <a:endParaRPr lang="pt-BR" sz="2400" dirty="0"/>
          </a:p>
          <a:p>
            <a:endParaRPr lang="pt-BR" sz="2400" dirty="0"/>
          </a:p>
        </p:txBody>
      </p:sp>
      <p:sp>
        <p:nvSpPr>
          <p:cNvPr id="5" name="Retângulo de cantos arredondados 4"/>
          <p:cNvSpPr/>
          <p:nvPr/>
        </p:nvSpPr>
        <p:spPr>
          <a:xfrm>
            <a:off x="755576" y="1772816"/>
            <a:ext cx="7128792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PPA 2016-2019 : </a:t>
            </a:r>
            <a:r>
              <a:rPr lang="pt-BR" dirty="0"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Expressa a agenda estratégica do governo organizada pelos temas de políticas públicas. Orienta a atuação do Governo para o que deve ser feito nos próximos 4 anos</a:t>
            </a:r>
            <a:r>
              <a:rPr lang="pt-BR" dirty="0" smtClean="0"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37045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ço Reservado para Conteúdo 4"/>
          <p:cNvSpPr>
            <a:spLocks noGrp="1"/>
          </p:cNvSpPr>
          <p:nvPr>
            <p:ph idx="1"/>
          </p:nvPr>
        </p:nvSpPr>
        <p:spPr>
          <a:xfrm>
            <a:off x="779463" y="1436688"/>
            <a:ext cx="7321550" cy="4800600"/>
          </a:xfrm>
        </p:spPr>
        <p:txBody>
          <a:bodyPr/>
          <a:lstStyle/>
          <a:p>
            <a:pPr marL="114300" indent="0">
              <a:buFont typeface="Arial" charset="0"/>
              <a:buNone/>
            </a:pPr>
            <a:r>
              <a:rPr lang="pt-BR" sz="2400" b="1" dirty="0" smtClean="0"/>
              <a:t>Objetivo 4: Promover o abastecimento/acesso regular e permanente da população brasileira à alimentação adequada e saudável.</a:t>
            </a:r>
            <a:r>
              <a:rPr lang="pt-BR" sz="2400" dirty="0" smtClean="0"/>
              <a:t> </a:t>
            </a:r>
          </a:p>
          <a:p>
            <a:pPr marL="114300" indent="0">
              <a:buFont typeface="Arial" charset="0"/>
              <a:buNone/>
            </a:pPr>
            <a:endParaRPr lang="pt-BR" sz="2000" dirty="0" smtClean="0"/>
          </a:p>
          <a:p>
            <a:pPr marL="114300" indent="0">
              <a:buFont typeface="Arial" charset="0"/>
              <a:buNone/>
            </a:pPr>
            <a:r>
              <a:rPr lang="pt-BR" sz="2000" b="1" dirty="0" smtClean="0"/>
              <a:t>Ações/metas relacionadas:</a:t>
            </a:r>
            <a:endParaRPr lang="pt-BR" sz="2000" dirty="0" smtClean="0"/>
          </a:p>
          <a:p>
            <a:pPr lvl="1"/>
            <a:r>
              <a:rPr lang="pt-BR" sz="1800" dirty="0" smtClean="0"/>
              <a:t>Compras públicas da agricultura familiar;</a:t>
            </a:r>
          </a:p>
          <a:p>
            <a:pPr lvl="1"/>
            <a:r>
              <a:rPr lang="pt-BR" sz="1800" dirty="0" smtClean="0"/>
              <a:t>Equipamentos públicos de SAN;</a:t>
            </a:r>
          </a:p>
          <a:p>
            <a:pPr lvl="1"/>
            <a:r>
              <a:rPr lang="pt-BR" sz="1800" dirty="0" smtClean="0"/>
              <a:t>Legislação sanitária;</a:t>
            </a:r>
          </a:p>
          <a:p>
            <a:pPr lvl="1"/>
            <a:r>
              <a:rPr lang="pt-BR" sz="1800" dirty="0" smtClean="0"/>
              <a:t>formar rede de banco de alimentos (desperdício de alimentos);</a:t>
            </a:r>
          </a:p>
          <a:p>
            <a:pPr lvl="1"/>
            <a:r>
              <a:rPr lang="pt-BR" sz="1800" dirty="0" smtClean="0"/>
              <a:t>Abastecimento.</a:t>
            </a:r>
          </a:p>
          <a:p>
            <a:pPr marL="411163" lvl="1" indent="0">
              <a:buNone/>
            </a:pPr>
            <a:endParaRPr lang="pt-BR" sz="1800" dirty="0"/>
          </a:p>
        </p:txBody>
      </p:sp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457200" y="44450"/>
            <a:ext cx="7620000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t-BR" sz="3200" dirty="0" smtClean="0"/>
              <a:t>Proposta de </a:t>
            </a:r>
            <a:r>
              <a:rPr lang="pt-BR" sz="3200" b="1" dirty="0" smtClean="0"/>
              <a:t>novos Objetivos</a:t>
            </a:r>
            <a:r>
              <a:rPr lang="pt-BR" sz="3200" dirty="0" smtClean="0"/>
              <a:t/>
            </a:r>
            <a:br>
              <a:rPr lang="pt-BR" sz="3200" dirty="0" smtClean="0"/>
            </a:br>
            <a:r>
              <a:rPr lang="pt-BR" sz="3200" dirty="0" smtClean="0"/>
              <a:t>Programa de SAN </a:t>
            </a:r>
            <a:r>
              <a:rPr lang="pt-BR" sz="3200" b="1" dirty="0" smtClean="0"/>
              <a:t>PPA 2016-2019</a:t>
            </a:r>
            <a:endParaRPr lang="pt-BR" sz="3200" b="1" dirty="0"/>
          </a:p>
        </p:txBody>
      </p:sp>
      <p:sp>
        <p:nvSpPr>
          <p:cNvPr id="7" name="Retângulo 6"/>
          <p:cNvSpPr/>
          <p:nvPr/>
        </p:nvSpPr>
        <p:spPr>
          <a:xfrm>
            <a:off x="611560" y="5517232"/>
            <a:ext cx="7560840" cy="7920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2"/>
                </a:solidFill>
              </a:rPr>
              <a:t>Encaminhamento: avaliar </a:t>
            </a:r>
            <a:r>
              <a:rPr lang="pt-BR" b="1" dirty="0" smtClean="0">
                <a:solidFill>
                  <a:schemeClr val="tx2"/>
                </a:solidFill>
              </a:rPr>
              <a:t>este </a:t>
            </a:r>
            <a:r>
              <a:rPr lang="pt-BR" b="1" dirty="0">
                <a:solidFill>
                  <a:schemeClr val="tx2"/>
                </a:solidFill>
              </a:rPr>
              <a:t>Objetivo </a:t>
            </a:r>
            <a:r>
              <a:rPr lang="pt-BR" b="1" dirty="0" smtClean="0">
                <a:solidFill>
                  <a:schemeClr val="tx2"/>
                </a:solidFill>
              </a:rPr>
              <a:t>pode juntar com o anterior.</a:t>
            </a:r>
            <a:endParaRPr lang="pt-BR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ço Reservado para Conteúdo 4"/>
          <p:cNvSpPr>
            <a:spLocks noGrp="1"/>
          </p:cNvSpPr>
          <p:nvPr>
            <p:ph idx="1"/>
          </p:nvPr>
        </p:nvSpPr>
        <p:spPr>
          <a:xfrm>
            <a:off x="673100" y="1412875"/>
            <a:ext cx="7427913" cy="4800600"/>
          </a:xfrm>
        </p:spPr>
        <p:txBody>
          <a:bodyPr/>
          <a:lstStyle/>
          <a:p>
            <a:pPr marL="114300" indent="0">
              <a:buFont typeface="Arial" charset="0"/>
              <a:buNone/>
            </a:pPr>
            <a:r>
              <a:rPr lang="pt-BR" sz="2400" b="1" dirty="0" smtClean="0"/>
              <a:t>Objetivo 5: Promover o Consumo de Alimentos Adequados e Saudáveis.</a:t>
            </a:r>
            <a:endParaRPr lang="pt-BR" sz="2400" dirty="0" smtClean="0"/>
          </a:p>
          <a:p>
            <a:pPr marL="114300" indent="0">
              <a:buFont typeface="Arial" charset="0"/>
              <a:buNone/>
            </a:pPr>
            <a:endParaRPr lang="pt-BR" sz="1800" b="1" dirty="0" smtClean="0"/>
          </a:p>
          <a:p>
            <a:pPr marL="114300" indent="0">
              <a:buFont typeface="Arial" charset="0"/>
              <a:buNone/>
            </a:pPr>
            <a:r>
              <a:rPr lang="pt-BR" sz="1800" b="1" dirty="0" smtClean="0"/>
              <a:t>Ações/metas relacionadas:</a:t>
            </a:r>
            <a:endParaRPr lang="pt-BR" sz="1800" dirty="0" smtClean="0"/>
          </a:p>
          <a:p>
            <a:pPr lvl="2"/>
            <a:r>
              <a:rPr lang="pt-BR" sz="1400" dirty="0" smtClean="0"/>
              <a:t>Campanha Brasil Saudável e Sustentável;</a:t>
            </a:r>
          </a:p>
          <a:p>
            <a:pPr lvl="2"/>
            <a:r>
              <a:rPr lang="pt-BR" sz="1400" dirty="0" smtClean="0"/>
              <a:t>Campanhas e ações de EAN nos ambientes (escola, saúde, </a:t>
            </a:r>
            <a:r>
              <a:rPr lang="pt-BR" sz="1400" dirty="0" err="1" smtClean="0"/>
              <a:t>assistencia</a:t>
            </a:r>
            <a:r>
              <a:rPr lang="pt-BR" sz="1400" dirty="0" smtClean="0"/>
              <a:t> social ...);</a:t>
            </a:r>
          </a:p>
          <a:p>
            <a:pPr lvl="2"/>
            <a:r>
              <a:rPr lang="pt-BR" sz="1400" dirty="0" smtClean="0"/>
              <a:t>Controle Resíduo de Agrotóxico (PARA);</a:t>
            </a:r>
          </a:p>
          <a:p>
            <a:pPr lvl="2"/>
            <a:r>
              <a:rPr lang="pt-BR" sz="1400" dirty="0" smtClean="0"/>
              <a:t>Ações regulatórias: rotulagem nutricional, regulamentação da publicidade de alimentos;</a:t>
            </a:r>
          </a:p>
          <a:p>
            <a:pPr lvl="2"/>
            <a:r>
              <a:rPr lang="pt-BR" sz="1400" dirty="0" smtClean="0"/>
              <a:t>Preservação da cultura alimentar e da sociobiodiversidade;</a:t>
            </a:r>
          </a:p>
          <a:p>
            <a:pPr lvl="2"/>
            <a:r>
              <a:rPr lang="pt-BR" sz="1400" dirty="0" smtClean="0"/>
              <a:t>Pacto pela Promoção da Alimentação Saudável;</a:t>
            </a:r>
          </a:p>
          <a:p>
            <a:pPr lvl="2"/>
            <a:r>
              <a:rPr lang="pt-BR" sz="1400" dirty="0" smtClean="0"/>
              <a:t>Saúde na Escola;</a:t>
            </a:r>
          </a:p>
          <a:p>
            <a:pPr lvl="2"/>
            <a:r>
              <a:rPr lang="pt-BR" sz="1400" dirty="0" smtClean="0"/>
              <a:t>Ações do PNAE;</a:t>
            </a:r>
          </a:p>
          <a:p>
            <a:pPr lvl="2"/>
            <a:r>
              <a:rPr lang="pt-BR" sz="1400" dirty="0" smtClean="0"/>
              <a:t>Educando com a horta escolar.</a:t>
            </a:r>
          </a:p>
          <a:p>
            <a:pPr lvl="2"/>
            <a:endParaRPr lang="pt-BR" sz="1400" dirty="0" smtClean="0"/>
          </a:p>
        </p:txBody>
      </p:sp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457200" y="44450"/>
            <a:ext cx="7620000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t-BR" sz="3200" dirty="0" smtClean="0"/>
              <a:t>Proposta de </a:t>
            </a:r>
            <a:r>
              <a:rPr lang="pt-BR" sz="3200" b="1" dirty="0" smtClean="0"/>
              <a:t>novos Objetivos</a:t>
            </a:r>
            <a:r>
              <a:rPr lang="pt-BR" sz="3200" dirty="0" smtClean="0"/>
              <a:t/>
            </a:r>
            <a:br>
              <a:rPr lang="pt-BR" sz="3200" dirty="0" smtClean="0"/>
            </a:br>
            <a:r>
              <a:rPr lang="pt-BR" sz="3200" dirty="0" smtClean="0"/>
              <a:t>Programa de SAN </a:t>
            </a:r>
            <a:r>
              <a:rPr lang="pt-BR" sz="3200" b="1" dirty="0" smtClean="0"/>
              <a:t>PPA 2016-2019</a:t>
            </a:r>
            <a:endParaRPr lang="pt-BR" sz="3200" b="1" dirty="0"/>
          </a:p>
        </p:txBody>
      </p:sp>
      <p:sp>
        <p:nvSpPr>
          <p:cNvPr id="7" name="Retângulo 6"/>
          <p:cNvSpPr/>
          <p:nvPr/>
        </p:nvSpPr>
        <p:spPr>
          <a:xfrm>
            <a:off x="539552" y="5589240"/>
            <a:ext cx="7560840" cy="7920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2"/>
                </a:solidFill>
              </a:rPr>
              <a:t>Encaminhamento: </a:t>
            </a:r>
            <a:r>
              <a:rPr lang="pt-BR" b="1" dirty="0" smtClean="0">
                <a:solidFill>
                  <a:schemeClr val="tx2"/>
                </a:solidFill>
              </a:rPr>
              <a:t>realizar reunião multilateral entre o MDS, MS, FNDE, MEC e MMA. </a:t>
            </a:r>
            <a:endParaRPr lang="pt-BR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ço Reservado para Conteúdo 4"/>
          <p:cNvSpPr>
            <a:spLocks noGrp="1"/>
          </p:cNvSpPr>
          <p:nvPr>
            <p:ph idx="1"/>
          </p:nvPr>
        </p:nvSpPr>
        <p:spPr>
          <a:xfrm>
            <a:off x="539552" y="1268760"/>
            <a:ext cx="7620000" cy="4800600"/>
          </a:xfrm>
        </p:spPr>
        <p:txBody>
          <a:bodyPr/>
          <a:lstStyle/>
          <a:p>
            <a:pPr marL="114300" indent="0">
              <a:buFont typeface="Arial" charset="0"/>
              <a:buNone/>
            </a:pPr>
            <a:r>
              <a:rPr lang="pt-BR" sz="2400" b="1" dirty="0" smtClean="0"/>
              <a:t>Objetivo 6: Controlar e prevenir as doenças decorrentes da má alimentação</a:t>
            </a:r>
            <a:endParaRPr lang="pt-BR" sz="2400" dirty="0" smtClean="0"/>
          </a:p>
          <a:p>
            <a:pPr marL="114300" indent="0">
              <a:buFont typeface="Arial" charset="0"/>
              <a:buNone/>
            </a:pPr>
            <a:endParaRPr lang="pt-BR" sz="1800" b="1" dirty="0" smtClean="0"/>
          </a:p>
          <a:p>
            <a:pPr marL="114300" indent="0">
              <a:buFont typeface="Arial" charset="0"/>
              <a:buNone/>
            </a:pPr>
            <a:r>
              <a:rPr lang="pt-BR" sz="1800" b="1" dirty="0" smtClean="0"/>
              <a:t>Ações/metas relacionadas:</a:t>
            </a:r>
            <a:endParaRPr lang="pt-BR" sz="1800" dirty="0" smtClean="0"/>
          </a:p>
          <a:p>
            <a:pPr lvl="1"/>
            <a:r>
              <a:rPr lang="pt-BR" sz="1600" dirty="0" smtClean="0"/>
              <a:t>Implementar a estratégia de  enfrentamento da obesidade (nos estados e municípios);</a:t>
            </a:r>
          </a:p>
          <a:p>
            <a:pPr lvl="1"/>
            <a:r>
              <a:rPr lang="pt-BR" sz="1600" dirty="0" smtClean="0"/>
              <a:t>Suplementação de Ferro, Vitamina A e </a:t>
            </a:r>
            <a:r>
              <a:rPr lang="pt-BR" sz="1600" dirty="0" err="1" smtClean="0"/>
              <a:t>NutriSUS</a:t>
            </a:r>
            <a:r>
              <a:rPr lang="pt-BR" sz="1600" dirty="0" smtClean="0"/>
              <a:t>;</a:t>
            </a:r>
          </a:p>
          <a:p>
            <a:pPr lvl="1"/>
            <a:r>
              <a:rPr lang="pt-BR" sz="1600" dirty="0" smtClean="0"/>
              <a:t>Vigilância Alimentar e Nutricional (SISVAN);</a:t>
            </a:r>
          </a:p>
          <a:p>
            <a:pPr lvl="1"/>
            <a:r>
              <a:rPr lang="pt-BR" sz="1600" dirty="0" smtClean="0"/>
              <a:t>Pesquisas e inquéritos;</a:t>
            </a:r>
          </a:p>
          <a:p>
            <a:pPr lvl="1"/>
            <a:r>
              <a:rPr lang="pt-BR" sz="1600" dirty="0" smtClean="0"/>
              <a:t>Monitoramento dos alimentos processados (sódio e açucares);</a:t>
            </a:r>
          </a:p>
          <a:p>
            <a:pPr lvl="1"/>
            <a:r>
              <a:rPr lang="pt-BR" sz="1600" dirty="0" smtClean="0"/>
              <a:t>Monitoramento das políticas de fortificação de alimentos;</a:t>
            </a:r>
          </a:p>
          <a:p>
            <a:pPr lvl="1"/>
            <a:r>
              <a:rPr lang="pt-BR" sz="1600" dirty="0" smtClean="0"/>
              <a:t>Necessidades alimentares especiais;</a:t>
            </a:r>
          </a:p>
          <a:p>
            <a:pPr lvl="1"/>
            <a:r>
              <a:rPr lang="pt-BR" sz="1600" dirty="0" smtClean="0"/>
              <a:t>Estratégia alimenta e amamenta.</a:t>
            </a:r>
          </a:p>
          <a:p>
            <a:pPr marL="411163" lvl="1" indent="0">
              <a:buNone/>
            </a:pPr>
            <a:endParaRPr lang="pt-BR" sz="1600" dirty="0"/>
          </a:p>
          <a:p>
            <a:pPr lvl="1"/>
            <a:endParaRPr lang="pt-BR" sz="1600" dirty="0" smtClean="0"/>
          </a:p>
        </p:txBody>
      </p:sp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457200" y="44450"/>
            <a:ext cx="7620000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t-BR" sz="3200" dirty="0" smtClean="0"/>
              <a:t>Proposta de </a:t>
            </a:r>
            <a:r>
              <a:rPr lang="pt-BR" sz="3200" b="1" dirty="0" smtClean="0"/>
              <a:t>novos Objetivos</a:t>
            </a:r>
            <a:r>
              <a:rPr lang="pt-BR" sz="3200" dirty="0" smtClean="0"/>
              <a:t/>
            </a:r>
            <a:br>
              <a:rPr lang="pt-BR" sz="3200" dirty="0" smtClean="0"/>
            </a:br>
            <a:r>
              <a:rPr lang="pt-BR" sz="3200" dirty="0" smtClean="0"/>
              <a:t>Programa de SAN </a:t>
            </a:r>
            <a:r>
              <a:rPr lang="pt-BR" sz="3200" b="1" dirty="0" smtClean="0"/>
              <a:t>PPA 2016-2019</a:t>
            </a:r>
            <a:endParaRPr lang="pt-BR" sz="3200" b="1" dirty="0"/>
          </a:p>
        </p:txBody>
      </p:sp>
      <p:sp>
        <p:nvSpPr>
          <p:cNvPr id="7" name="Retângulo 6"/>
          <p:cNvSpPr/>
          <p:nvPr/>
        </p:nvSpPr>
        <p:spPr>
          <a:xfrm>
            <a:off x="539552" y="5661248"/>
            <a:ext cx="7560840" cy="7920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2"/>
                </a:solidFill>
              </a:rPr>
              <a:t>Encaminhamento: </a:t>
            </a:r>
            <a:r>
              <a:rPr lang="pt-BR" b="1" dirty="0" smtClean="0">
                <a:solidFill>
                  <a:schemeClr val="tx2"/>
                </a:solidFill>
              </a:rPr>
              <a:t>O MS vai avaliar quais as metas podem ficar neste Objetivo</a:t>
            </a:r>
            <a:endParaRPr lang="pt-BR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ço Reservado para Conteúdo 4"/>
          <p:cNvSpPr>
            <a:spLocks noGrp="1"/>
          </p:cNvSpPr>
          <p:nvPr>
            <p:ph idx="1"/>
          </p:nvPr>
        </p:nvSpPr>
        <p:spPr>
          <a:xfrm>
            <a:off x="480392" y="1365250"/>
            <a:ext cx="7620000" cy="4800600"/>
          </a:xfrm>
        </p:spPr>
        <p:txBody>
          <a:bodyPr/>
          <a:lstStyle/>
          <a:p>
            <a:pPr marL="114300" indent="0">
              <a:buFont typeface="Arial" charset="0"/>
              <a:buNone/>
            </a:pPr>
            <a:r>
              <a:rPr lang="pt-BR" sz="2400" b="1" dirty="0" smtClean="0"/>
              <a:t>Objetivo 7: Contribuir para a universalização do acesso à água para consumo humano na área rural.</a:t>
            </a:r>
            <a:endParaRPr lang="pt-BR" sz="2400" dirty="0" smtClean="0"/>
          </a:p>
          <a:p>
            <a:pPr marL="114300" indent="0">
              <a:buFont typeface="Arial" charset="0"/>
              <a:buNone/>
            </a:pPr>
            <a:endParaRPr lang="pt-BR" sz="2000" b="1" dirty="0" smtClean="0"/>
          </a:p>
          <a:p>
            <a:pPr marL="114300" indent="0">
              <a:buFont typeface="Arial" charset="0"/>
              <a:buNone/>
            </a:pPr>
            <a:r>
              <a:rPr lang="pt-BR" sz="2000" b="1" dirty="0" smtClean="0"/>
              <a:t>Ações/metas relacionadas:</a:t>
            </a:r>
            <a:endParaRPr lang="pt-BR" sz="2000" dirty="0" smtClean="0"/>
          </a:p>
          <a:p>
            <a:pPr lvl="1"/>
            <a:r>
              <a:rPr lang="pt-BR" sz="1800" dirty="0" smtClean="0"/>
              <a:t>Universalizar o acesso à água para consumo humano;</a:t>
            </a:r>
          </a:p>
          <a:p>
            <a:pPr lvl="1"/>
            <a:r>
              <a:rPr lang="pt-BR" sz="1800" dirty="0" smtClean="0"/>
              <a:t>Água nas escolas rurais e outros equipamentos públicos;</a:t>
            </a:r>
          </a:p>
          <a:p>
            <a:pPr lvl="1"/>
            <a:r>
              <a:rPr lang="pt-BR" sz="1800" dirty="0" smtClean="0"/>
              <a:t>Tecnologias sociais;</a:t>
            </a:r>
          </a:p>
          <a:p>
            <a:pPr lvl="1"/>
            <a:r>
              <a:rPr lang="pt-BR" sz="1800" dirty="0" smtClean="0"/>
              <a:t>Estratégias para expansão do Programa Cisternas para outras áreas;</a:t>
            </a:r>
          </a:p>
          <a:p>
            <a:pPr lvl="1"/>
            <a:r>
              <a:rPr lang="pt-BR" sz="1800" dirty="0" smtClean="0"/>
              <a:t>Monitoramento da qualidade da água.</a:t>
            </a:r>
          </a:p>
          <a:p>
            <a:pPr lvl="1"/>
            <a:endParaRPr lang="pt-BR" sz="1800" dirty="0" smtClean="0"/>
          </a:p>
        </p:txBody>
      </p:sp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457200" y="44450"/>
            <a:ext cx="7620000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t-BR" sz="3200" dirty="0" smtClean="0"/>
              <a:t>Proposta de </a:t>
            </a:r>
            <a:r>
              <a:rPr lang="pt-BR" sz="3200" b="1" dirty="0" smtClean="0"/>
              <a:t>novos Objetivos</a:t>
            </a:r>
            <a:r>
              <a:rPr lang="pt-BR" sz="3200" dirty="0" smtClean="0"/>
              <a:t/>
            </a:r>
            <a:br>
              <a:rPr lang="pt-BR" sz="3200" dirty="0" smtClean="0"/>
            </a:br>
            <a:r>
              <a:rPr lang="pt-BR" sz="3200" dirty="0" smtClean="0"/>
              <a:t>Programa de SAN </a:t>
            </a:r>
            <a:r>
              <a:rPr lang="pt-BR" sz="3200" b="1" dirty="0" smtClean="0"/>
              <a:t>PPA 2016-2019</a:t>
            </a:r>
            <a:endParaRPr lang="pt-BR" sz="3200" b="1" dirty="0"/>
          </a:p>
        </p:txBody>
      </p:sp>
      <p:sp>
        <p:nvSpPr>
          <p:cNvPr id="7" name="Retângulo 6"/>
          <p:cNvSpPr/>
          <p:nvPr/>
        </p:nvSpPr>
        <p:spPr>
          <a:xfrm>
            <a:off x="539552" y="5301208"/>
            <a:ext cx="7560840" cy="7920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2"/>
                </a:solidFill>
              </a:rPr>
              <a:t>Encaminhamento: </a:t>
            </a:r>
            <a:r>
              <a:rPr lang="pt-BR" b="1" dirty="0" smtClean="0">
                <a:solidFill>
                  <a:schemeClr val="tx2"/>
                </a:solidFill>
              </a:rPr>
              <a:t>realizar reunião multilateral entre o MDS, MI, MS e FUNASAS.</a:t>
            </a:r>
            <a:endParaRPr lang="pt-BR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ço Reservado para Conteúdo 4"/>
          <p:cNvSpPr>
            <a:spLocks noGrp="1"/>
          </p:cNvSpPr>
          <p:nvPr>
            <p:ph idx="1"/>
          </p:nvPr>
        </p:nvSpPr>
        <p:spPr>
          <a:xfrm>
            <a:off x="552450" y="1484313"/>
            <a:ext cx="7620000" cy="4800600"/>
          </a:xfrm>
        </p:spPr>
        <p:txBody>
          <a:bodyPr/>
          <a:lstStyle/>
          <a:p>
            <a:pPr marL="114300" indent="0">
              <a:buFont typeface="Arial" charset="0"/>
              <a:buNone/>
            </a:pPr>
            <a:r>
              <a:rPr lang="pt-BR" sz="2400" b="1" dirty="0" smtClean="0"/>
              <a:t>Objetivo 8: Consolidar a implementação do SISAN.</a:t>
            </a:r>
          </a:p>
          <a:p>
            <a:pPr marL="114300" indent="0">
              <a:buFont typeface="Arial" charset="0"/>
              <a:buNone/>
            </a:pPr>
            <a:endParaRPr lang="pt-BR" sz="1600" dirty="0" smtClean="0"/>
          </a:p>
          <a:p>
            <a:pPr marL="114300" indent="0">
              <a:buFont typeface="Arial" charset="0"/>
              <a:buNone/>
            </a:pPr>
            <a:r>
              <a:rPr lang="pt-BR" sz="1600" b="1" dirty="0" smtClean="0"/>
              <a:t>Ações/metas relacionadas:</a:t>
            </a:r>
            <a:endParaRPr lang="pt-BR" sz="1600" dirty="0" smtClean="0"/>
          </a:p>
          <a:p>
            <a:pPr lvl="1"/>
            <a:r>
              <a:rPr lang="pt-BR" sz="1400" dirty="0" smtClean="0"/>
              <a:t>Adesão municipal;</a:t>
            </a:r>
          </a:p>
          <a:p>
            <a:pPr lvl="1"/>
            <a:r>
              <a:rPr lang="pt-BR" sz="1400" dirty="0" err="1" smtClean="0"/>
              <a:t>Pactuação</a:t>
            </a:r>
            <a:r>
              <a:rPr lang="pt-BR" sz="1400" dirty="0" smtClean="0"/>
              <a:t> federativa;</a:t>
            </a:r>
          </a:p>
          <a:p>
            <a:pPr lvl="1"/>
            <a:r>
              <a:rPr lang="pt-BR" sz="1400" dirty="0" smtClean="0"/>
              <a:t>Mecanismos de exigibilidade do DHAA;</a:t>
            </a:r>
          </a:p>
          <a:p>
            <a:pPr lvl="1"/>
            <a:r>
              <a:rPr lang="pt-BR" sz="1400" dirty="0" smtClean="0"/>
              <a:t>Financiamento da gestão do SISAN;</a:t>
            </a:r>
          </a:p>
          <a:p>
            <a:pPr lvl="1"/>
            <a:r>
              <a:rPr lang="pt-BR" sz="1400" dirty="0" smtClean="0"/>
              <a:t>Estratégia de formação continuada em SAN e DHAA;</a:t>
            </a:r>
          </a:p>
          <a:p>
            <a:pPr lvl="1"/>
            <a:r>
              <a:rPr lang="pt-BR" sz="1400" dirty="0" smtClean="0"/>
              <a:t>Pacto pela redução da </a:t>
            </a:r>
            <a:r>
              <a:rPr lang="pt-BR" sz="1400" dirty="0" err="1" smtClean="0"/>
              <a:t>InSAN</a:t>
            </a:r>
            <a:r>
              <a:rPr lang="pt-BR" sz="1400" dirty="0" smtClean="0"/>
              <a:t> e promoção da alimentação saudável e adequada;</a:t>
            </a:r>
          </a:p>
          <a:p>
            <a:pPr lvl="1"/>
            <a:r>
              <a:rPr lang="pt-BR" sz="1400" dirty="0" smtClean="0"/>
              <a:t>Sistema de monitoramento da Política de SAN;</a:t>
            </a:r>
          </a:p>
          <a:p>
            <a:pPr lvl="1"/>
            <a:r>
              <a:rPr lang="pt-BR" sz="1400" dirty="0" smtClean="0"/>
              <a:t>Implantar uma rede de comunicação direta com parceiros e beneficiários;</a:t>
            </a:r>
          </a:p>
          <a:p>
            <a:pPr lvl="1"/>
            <a:r>
              <a:rPr lang="pt-BR" sz="1400" dirty="0" smtClean="0"/>
              <a:t>Ações intersetoriais;</a:t>
            </a:r>
          </a:p>
          <a:p>
            <a:pPr lvl="1"/>
            <a:r>
              <a:rPr lang="pt-BR" sz="1400" dirty="0" smtClean="0"/>
              <a:t>Pesquisa em SAN;</a:t>
            </a:r>
          </a:p>
          <a:p>
            <a:pPr lvl="1"/>
            <a:r>
              <a:rPr lang="pt-BR" sz="1400" dirty="0" smtClean="0"/>
              <a:t>Agenda Internacional.</a:t>
            </a:r>
          </a:p>
        </p:txBody>
      </p:sp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457200" y="44450"/>
            <a:ext cx="7620000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t-BR" sz="3200" dirty="0" smtClean="0"/>
              <a:t>Proposta de </a:t>
            </a:r>
            <a:r>
              <a:rPr lang="pt-BR" sz="3200" b="1" dirty="0" smtClean="0"/>
              <a:t>novos Objetivos</a:t>
            </a:r>
            <a:r>
              <a:rPr lang="pt-BR" sz="3200" dirty="0" smtClean="0"/>
              <a:t/>
            </a:r>
            <a:br>
              <a:rPr lang="pt-BR" sz="3200" dirty="0" smtClean="0"/>
            </a:br>
            <a:r>
              <a:rPr lang="pt-BR" sz="3200" dirty="0" smtClean="0"/>
              <a:t>Programa de SAN </a:t>
            </a:r>
            <a:r>
              <a:rPr lang="pt-BR" sz="3200" b="1" dirty="0" smtClean="0"/>
              <a:t>PPA 2016-2019</a:t>
            </a:r>
            <a:endParaRPr lang="pt-BR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7620000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t-BR" sz="3600" b="1" dirty="0" smtClean="0"/>
              <a:t>Propostas Fórum </a:t>
            </a:r>
            <a:r>
              <a:rPr lang="pt-BR" sz="3600" b="1" dirty="0" err="1" smtClean="0"/>
              <a:t>Interconselhos</a:t>
            </a:r>
            <a:endParaRPr lang="pt-BR" sz="36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26152" y="1196752"/>
            <a:ext cx="8090264" cy="5184576"/>
          </a:xfrm>
        </p:spPr>
        <p:txBody>
          <a:bodyPr/>
          <a:lstStyle/>
          <a:p>
            <a:r>
              <a:rPr lang="pt-BR" sz="2400" dirty="0"/>
              <a:t>Garantir a população o acesso com </a:t>
            </a:r>
            <a:r>
              <a:rPr lang="pt-BR" sz="2400" b="1" dirty="0"/>
              <a:t>qualidade aos serviços de atenção básica e especializada em saúde</a:t>
            </a:r>
            <a:r>
              <a:rPr lang="pt-BR" sz="2400" dirty="0"/>
              <a:t>, com foco </a:t>
            </a:r>
            <a:r>
              <a:rPr lang="pt-BR" sz="2400" dirty="0" smtClean="0"/>
              <a:t>na </a:t>
            </a:r>
            <a:r>
              <a:rPr lang="pt-BR" sz="2400" dirty="0"/>
              <a:t>integralidade do atendimento contemplando </a:t>
            </a:r>
            <a:r>
              <a:rPr lang="pt-BR" sz="2400" dirty="0" smtClean="0"/>
              <a:t>o acesso à água, a soberania e a SAN;</a:t>
            </a:r>
          </a:p>
          <a:p>
            <a:r>
              <a:rPr lang="pt-BR" sz="2400" dirty="0"/>
              <a:t>Garantir a acessibilidade e ampliar os </a:t>
            </a:r>
            <a:r>
              <a:rPr lang="pt-BR" sz="2400" b="1" dirty="0"/>
              <a:t>equipamentos sociais e </a:t>
            </a:r>
            <a:r>
              <a:rPr lang="pt-BR" sz="2400" b="1" dirty="0" smtClean="0"/>
              <a:t>de SAN;</a:t>
            </a:r>
            <a:endParaRPr lang="pt-BR" sz="2400" dirty="0" smtClean="0"/>
          </a:p>
          <a:p>
            <a:r>
              <a:rPr lang="pt-BR" sz="2400" dirty="0" smtClean="0"/>
              <a:t>Promover </a:t>
            </a:r>
            <a:r>
              <a:rPr lang="pt-BR" sz="2400" dirty="0"/>
              <a:t>politicas de </a:t>
            </a:r>
            <a:r>
              <a:rPr lang="pt-BR" sz="2400" b="1" dirty="0"/>
              <a:t>estruturação produtiva </a:t>
            </a:r>
            <a:r>
              <a:rPr lang="pt-BR" sz="2400" dirty="0"/>
              <a:t>com acesso a </a:t>
            </a:r>
            <a:r>
              <a:rPr lang="pt-BR" sz="2400" dirty="0" smtClean="0"/>
              <a:t>crédito</a:t>
            </a:r>
            <a:r>
              <a:rPr lang="pt-BR" sz="2400" dirty="0"/>
              <a:t>, assistência técnica, canais de escoamento e comercialização da produção e com o fortalecimento das politicas de compra publica (PNAE, PAA</a:t>
            </a:r>
            <a:r>
              <a:rPr lang="pt-BR" sz="2400" dirty="0" smtClean="0"/>
              <a:t>);</a:t>
            </a:r>
          </a:p>
          <a:p>
            <a:r>
              <a:rPr lang="pt-BR" sz="2400" dirty="0" smtClean="0"/>
              <a:t>Garantir o </a:t>
            </a:r>
            <a:r>
              <a:rPr lang="pt-BR" sz="2400" b="1" dirty="0" smtClean="0"/>
              <a:t>direito </a:t>
            </a:r>
            <a:r>
              <a:rPr lang="pt-BR" sz="2400" b="1" dirty="0"/>
              <a:t>humano à alimentação adequada e </a:t>
            </a:r>
            <a:r>
              <a:rPr lang="pt-BR" sz="2400" b="1" dirty="0" smtClean="0"/>
              <a:t>saudável; </a:t>
            </a:r>
          </a:p>
        </p:txBody>
      </p:sp>
    </p:spTree>
    <p:extLst>
      <p:ext uri="{BB962C8B-B14F-4D97-AF65-F5344CB8AC3E}">
        <p14:creationId xmlns:p14="http://schemas.microsoft.com/office/powerpoint/2010/main" val="2491989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7620000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t-BR" sz="3600" b="1" dirty="0" smtClean="0"/>
              <a:t>Propostas Fórum </a:t>
            </a:r>
            <a:r>
              <a:rPr lang="pt-BR" sz="3600" b="1" dirty="0" err="1" smtClean="0"/>
              <a:t>Interconselhos</a:t>
            </a:r>
            <a:endParaRPr lang="pt-BR" sz="36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70168" y="980728"/>
            <a:ext cx="8090264" cy="5184576"/>
          </a:xfrm>
        </p:spPr>
        <p:txBody>
          <a:bodyPr/>
          <a:lstStyle/>
          <a:p>
            <a:r>
              <a:rPr lang="pt-BR" sz="2800" dirty="0" smtClean="0"/>
              <a:t>Garantir </a:t>
            </a:r>
            <a:r>
              <a:rPr lang="pt-BR" sz="2800" dirty="0"/>
              <a:t>a continuidade e condições de implantação do </a:t>
            </a:r>
            <a:r>
              <a:rPr lang="pt-BR" sz="2800" b="1" dirty="0"/>
              <a:t>2º </a:t>
            </a:r>
            <a:r>
              <a:rPr lang="pt-BR" sz="2800" b="1" dirty="0" err="1" smtClean="0"/>
              <a:t>Planapo</a:t>
            </a:r>
            <a:r>
              <a:rPr lang="pt-BR" sz="2800" b="1" dirty="0" smtClean="0"/>
              <a:t>;</a:t>
            </a:r>
          </a:p>
          <a:p>
            <a:r>
              <a:rPr lang="pt-BR" sz="2800" dirty="0" smtClean="0"/>
              <a:t>Promoção da </a:t>
            </a:r>
            <a:r>
              <a:rPr lang="pt-BR" sz="2800" b="1" dirty="0" smtClean="0"/>
              <a:t>agroecologia, agricultura urbana, desenvolvimento sustentável</a:t>
            </a:r>
            <a:r>
              <a:rPr lang="pt-BR" sz="2800" dirty="0" smtClean="0"/>
              <a:t>, solidário de populações discriminadas;</a:t>
            </a:r>
          </a:p>
          <a:p>
            <a:r>
              <a:rPr lang="pt-BR" sz="2800" dirty="0"/>
              <a:t>Ampliação da instalação das </a:t>
            </a:r>
            <a:r>
              <a:rPr lang="pt-BR" sz="2800" b="1" dirty="0"/>
              <a:t>cisternas, barragens</a:t>
            </a:r>
            <a:r>
              <a:rPr lang="pt-BR" sz="2800" dirty="0"/>
              <a:t>, </a:t>
            </a:r>
            <a:r>
              <a:rPr lang="pt-BR" sz="2800" dirty="0" err="1" smtClean="0"/>
              <a:t>etc</a:t>
            </a:r>
            <a:r>
              <a:rPr lang="pt-BR" sz="2800" dirty="0" smtClean="0"/>
              <a:t> ;</a:t>
            </a:r>
          </a:p>
          <a:p>
            <a:r>
              <a:rPr lang="pt-BR" sz="2800" dirty="0" smtClean="0"/>
              <a:t>Fortalecer a </a:t>
            </a:r>
            <a:r>
              <a:rPr lang="pt-BR" sz="2800" b="1" dirty="0" smtClean="0"/>
              <a:t>produção orgânica e agroecológica;</a:t>
            </a:r>
          </a:p>
          <a:p>
            <a:r>
              <a:rPr lang="pt-BR" sz="2800" dirty="0" smtClean="0"/>
              <a:t>Consolidar </a:t>
            </a:r>
            <a:r>
              <a:rPr lang="pt-BR" sz="2800" dirty="0"/>
              <a:t>e fortalecer as políticas públicas específicas para a agricultura familiar, </a:t>
            </a:r>
            <a:r>
              <a:rPr lang="pt-BR" sz="2800" b="1" dirty="0"/>
              <a:t>povos indígenas e comunidades tradicionais.</a:t>
            </a:r>
            <a:r>
              <a:rPr lang="pt-BR" sz="2800" dirty="0"/>
              <a:t>(Centro Oeste</a:t>
            </a:r>
            <a:r>
              <a:rPr lang="pt-BR" sz="2800" dirty="0" smtClean="0"/>
              <a:t>).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71881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543800" cy="25939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z="5000" dirty="0" smtClean="0"/>
              <a:t>Obrigado</a:t>
            </a:r>
            <a:br>
              <a:rPr lang="pt-BR" sz="5000" dirty="0" smtClean="0"/>
            </a:br>
            <a:r>
              <a:rPr lang="pt-BR" sz="5000" dirty="0" smtClean="0"/>
              <a:t/>
            </a:r>
            <a:br>
              <a:rPr lang="pt-BR" sz="5000" dirty="0" smtClean="0"/>
            </a:br>
            <a:r>
              <a:rPr lang="pt-BR" sz="5000" dirty="0" smtClean="0"/>
              <a:t>Arnoldo de Campos</a:t>
            </a:r>
            <a:endParaRPr lang="pt-BR" sz="5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3568" y="4005064"/>
            <a:ext cx="6461125" cy="1633736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1800" dirty="0" smtClean="0"/>
              <a:t>Secretaria Executiva da Câmara Interministerial de Segurança Alimentar e Nutricional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1800" dirty="0" smtClean="0"/>
              <a:t>Secretaria Nacional de Segurança Alimentar e Nutricional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1800" dirty="0" smtClean="0"/>
              <a:t>Ministério do Desenvolvimento Social e Combate à Fome</a:t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endParaRPr lang="pt-BR" sz="1800" dirty="0"/>
          </a:p>
        </p:txBody>
      </p:sp>
      <p:pic>
        <p:nvPicPr>
          <p:cNvPr id="21508" name="Imagem 7" descr="LOGO CAISAN_26-7-2011_novo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6165850"/>
            <a:ext cx="14001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Imagem 1" descr="Descrição: cid:image004.jpg@01CE41AA.23266E5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87775" y="6153150"/>
            <a:ext cx="10001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Imagem 1" descr="Descrição: Descrição: marcadogovernofederal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0825" y="6021388"/>
            <a:ext cx="172402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dirty="0" smtClean="0"/>
              <a:t>Programas Temáticos relacionados com a PNSAN e o PLANSAN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1600" b="1" dirty="0"/>
              <a:t>Segurança Alimentar e Nutricional</a:t>
            </a:r>
          </a:p>
          <a:p>
            <a:r>
              <a:rPr lang="pt-BR" sz="1600" dirty="0"/>
              <a:t>Desenvolvimento Territorial</a:t>
            </a:r>
          </a:p>
          <a:p>
            <a:r>
              <a:rPr lang="pt-BR" sz="1600" dirty="0"/>
              <a:t>Saúde</a:t>
            </a:r>
          </a:p>
          <a:p>
            <a:r>
              <a:rPr lang="pt-BR" sz="1600" dirty="0"/>
              <a:t>Pesca e Aquicultura</a:t>
            </a:r>
          </a:p>
          <a:p>
            <a:r>
              <a:rPr lang="pt-BR" sz="1600" dirty="0"/>
              <a:t>Agricultura Familiar</a:t>
            </a:r>
          </a:p>
          <a:p>
            <a:r>
              <a:rPr lang="pt-BR" sz="1600" dirty="0"/>
              <a:t>Reforma Agrária</a:t>
            </a:r>
          </a:p>
          <a:p>
            <a:r>
              <a:rPr lang="pt-BR" sz="1600" dirty="0"/>
              <a:t>Educação</a:t>
            </a:r>
          </a:p>
          <a:p>
            <a:r>
              <a:rPr lang="pt-BR" sz="1600" dirty="0"/>
              <a:t>Promoção e Defesa dos Direitos Humanos</a:t>
            </a:r>
          </a:p>
          <a:p>
            <a:r>
              <a:rPr lang="pt-BR" sz="1600" dirty="0"/>
              <a:t>Proteção e Promoção dos Direitos dos Povos Indígenas</a:t>
            </a:r>
          </a:p>
          <a:p>
            <a:r>
              <a:rPr lang="pt-BR" sz="1600" dirty="0"/>
              <a:t>Política para as Mulheres: Promoção da Autonomia e Enfrentamento à Violência </a:t>
            </a:r>
          </a:p>
          <a:p>
            <a:r>
              <a:rPr lang="pt-BR" sz="1600" dirty="0"/>
              <a:t>Enfrentamento ao Racismo e Promoção da Igualdade Racial</a:t>
            </a:r>
          </a:p>
          <a:p>
            <a:r>
              <a:rPr lang="pt-BR" sz="1600" dirty="0"/>
              <a:t>Produção e </a:t>
            </a:r>
            <a:r>
              <a:rPr lang="pt-BR" sz="1600" dirty="0" smtClean="0"/>
              <a:t>gestão </a:t>
            </a:r>
            <a:r>
              <a:rPr lang="pt-BR" sz="1600" dirty="0"/>
              <a:t>de Recursos Hídricos</a:t>
            </a:r>
          </a:p>
          <a:p>
            <a:r>
              <a:rPr lang="pt-BR" sz="1600" dirty="0"/>
              <a:t>Bolsa Família</a:t>
            </a:r>
          </a:p>
          <a:p>
            <a:r>
              <a:rPr lang="pt-BR" sz="1600" dirty="0"/>
              <a:t>Fortalecimento do SUAS</a:t>
            </a:r>
          </a:p>
          <a:p>
            <a:r>
              <a:rPr lang="pt-BR" sz="1600" dirty="0"/>
              <a:t>Conservação e Uso Sustentável da Biodiversidade</a:t>
            </a:r>
          </a:p>
          <a:p>
            <a:r>
              <a:rPr lang="pt-BR" sz="1600" dirty="0"/>
              <a:t>Mudanças Climáticas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51681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 do PPA 2016-2019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dirty="0" smtClean="0"/>
              <a:t>DIMENSÕES ESTRATÉGICAS</a:t>
            </a:r>
          </a:p>
          <a:p>
            <a:pPr lvl="1"/>
            <a:r>
              <a:rPr lang="pt-BR" sz="2400" dirty="0"/>
              <a:t>Eixos estratégicos</a:t>
            </a:r>
          </a:p>
          <a:p>
            <a:pPr lvl="1"/>
            <a:r>
              <a:rPr lang="pt-BR" sz="2400" dirty="0"/>
              <a:t>Diretrizes estratégicas</a:t>
            </a:r>
          </a:p>
          <a:p>
            <a:endParaRPr lang="pt-BR" sz="2400" dirty="0" smtClean="0"/>
          </a:p>
          <a:p>
            <a:r>
              <a:rPr lang="pt-BR" sz="2400" dirty="0" smtClean="0"/>
              <a:t>PROGRAMAS TEMÁTICOS</a:t>
            </a:r>
          </a:p>
          <a:p>
            <a:pPr lvl="1"/>
            <a:r>
              <a:rPr lang="pt-BR" sz="2400" dirty="0" smtClean="0"/>
              <a:t>Objetivos </a:t>
            </a:r>
          </a:p>
          <a:p>
            <a:pPr lvl="1"/>
            <a:r>
              <a:rPr lang="pt-BR" sz="2400" dirty="0" smtClean="0"/>
              <a:t>Metas</a:t>
            </a:r>
          </a:p>
          <a:p>
            <a:pPr lvl="1"/>
            <a:r>
              <a:rPr lang="pt-BR" sz="2400" dirty="0" smtClean="0"/>
              <a:t>Iniciativas</a:t>
            </a:r>
            <a:endParaRPr lang="pt-BR" sz="2400" dirty="0"/>
          </a:p>
        </p:txBody>
      </p:sp>
      <p:cxnSp>
        <p:nvCxnSpPr>
          <p:cNvPr id="5" name="Conector angulado 4"/>
          <p:cNvCxnSpPr/>
          <p:nvPr/>
        </p:nvCxnSpPr>
        <p:spPr>
          <a:xfrm>
            <a:off x="2483768" y="4077072"/>
            <a:ext cx="2232248" cy="1872208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tângulo 5"/>
          <p:cNvSpPr/>
          <p:nvPr/>
        </p:nvSpPr>
        <p:spPr>
          <a:xfrm>
            <a:off x="4860032" y="5301208"/>
            <a:ext cx="2880320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/>
              <a:t>LOA – Ações Orçamentárias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835538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278923" y="1825488"/>
            <a:ext cx="856895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defTabSz="449263">
              <a:spcBef>
                <a:spcPts val="1200"/>
              </a:spcBef>
              <a:buClr>
                <a:srgbClr val="000000"/>
              </a:buClr>
              <a:buSzPct val="100000"/>
              <a:buFont typeface="+mj-lt"/>
              <a:buAutoNum type="arabicPeriod"/>
            </a:pPr>
            <a:r>
              <a:rPr lang="pt-B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Promover a qualidade</a:t>
            </a:r>
            <a:r>
              <a:rPr lang="pt-BR" sz="20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ampliar o acesso à</a:t>
            </a:r>
            <a:r>
              <a:rPr lang="pt-BR" sz="20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educação </a:t>
            </a:r>
            <a:r>
              <a:rPr lang="pt-B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enquanto instrumento essencial ao desenvolvimento do país, garantindo a cidadania e ampliando as capacidades da </a:t>
            </a:r>
            <a:r>
              <a:rPr lang="pt-BR" sz="20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população;</a:t>
            </a:r>
            <a:endParaRPr lang="pt-BR" sz="20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defTabSz="449263">
              <a:spcBef>
                <a:spcPts val="1200"/>
              </a:spcBef>
              <a:buClr>
                <a:srgbClr val="000000"/>
              </a:buClr>
              <a:buSzPct val="100000"/>
              <a:buFont typeface="+mj-lt"/>
              <a:buAutoNum type="arabicPeriod"/>
            </a:pPr>
            <a:r>
              <a:rPr lang="pt-B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Garantir à população o acesso com qualidade aos serviços de atenção básica e especializada em </a:t>
            </a:r>
            <a:r>
              <a:rPr lang="pt-BR" sz="20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saúde</a:t>
            </a:r>
            <a:r>
              <a:rPr lang="pt-B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com foco na integralidade do </a:t>
            </a:r>
            <a:r>
              <a:rPr lang="pt-BR" sz="20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atendimento</a:t>
            </a:r>
            <a:r>
              <a:rPr lang="pt-B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</a:p>
          <a:p>
            <a:pPr marL="457200" indent="-457200" defTabSz="449263">
              <a:spcBef>
                <a:spcPts val="1200"/>
              </a:spcBef>
              <a:buClr>
                <a:srgbClr val="000000"/>
              </a:buClr>
              <a:buSzPct val="100000"/>
              <a:buFont typeface="+mj-lt"/>
              <a:buAutoNum type="arabicPeriod"/>
            </a:pPr>
            <a:r>
              <a:rPr lang="pt-B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Fortalecer a </a:t>
            </a:r>
            <a:r>
              <a:rPr lang="pt-BR" sz="20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segurança pública</a:t>
            </a:r>
            <a:r>
              <a:rPr lang="pt-B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com integração de políticas públicas entre os entes federados, controle de fronteiras e promoção de uma cultura de </a:t>
            </a:r>
            <a:r>
              <a:rPr lang="pt-BR" sz="20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paz;</a:t>
            </a:r>
          </a:p>
          <a:p>
            <a:pPr marL="457200" indent="-457200" defTabSz="449263">
              <a:spcBef>
                <a:spcPts val="1200"/>
              </a:spcBef>
              <a:buClr>
                <a:srgbClr val="000000"/>
              </a:buClr>
              <a:buSzPct val="100000"/>
              <a:buFont typeface="+mj-lt"/>
              <a:buAutoNum type="arabicPeriod"/>
            </a:pPr>
            <a:r>
              <a:rPr lang="pt-BR" sz="20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Assegurar o acesso com qualidade à assistência social e </a:t>
            </a:r>
            <a:r>
              <a:rPr lang="pt-BR" sz="2000" b="1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garantir o direito humano à alimentação adequada e saudável;</a:t>
            </a:r>
          </a:p>
          <a:p>
            <a:pPr marL="457200" indent="-457200" defTabSz="449263">
              <a:spcBef>
                <a:spcPts val="1200"/>
              </a:spcBef>
              <a:buClr>
                <a:srgbClr val="000000"/>
              </a:buClr>
              <a:buSzPct val="100000"/>
              <a:buFont typeface="+mj-lt"/>
              <a:buAutoNum type="arabicPeriod"/>
            </a:pPr>
            <a:endParaRPr lang="pt-BR" sz="20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278923" y="5085184"/>
            <a:ext cx="8280920" cy="10081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609600" y="26064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600" kern="1200" spc="-1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9pPr>
          </a:lstStyle>
          <a:p>
            <a:r>
              <a:rPr lang="pt-BR" dirty="0" smtClean="0"/>
              <a:t>Proposta de Diretrizes para o PPA 2016-2019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7077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467544" y="1628800"/>
            <a:ext cx="7620000" cy="4800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defTabSz="449263">
              <a:spcBef>
                <a:spcPts val="1200"/>
              </a:spcBef>
              <a:buClr>
                <a:srgbClr val="000000"/>
              </a:buClr>
              <a:buSzPct val="100000"/>
              <a:buFont typeface="+mj-lt"/>
              <a:buAutoNum type="arabicPeriod" startAt="5"/>
            </a:pPr>
            <a:r>
              <a:rPr lang="pt-BR" sz="2000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Fortalecer </a:t>
            </a:r>
            <a:r>
              <a:rPr lang="pt-BR" sz="20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 </a:t>
            </a:r>
            <a:r>
              <a:rPr lang="pt-BR" sz="2000" b="1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cidadania</a:t>
            </a:r>
            <a:r>
              <a:rPr lang="pt-BR" sz="20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por meio da garantia de </a:t>
            </a:r>
            <a:r>
              <a:rPr lang="pt-BR" sz="2000" b="1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direitos</a:t>
            </a:r>
            <a:r>
              <a:rPr lang="pt-BR" sz="20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promovendo a igualdade de gênero e raça, os direitos geracionais, o respeito à orientação sexual, a proteção e promoção dos direitos dos povos indígenas e o enfrentamento às </a:t>
            </a:r>
            <a:r>
              <a:rPr lang="pt-BR" sz="2000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violências;</a:t>
            </a:r>
          </a:p>
          <a:p>
            <a:pPr marL="457200" indent="-457200" defTabSz="449263">
              <a:spcBef>
                <a:spcPts val="1200"/>
              </a:spcBef>
              <a:buClr>
                <a:srgbClr val="000000"/>
              </a:buClr>
              <a:buSzPct val="100000"/>
              <a:buFont typeface="+mj-lt"/>
              <a:buAutoNum type="arabicPeriod" startAt="5"/>
            </a:pPr>
            <a:r>
              <a:rPr lang="pt-BR" sz="2000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Promover o acesso a </a:t>
            </a:r>
            <a:r>
              <a:rPr lang="pt-BR" sz="20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cultura</a:t>
            </a:r>
            <a:r>
              <a:rPr lang="pt-BR" sz="2000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e fomentar a produção cultural brasileira, valorizando a diversidade e fomentando a indústria criativa;</a:t>
            </a:r>
          </a:p>
          <a:p>
            <a:pPr marL="457200" indent="-457200" defTabSz="449263">
              <a:spcBef>
                <a:spcPts val="1200"/>
              </a:spcBef>
              <a:buClr>
                <a:srgbClr val="000000"/>
              </a:buClr>
              <a:buSzPct val="100000"/>
              <a:buFont typeface="+mj-lt"/>
              <a:buAutoNum type="arabicPeriod" startAt="5"/>
            </a:pPr>
            <a:r>
              <a:rPr lang="pt-BR" sz="2000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Promover a </a:t>
            </a:r>
            <a:r>
              <a:rPr lang="pt-BR" sz="20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prática esportiva</a:t>
            </a:r>
            <a:r>
              <a:rPr lang="pt-BR" sz="2000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com foco na formação de atletas e melhoria da qualidade de vida;</a:t>
            </a:r>
          </a:p>
          <a:p>
            <a:pPr marL="457200" indent="-457200" defTabSz="449263">
              <a:spcBef>
                <a:spcPts val="1200"/>
              </a:spcBef>
              <a:buClr>
                <a:srgbClr val="000000"/>
              </a:buClr>
              <a:buSzPct val="100000"/>
              <a:buFont typeface="+mj-lt"/>
              <a:buAutoNum type="arabicPeriod" startAt="5"/>
            </a:pPr>
            <a:r>
              <a:rPr lang="pt-BR" sz="2000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Promover o </a:t>
            </a:r>
            <a:r>
              <a:rPr lang="pt-BR" sz="20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desenvolvimento rural sustentável</a:t>
            </a:r>
            <a:r>
              <a:rPr lang="pt-BR" sz="2000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;</a:t>
            </a:r>
          </a:p>
          <a:p>
            <a:pPr marL="457200" indent="-457200" defTabSz="449263">
              <a:spcBef>
                <a:spcPts val="1200"/>
              </a:spcBef>
              <a:buClr>
                <a:srgbClr val="000000"/>
              </a:buClr>
              <a:buSzPct val="100000"/>
              <a:buFont typeface="+mj-lt"/>
              <a:buAutoNum type="arabicPeriod" startAt="5"/>
            </a:pPr>
            <a:r>
              <a:rPr lang="pt-BR" sz="2000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Promover e apoiar políticas para </a:t>
            </a:r>
            <a:r>
              <a:rPr lang="pt-BR" sz="2000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cidades sustentáveis;</a:t>
            </a:r>
          </a:p>
          <a:p>
            <a:pPr marL="457200" indent="-457200" defTabSz="449263">
              <a:spcBef>
                <a:spcPts val="1200"/>
              </a:spcBef>
              <a:buClr>
                <a:srgbClr val="000000"/>
              </a:buClr>
              <a:buSzPct val="100000"/>
              <a:buFont typeface="+mj-lt"/>
              <a:buAutoNum type="arabicPeriod" startAt="4"/>
            </a:pPr>
            <a:endParaRPr lang="pt-BR" sz="2000" dirty="0">
              <a:solidFill>
                <a:srgbClr val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323528" y="5157192"/>
            <a:ext cx="7776864" cy="4320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609600" y="26064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600" kern="1200" spc="-1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9pPr>
          </a:lstStyle>
          <a:p>
            <a:r>
              <a:rPr lang="pt-BR" dirty="0" smtClean="0"/>
              <a:t>Proposta de Diretrizes para o PPA 2016-2019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64864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611560" y="1652736"/>
            <a:ext cx="7620000" cy="4800600"/>
          </a:xfrm>
        </p:spPr>
        <p:txBody>
          <a:bodyPr/>
          <a:lstStyle/>
          <a:p>
            <a:pPr marL="457200" indent="-457200" defTabSz="449263">
              <a:spcBef>
                <a:spcPts val="1200"/>
              </a:spcBef>
              <a:buClr>
                <a:srgbClr val="000000"/>
              </a:buClr>
              <a:buSzPct val="100000"/>
              <a:buFont typeface="+mj-lt"/>
              <a:buAutoNum type="arabicPeriod" startAt="10"/>
            </a:pPr>
            <a:r>
              <a:rPr lang="pt-BR" sz="20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Promover o </a:t>
            </a:r>
            <a:r>
              <a:rPr lang="pt-BR" sz="2000" b="1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desenvolvimento produtivo </a:t>
            </a:r>
            <a:r>
              <a:rPr lang="pt-BR" sz="20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 a </a:t>
            </a:r>
            <a:r>
              <a:rPr lang="pt-BR" sz="2000" b="1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inovação tecnológica</a:t>
            </a:r>
            <a:r>
              <a:rPr lang="pt-BR" sz="20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para ampliar a produtividade e a competitividade da economia</a:t>
            </a:r>
          </a:p>
          <a:p>
            <a:pPr marL="457200" indent="-457200" defTabSz="449263">
              <a:spcBef>
                <a:spcPts val="1200"/>
              </a:spcBef>
              <a:buClr>
                <a:srgbClr val="000000"/>
              </a:buClr>
              <a:buSzPct val="100000"/>
              <a:buFont typeface="+mj-lt"/>
              <a:buAutoNum type="arabicPeriod" startAt="11"/>
            </a:pPr>
            <a:r>
              <a:rPr lang="pt-BR" sz="20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Ampliar a participação do Brasil no </a:t>
            </a:r>
            <a:r>
              <a:rPr lang="pt-BR" sz="20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comércio exterior</a:t>
            </a:r>
            <a:r>
              <a:rPr lang="pt-B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agregando valor e diversificando a pauta e o destino das exportações;</a:t>
            </a:r>
          </a:p>
          <a:p>
            <a:pPr marL="457200" indent="-457200" defTabSz="449263">
              <a:spcBef>
                <a:spcPts val="1200"/>
              </a:spcBef>
              <a:buClr>
                <a:srgbClr val="000000"/>
              </a:buClr>
              <a:buSzPct val="100000"/>
              <a:buFont typeface="+mj-lt"/>
              <a:buAutoNum type="arabicPeriod" startAt="11"/>
            </a:pPr>
            <a:r>
              <a:rPr lang="pt-B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Fortalecer as </a:t>
            </a:r>
            <a:r>
              <a:rPr lang="pt-BR" sz="20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micro e pequenas empresas e dos microempreendedores individuais;</a:t>
            </a:r>
          </a:p>
          <a:p>
            <a:pPr marL="457200" indent="-457200" defTabSz="449263">
              <a:spcBef>
                <a:spcPts val="1200"/>
              </a:spcBef>
              <a:buClr>
                <a:srgbClr val="000000"/>
              </a:buClr>
              <a:buSzPct val="100000"/>
              <a:buFont typeface="+mj-lt"/>
              <a:buAutoNum type="arabicPeriod" startAt="11"/>
            </a:pPr>
            <a:r>
              <a:rPr lang="pt-B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Estimular e promover investimentos para garantir </a:t>
            </a:r>
            <a:r>
              <a:rPr lang="pt-BR" sz="20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segurança hídrica </a:t>
            </a:r>
            <a:r>
              <a:rPr lang="pt-B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aprimorar a gestão da água;</a:t>
            </a:r>
          </a:p>
          <a:p>
            <a:pPr marL="457200" indent="-457200" defTabSz="449263">
              <a:spcBef>
                <a:spcPts val="1200"/>
              </a:spcBef>
              <a:buClr>
                <a:srgbClr val="000000"/>
              </a:buClr>
              <a:buSzPct val="100000"/>
              <a:buFont typeface="+mj-lt"/>
              <a:buAutoNum type="arabicPeriod" startAt="11"/>
            </a:pPr>
            <a:r>
              <a:rPr lang="pt-B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Reduzir as </a:t>
            </a:r>
            <a:r>
              <a:rPr lang="pt-BR" sz="20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desigualdades regionais e </a:t>
            </a:r>
            <a:r>
              <a:rPr lang="pt-BR" sz="2000" b="1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intrarregionais</a:t>
            </a:r>
            <a:r>
              <a:rPr lang="pt-B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respeitando as identidades e a diversidade cultural;</a:t>
            </a: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609600" y="26064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600" kern="1200" spc="-1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9pPr>
          </a:lstStyle>
          <a:p>
            <a:r>
              <a:rPr lang="pt-BR" dirty="0" smtClean="0"/>
              <a:t>Proposta de Diretrizes para o PPA 2016-2019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04452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762000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defTabSz="449263">
              <a:spcBef>
                <a:spcPts val="1200"/>
              </a:spcBef>
              <a:buClr>
                <a:srgbClr val="000000"/>
              </a:buClr>
              <a:buSzPct val="100000"/>
              <a:buFont typeface="+mj-lt"/>
              <a:buAutoNum type="arabicPeriod" startAt="15"/>
            </a:pPr>
            <a:r>
              <a:rPr lang="pt-BR" sz="16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Investir na ampliação da oferta de </a:t>
            </a:r>
            <a:r>
              <a:rPr lang="pt-BR" sz="16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energia</a:t>
            </a:r>
            <a:r>
              <a:rPr lang="pt-BR" sz="16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 na produção de </a:t>
            </a:r>
            <a:r>
              <a:rPr lang="pt-BR" sz="1600" b="1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combustíveis</a:t>
            </a:r>
            <a:r>
              <a:rPr lang="pt-BR" sz="16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  <a:endParaRPr lang="pt-BR" sz="16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defTabSz="449263">
              <a:spcBef>
                <a:spcPts val="1200"/>
              </a:spcBef>
              <a:buClr>
                <a:srgbClr val="000000"/>
              </a:buClr>
              <a:buSzPct val="100000"/>
              <a:buFont typeface="+mj-lt"/>
              <a:buAutoNum type="arabicPeriod" startAt="15"/>
            </a:pPr>
            <a:r>
              <a:rPr lang="pt-BR" sz="16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Fortalecer a </a:t>
            </a:r>
            <a:r>
              <a:rPr lang="pt-BR" sz="16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defesa nacional</a:t>
            </a:r>
            <a:r>
              <a:rPr lang="pt-BR" sz="16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garantindo a integridade territorial, e a defesa dos direitos humanos, da paz e da cooperação entre as </a:t>
            </a:r>
            <a:r>
              <a:rPr lang="pt-BR" sz="16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nações;</a:t>
            </a:r>
            <a:endParaRPr lang="pt-BR" sz="16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defTabSz="449263">
              <a:spcBef>
                <a:spcPts val="1200"/>
              </a:spcBef>
              <a:buClr>
                <a:srgbClr val="000000"/>
              </a:buClr>
              <a:buSzPct val="100000"/>
              <a:buFont typeface="+mj-lt"/>
              <a:buAutoNum type="arabicPeriod" startAt="15"/>
            </a:pPr>
            <a:r>
              <a:rPr lang="pt-BR" sz="16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Promover a conservação, e o uso sustentável dos </a:t>
            </a:r>
            <a:r>
              <a:rPr lang="pt-BR" sz="16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recursos naturais </a:t>
            </a:r>
            <a:r>
              <a:rPr lang="pt-BR" sz="16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aumentar a capacidade de prevenção e resposta a desastres e às mudanças </a:t>
            </a:r>
            <a:r>
              <a:rPr lang="pt-BR" sz="16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climáticas;</a:t>
            </a:r>
          </a:p>
          <a:p>
            <a:pPr marL="457200" indent="-457200" defTabSz="449263">
              <a:spcBef>
                <a:spcPts val="1200"/>
              </a:spcBef>
              <a:buClr>
                <a:srgbClr val="000000"/>
              </a:buClr>
              <a:buSzPct val="100000"/>
              <a:buFont typeface="+mj-lt"/>
              <a:buAutoNum type="arabicPeriod" startAt="15"/>
            </a:pPr>
            <a:r>
              <a:rPr lang="pt-BR" sz="16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Apoiar a geração de </a:t>
            </a:r>
            <a:r>
              <a:rPr lang="pt-BR" sz="1600" b="1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emprego e renda</a:t>
            </a:r>
            <a:r>
              <a:rPr lang="pt-BR" sz="16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o fortalecimento do sistema público de emprego e renda e aprimorar a gestão do </a:t>
            </a:r>
            <a:r>
              <a:rPr lang="pt-BR" sz="1600" b="1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sistema previdenciário</a:t>
            </a:r>
          </a:p>
          <a:p>
            <a:pPr marL="457200" indent="-457200" defTabSz="449263">
              <a:spcBef>
                <a:spcPts val="1200"/>
              </a:spcBef>
              <a:buClr>
                <a:srgbClr val="000000"/>
              </a:buClr>
              <a:buSzPct val="100000"/>
              <a:buFont typeface="+mj-lt"/>
              <a:buAutoNum type="arabicPeriod" startAt="19"/>
            </a:pPr>
            <a:r>
              <a:rPr lang="pt-BR" sz="16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Promover uma </a:t>
            </a:r>
            <a:r>
              <a:rPr lang="pt-BR" sz="16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gestão pública </a:t>
            </a:r>
            <a:r>
              <a:rPr lang="pt-BR" sz="16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democrática, transparente, com foco no atendimento de qualidade ao cidadão;</a:t>
            </a:r>
          </a:p>
          <a:p>
            <a:pPr marL="457200" indent="-457200" defTabSz="449263">
              <a:spcBef>
                <a:spcPts val="1200"/>
              </a:spcBef>
              <a:buClr>
                <a:srgbClr val="000000"/>
              </a:buClr>
              <a:buSzPct val="100000"/>
              <a:buFont typeface="+mj-lt"/>
              <a:buAutoNum type="arabicPeriod" startAt="19"/>
            </a:pPr>
            <a:r>
              <a:rPr lang="pt-BR" sz="16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Investir na melhoria da logística de </a:t>
            </a:r>
            <a:r>
              <a:rPr lang="pt-BR" sz="16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transportes</a:t>
            </a:r>
            <a:r>
              <a:rPr lang="pt-BR" sz="16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para aumento da competitividade e melhoria da qualidade de vida em todo o território;</a:t>
            </a:r>
          </a:p>
          <a:p>
            <a:pPr marL="457200" indent="-457200" defTabSz="449263">
              <a:spcBef>
                <a:spcPts val="1200"/>
              </a:spcBef>
              <a:buClr>
                <a:srgbClr val="000000"/>
              </a:buClr>
              <a:buSzPct val="100000"/>
              <a:buFont typeface="+mj-lt"/>
              <a:buAutoNum type="arabicPeriod" startAt="19"/>
            </a:pPr>
            <a:r>
              <a:rPr lang="pt-BR" sz="16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Promover a </a:t>
            </a:r>
            <a:r>
              <a:rPr lang="pt-BR" sz="16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inclusão digital e o acesso à informação</a:t>
            </a:r>
            <a:r>
              <a:rPr lang="pt-BR" sz="20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457200" indent="-457200" defTabSz="449263">
              <a:spcBef>
                <a:spcPts val="1200"/>
              </a:spcBef>
              <a:buClr>
                <a:srgbClr val="000000"/>
              </a:buClr>
              <a:buSzPct val="100000"/>
              <a:buFont typeface="+mj-lt"/>
              <a:buAutoNum type="arabicPeriod" startAt="15"/>
            </a:pPr>
            <a:endParaRPr lang="pt-BR" sz="20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609600" y="26064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600" kern="1200" spc="-1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itchFamily="18" charset="0"/>
              </a:defRPr>
            </a:lvl9pPr>
          </a:lstStyle>
          <a:p>
            <a:r>
              <a:rPr lang="pt-BR" dirty="0" smtClean="0"/>
              <a:t>Proposta de Diretrizes para o PPA 2016-2019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55197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344816" cy="1080120"/>
          </a:xfrm>
        </p:spPr>
        <p:txBody>
          <a:bodyPr/>
          <a:lstStyle/>
          <a:p>
            <a:r>
              <a:rPr lang="pt-BR" sz="4000" dirty="0" smtClean="0"/>
              <a:t>Etapas de elaboração do Programa Temático de SAN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760"/>
            <a:ext cx="7620000" cy="4800600"/>
          </a:xfrm>
        </p:spPr>
        <p:txBody>
          <a:bodyPr/>
          <a:lstStyle/>
          <a:p>
            <a:endParaRPr lang="pt-BR" dirty="0"/>
          </a:p>
          <a:p>
            <a:r>
              <a:rPr lang="pt-BR" b="1" dirty="0" smtClean="0"/>
              <a:t>Pleno Executivo da </a:t>
            </a:r>
            <a:r>
              <a:rPr lang="pt-BR" b="1" dirty="0" err="1" smtClean="0"/>
              <a:t>Caisan</a:t>
            </a:r>
            <a:r>
              <a:rPr lang="pt-BR" b="1" dirty="0" smtClean="0"/>
              <a:t> (15/04)</a:t>
            </a:r>
            <a:r>
              <a:rPr lang="pt-BR" dirty="0" smtClean="0"/>
              <a:t>: análise do PPA 2012-2015 e elaboração de uma proposta, com base nas recomendações da 4ª Conferência +2.</a:t>
            </a:r>
          </a:p>
          <a:p>
            <a:endParaRPr lang="pt-BR" dirty="0" smtClean="0"/>
          </a:p>
          <a:p>
            <a:r>
              <a:rPr lang="pt-BR" b="1" dirty="0" smtClean="0"/>
              <a:t>1ª Oficina </a:t>
            </a:r>
            <a:r>
              <a:rPr lang="pt-BR" b="1" dirty="0" err="1" smtClean="0"/>
              <a:t>intersetorial</a:t>
            </a:r>
            <a:r>
              <a:rPr lang="pt-BR" b="1" dirty="0" smtClean="0"/>
              <a:t> do MPOG (22/04):</a:t>
            </a:r>
            <a:r>
              <a:rPr lang="pt-BR" dirty="0" smtClean="0"/>
              <a:t> discussão dos OBJETIVOS do Programa de SAN, com a participação de 62 pessoas</a:t>
            </a:r>
            <a:r>
              <a:rPr lang="pt-BR" dirty="0"/>
              <a:t> </a:t>
            </a:r>
            <a:r>
              <a:rPr lang="pt-BR" dirty="0" smtClean="0"/>
              <a:t>e todos os órgãos da CAISAN representados. </a:t>
            </a:r>
          </a:p>
          <a:p>
            <a:pPr lvl="1"/>
            <a:r>
              <a:rPr lang="pt-BR" dirty="0" smtClean="0"/>
              <a:t>Encaminhamentos: reuniões multilaterais de acordo com os OBJETIVOS para definir as METAS e INICIATIVAS (de 30 abril a 14 de maio)</a:t>
            </a:r>
          </a:p>
          <a:p>
            <a:endParaRPr lang="pt-BR" dirty="0" smtClean="0"/>
          </a:p>
          <a:p>
            <a:r>
              <a:rPr lang="pt-BR" b="1" dirty="0" smtClean="0"/>
              <a:t>2ª Oficina </a:t>
            </a:r>
            <a:r>
              <a:rPr lang="pt-BR" b="1" dirty="0" err="1" smtClean="0"/>
              <a:t>Intersetorial</a:t>
            </a:r>
            <a:r>
              <a:rPr lang="pt-BR" b="1" dirty="0" smtClean="0"/>
              <a:t> do MPOG (data a definir)</a:t>
            </a:r>
            <a:r>
              <a:rPr lang="pt-BR" dirty="0" smtClean="0"/>
              <a:t>: Finalização da proposta com a inclusão das metas.</a:t>
            </a:r>
            <a:endParaRPr lang="pt-BR" dirty="0"/>
          </a:p>
          <a:p>
            <a:endParaRPr lang="pt-BR" dirty="0"/>
          </a:p>
          <a:p>
            <a:endParaRPr lang="pt-BR" dirty="0"/>
          </a:p>
          <a:p>
            <a:pPr marL="114300" indent="0">
              <a:buNone/>
            </a:pP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677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ência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ê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1406</TotalTime>
  <Words>2598</Words>
  <Application>Microsoft Office PowerPoint</Application>
  <PresentationFormat>Apresentação na tela (4:3)</PresentationFormat>
  <Paragraphs>246</Paragraphs>
  <Slides>27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27</vt:i4>
      </vt:variant>
    </vt:vector>
  </HeadingPairs>
  <TitlesOfParts>
    <vt:vector size="28" baseType="lpstr">
      <vt:lpstr>Adjacência</vt:lpstr>
      <vt:lpstr>Proposta para o  Programa Temático de SAN no PPA 2016-2019</vt:lpstr>
      <vt:lpstr> Programa Temático de SAN no PPA X  Plano Nacional de SAN   </vt:lpstr>
      <vt:lpstr>Programas Temáticos relacionados com a PNSAN e o PLANSAN</vt:lpstr>
      <vt:lpstr>Estrutura do PPA 2016-2019</vt:lpstr>
      <vt:lpstr>Apresentação do PowerPoint</vt:lpstr>
      <vt:lpstr>Apresentação do PowerPoint</vt:lpstr>
      <vt:lpstr>Apresentação do PowerPoint</vt:lpstr>
      <vt:lpstr>Apresentação do PowerPoint</vt:lpstr>
      <vt:lpstr>Etapas de elaboração do Programa Temático de SAN</vt:lpstr>
      <vt:lpstr>Desafios  Programa de SAN PPA 2016-2019</vt:lpstr>
      <vt:lpstr>Desafios 4ª Conferencia de SAN +2 </vt:lpstr>
      <vt:lpstr>Desafios 4ª Conferencia de SAN +2 </vt:lpstr>
      <vt:lpstr>Desafios 4ª Conferencia de SAN +2 </vt:lpstr>
      <vt:lpstr>Desafios 4ª Conferencia de SAN +2 </vt:lpstr>
      <vt:lpstr>Desafios 4ª Conferencia de SAN +2 </vt:lpstr>
      <vt:lpstr>Proposta de novos Objetivos Programa de SAN PPA 2016-2019</vt:lpstr>
      <vt:lpstr>Proposta de novos Objetivos Programa de SAN PPA 2016-2019</vt:lpstr>
      <vt:lpstr>Proposta de novos Objetivos Programa de SAN PPA 2016-2019</vt:lpstr>
      <vt:lpstr>Proposta de novos Objetivos Programa de SAN PPA 2016-2019</vt:lpstr>
      <vt:lpstr>Proposta de novos Objetivos Programa de SAN PPA 2016-2019</vt:lpstr>
      <vt:lpstr>Proposta de novos Objetivos Programa de SAN PPA 2016-2019</vt:lpstr>
      <vt:lpstr>Proposta de novos Objetivos Programa de SAN PPA 2016-2019</vt:lpstr>
      <vt:lpstr>Proposta de novos Objetivos Programa de SAN PPA 2016-2019</vt:lpstr>
      <vt:lpstr>Proposta de novos Objetivos Programa de SAN PPA 2016-2019</vt:lpstr>
      <vt:lpstr>Propostas Fórum Interconselhos</vt:lpstr>
      <vt:lpstr>Propostas Fórum Interconselhos</vt:lpstr>
      <vt:lpstr>Obrigado  Arnoldo de Campos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Monitoramento da Política de SAN</dc:title>
  <dc:creator>Rafaela de Sá Gonçalves</dc:creator>
  <cp:lastModifiedBy>Michelle de Matos Andrade</cp:lastModifiedBy>
  <cp:revision>170</cp:revision>
  <cp:lastPrinted>2015-04-14T20:21:37Z</cp:lastPrinted>
  <dcterms:created xsi:type="dcterms:W3CDTF">2014-03-27T13:52:48Z</dcterms:created>
  <dcterms:modified xsi:type="dcterms:W3CDTF">2015-05-06T16:29:49Z</dcterms:modified>
</cp:coreProperties>
</file>