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5" r:id="rId2"/>
    <p:sldId id="325" r:id="rId3"/>
    <p:sldId id="304" r:id="rId4"/>
    <p:sldId id="306" r:id="rId5"/>
    <p:sldId id="305" r:id="rId6"/>
    <p:sldId id="307" r:id="rId7"/>
    <p:sldId id="313" r:id="rId8"/>
    <p:sldId id="322" r:id="rId9"/>
    <p:sldId id="299" r:id="rId10"/>
    <p:sldId id="300" r:id="rId11"/>
    <p:sldId id="302" r:id="rId12"/>
    <p:sldId id="303" r:id="rId13"/>
    <p:sldId id="317" r:id="rId14"/>
    <p:sldId id="315" r:id="rId15"/>
    <p:sldId id="314" r:id="rId16"/>
    <p:sldId id="316" r:id="rId17"/>
    <p:sldId id="318" r:id="rId18"/>
    <p:sldId id="319" r:id="rId19"/>
    <p:sldId id="320" r:id="rId20"/>
    <p:sldId id="321" r:id="rId21"/>
    <p:sldId id="323" r:id="rId22"/>
    <p:sldId id="324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D81"/>
    <a:srgbClr val="DDE993"/>
    <a:srgbClr val="CFEB91"/>
    <a:srgbClr val="CCE9AD"/>
    <a:srgbClr val="D8DDAD"/>
    <a:srgbClr val="9EC93F"/>
    <a:srgbClr val="CAEAA0"/>
    <a:srgbClr val="E0E4BE"/>
    <a:srgbClr val="FFFF66"/>
    <a:srgbClr val="FCD8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16956-45B0-4DA6-A9C3-53CEC2D17F1B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3DA4A-2532-4C2E-9EB3-E941C3A326F0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DA4A-2532-4C2E-9EB3-E941C3A326F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68C3A-9195-4484-8DD4-FDE3D1559859}" type="datetimeFigureOut">
              <a:rPr lang="en-US" smtClean="0"/>
              <a:pPr/>
              <a:t>7/27/2014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D4842-2763-40D8-A0CE-7FD9CF30C2E4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alto.gov.br/ccivil_03/_Ato2004-2006/2006/Lei/L11265.htm" TargetMode="External"/><Relationship Id="rId3" Type="http://schemas.openxmlformats.org/officeDocument/2006/relationships/hyperlink" Target="mailto:anajuh@yahoo.com.br" TargetMode="External"/><Relationship Id="rId7" Type="http://schemas.openxmlformats.org/officeDocument/2006/relationships/hyperlink" Target="http://www.ibfan.org.br/documentos/ibfan/doc-286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ba.org.my/whatwedo/Hcp/ihiv.htm" TargetMode="External"/><Relationship Id="rId5" Type="http://schemas.openxmlformats.org/officeDocument/2006/relationships/hyperlink" Target="http://www.odmbrasil.gov.br/os-objetivos-de-desenvolvimento-do-milenio" TargetMode="External"/><Relationship Id="rId4" Type="http://schemas.openxmlformats.org/officeDocument/2006/relationships/hyperlink" Target="http://worldbreastfeedingweek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1" name="Picture 10" descr="SMAM 2014 logo simpl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8429652" cy="3592965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714744" y="714356"/>
            <a:ext cx="4768850" cy="24463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727"/>
              </a:avLst>
            </a:prstTxWarp>
          </a:bodyPr>
          <a:lstStyle/>
          <a:p>
            <a:pPr algn="ctr" rtl="0"/>
            <a:r>
              <a:rPr lang="pt-BR" sz="24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AMAMENTAÇÃO: </a:t>
            </a:r>
          </a:p>
          <a:p>
            <a:pPr algn="ctr" rtl="0"/>
            <a:r>
              <a:rPr lang="pt-BR" sz="24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Uma vitória para toda vida!</a:t>
            </a:r>
            <a:endParaRPr lang="pt-BR" sz="24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86380" y="4714884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Ana Júlia Colameo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5786454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Apresentação elaborada para as atividades do CONSEA, comemorando a Semana Mundial da Amamentação 2014,  Brasília, agosto de 2014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071670" y="71414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Objetivos do </a:t>
            </a:r>
          </a:p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Desenvolvimento do Milênio.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857364"/>
            <a:ext cx="5286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1-Acabar com a fome e a miséria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2-Atingir o ensino básico para todas as crianças.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3- Promover a igualdade entre os sexos e a autonomia das mulheres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4-Reduzir a mortalidade infantil.</a:t>
            </a:r>
          </a:p>
          <a:p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928694" cy="10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857496"/>
            <a:ext cx="928694" cy="9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00504"/>
            <a:ext cx="928694" cy="10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5062251"/>
            <a:ext cx="928694" cy="105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2357422" y="1643050"/>
            <a:ext cx="5857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5-Melhorar a saúde materna. 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6-Combater o HIV/Aids, a malária e outras doenças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7- Garantir a qualidade de vida com sustentabilidade ambiental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8- Estabelecer uma parceria universal para o desenvolvimento. 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0452" y="1633103"/>
            <a:ext cx="9012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04673"/>
            <a:ext cx="8572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76243"/>
            <a:ext cx="928694" cy="107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919251"/>
            <a:ext cx="928694" cy="10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071670" y="71414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Objetivos do </a:t>
            </a:r>
          </a:p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Desenvolvimento do Milênio.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42876" y="142852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Como a Alimentação Infantil Ótima se relaciona com os Objetivos de Desenvolvimento do Milênio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500726" cy="50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" cy="9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5852" y="500042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ODM 1- Acabar com a fome e a miséria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5000636"/>
            <a:ext cx="8072494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“alimentação infantil ótima” proporciona energia e nutrientes de excelente qualidade, ajuda a prevenir a fome e a desnutrição.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786" y="1454995"/>
            <a:ext cx="7358114" cy="83099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Todas as mães podem amamentar seus bebês, independente da classe social a que pertençam.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2526565"/>
            <a:ext cx="7429552" cy="83099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aleitamento materno é uma forma econômica de alimentar bebês, meninos e meninas.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3714752"/>
            <a:ext cx="8072494" cy="83099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Amamentar não representa uma despesa a mais no orçamento familiar, diferente da alimentação artificial.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ODM 2- O ensino básico para todas as crianças.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28694" cy="9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8" y="5000636"/>
            <a:ext cx="7715304" cy="1569660"/>
          </a:xfrm>
          <a:prstGeom prst="rect">
            <a:avLst/>
          </a:prstGeom>
          <a:solidFill>
            <a:srgbClr val="DDE993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amamentação e a alimentação complementar saudável e adequada reduzem significantemente o risco de atraso no crescimento, desenvolvimento e no desempenho escolar.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500306"/>
            <a:ext cx="8643998" cy="830997"/>
          </a:xfrm>
          <a:prstGeom prst="rect">
            <a:avLst/>
          </a:prstGeom>
          <a:solidFill>
            <a:srgbClr val="DDE993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Muitos trabalhos mostram que a amamentação exclusiva melhora o funcionamento mental e ajuda no aprendizado.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3571876"/>
            <a:ext cx="7929618" cy="1200329"/>
          </a:xfrm>
          <a:prstGeom prst="rect">
            <a:avLst/>
          </a:prstGeom>
          <a:solidFill>
            <a:srgbClr val="DDE993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duração total da amamentação tem efeito positivo sobre a capacidade cognitiva da criança, bem como o sucesso acadêmico entre 8 e 18 anos de idade.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142984"/>
            <a:ext cx="7500990" cy="1200329"/>
          </a:xfrm>
          <a:prstGeom prst="rect">
            <a:avLst/>
          </a:prstGeom>
          <a:solidFill>
            <a:srgbClr val="DDE993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Existem mais de 150 tipos de ácidos graxos polinsaturados de cadeia longa no leite materno que dão suporte ao desenvolvimento neurológico.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ODM 3- Promover a igualdade entre os sexos e a autonomia das mulheres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928694" cy="10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2876" y="5514819"/>
            <a:ext cx="8858280" cy="1200329"/>
          </a:xfrm>
          <a:prstGeom prst="rect">
            <a:avLst/>
          </a:prstGeom>
          <a:solidFill>
            <a:srgbClr val="FBE68D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Os direitos reprodutivos femininos e seu papel produtivo econômico precisam de apoio adequado das leis trabalhistas e da sociedade em geral, para atingir a igualdade em todos os níveis sociais.  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4157497"/>
            <a:ext cx="8643998" cy="1200329"/>
          </a:xfrm>
          <a:prstGeom prst="rect">
            <a:avLst/>
          </a:prstGeom>
          <a:solidFill>
            <a:srgbClr val="FBE68D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As mulheres, por criar os filhos e amamentar, são mais vulneráveis social, econômica e nutricionalmente. São afetadas sobremaneira pela pobreza, falta de leitura, discriminação e pela violência. 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3169507"/>
            <a:ext cx="7072362" cy="830997"/>
          </a:xfrm>
          <a:prstGeom prst="rect">
            <a:avLst/>
          </a:prstGeom>
          <a:solidFill>
            <a:srgbClr val="FBE68D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O aleitamento materno é um direito das mulheres e necessita de leis de proteção e contra a discriminação.</a:t>
            </a:r>
            <a:endParaRPr lang="pt-BR" sz="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871481"/>
            <a:ext cx="8429684" cy="1200329"/>
          </a:xfrm>
          <a:prstGeom prst="rect">
            <a:avLst/>
          </a:prstGeom>
          <a:solidFill>
            <a:srgbClr val="FBE68D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Geralmente a diferença de crescimento entre os sexos começa na inclusão dos alimentos complementares, quando a preferência de gênero  atua sobre a alimentação.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80" y="1324261"/>
            <a:ext cx="8143900" cy="461665"/>
          </a:xfrm>
          <a:prstGeom prst="rect">
            <a:avLst/>
          </a:prstGeom>
          <a:solidFill>
            <a:srgbClr val="FBE68D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A amamentação é um grande nivelador de meninos e meninas.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8572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ODM 4- Reduzir a mortalidade infantil.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28694" cy="105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5628047"/>
            <a:ext cx="721523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“alimentação infantil ótima” é a intervenção preventiva mais eficaz para a sobrevivência da criança em situações especialmente difíceis.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857628"/>
            <a:ext cx="7786742" cy="1631216"/>
          </a:xfrm>
          <a:prstGeom prst="rect">
            <a:avLst/>
          </a:prstGeom>
          <a:solidFill>
            <a:srgbClr val="D9F6F7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Nas situações de emergência, desastres e crises sociais, tão freqüentes no mundo, a falta da amamentação e a alimentação complementar inadequada aumentam o risco de desnutrição e de doenças, elevando brutalmente a mortalidade das crianças pequenas, especialmente as menores de 1 ano.</a:t>
            </a:r>
            <a:endParaRPr lang="pt-BR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1857364"/>
            <a:ext cx="5929354" cy="707886"/>
          </a:xfrm>
          <a:prstGeom prst="rect">
            <a:avLst/>
          </a:prstGeom>
          <a:solidFill>
            <a:srgbClr val="D9F6F7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desnutrição é causada, em grande parte, por práticas inadequadas de alimentação infantil.</a:t>
            </a:r>
            <a:endParaRPr lang="pt-BR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28" y="1000108"/>
            <a:ext cx="6429420" cy="707886"/>
          </a:xfrm>
          <a:prstGeom prst="rect">
            <a:avLst/>
          </a:prstGeom>
          <a:solidFill>
            <a:srgbClr val="D9F6F7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Metade das mortes, ou mais, de crianças menores de 5 anos de idade é conseqüência da desnutrição. </a:t>
            </a:r>
            <a:endParaRPr lang="pt-BR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852" y="2714620"/>
            <a:ext cx="7429552" cy="1015663"/>
          </a:xfrm>
          <a:prstGeom prst="rect">
            <a:avLst/>
          </a:prstGeom>
          <a:solidFill>
            <a:srgbClr val="D9F6F7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Ao melhorar as práticas de aleitamento materno, a mortalidade até os 5 anos se reduz em 13% e por volta de 6% ao melhorar as práticas de alimentação complementar.</a:t>
            </a:r>
            <a:endParaRPr lang="pt-BR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35716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ODM 5 - Melhorar a saúde materna.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9012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85720" y="1428736"/>
            <a:ext cx="814393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aleitamento materno está associado à diminuição da perda de sangue após o parto, à prevenção da osteoporose e da artrite reumatóide, a diminuição do risco de câncer de mama, de ovário e do endométrio.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3214686"/>
            <a:ext cx="800105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amamentação ajuda a aumentar os intervalos entre os nascimentos, o que reduz o risco de gestações subsequentes, espoliando menos a saúde materna. 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4643446"/>
            <a:ext cx="814393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duração da amamentação está diretamente ligada a diminuição do risco de enfarte do miocárdio, doenças cardiovasculares, diabetes e hipertensão.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42852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ODM 6 - Combater o HIV/Aids, a malária e outras doenças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8572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0066" y="5857892"/>
            <a:ext cx="8143900" cy="830997"/>
          </a:xfrm>
          <a:prstGeom prst="rect">
            <a:avLst/>
          </a:prstGeom>
          <a:solidFill>
            <a:srgbClr val="FCD8B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Nota:  No Brasil, as recomendações oficiais são: “Toda mãe </a:t>
            </a:r>
            <a:r>
              <a:rPr lang="pt-BR" sz="1600" b="1" dirty="0" err="1" smtClean="0">
                <a:solidFill>
                  <a:schemeClr val="tx2">
                    <a:lumMod val="50000"/>
                  </a:schemeClr>
                </a:solidFill>
              </a:rPr>
              <a:t>soropositiva</a:t>
            </a:r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 para o HIV deverá ser orientada a não amamentar e, ao mesmo tempo, ela deverá estar ciente de que terá direito a receber fórmula láctea infantil, pelo menos até o seu filho completar 6 meses de idade.” </a:t>
            </a:r>
            <a:endParaRPr lang="pt-B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142984"/>
            <a:ext cx="8572560" cy="2677656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As pesquisas mostram que mães HIV positivas que receberam tratamento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eficaz  com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ARV (anti-retrovirais), podem ter uma taxa de transmissão do HIV próxima à zero para seus filhos durante a gestação, o nascimento e o período recomendado de aleitamento (AME por 6 meses e AM+AC dos 6 meses até dois anos ou mais).  Atualmente há evidências científicas suficientes para recomendar o ARV durante todo o período de amamentação.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24" y="3929066"/>
            <a:ext cx="7786742" cy="830997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 tratamento térmico (pasteurização ou fervura) é eficiente para impedir a transmissão do HIV pelo leite materno.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857760"/>
            <a:ext cx="6715172" cy="830997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A amamentação protege o bebê de outras doenças endêmicas como a cólera e a dengue, por exemplo.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0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ODM 7- Garantir a qualidade de vida com sustentabilidade ambiental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0564"/>
            <a:ext cx="947842" cy="92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14282" y="1071546"/>
            <a:ext cx="8429684" cy="1323439"/>
          </a:xfrm>
          <a:prstGeom prst="rect">
            <a:avLst/>
          </a:prstGeom>
          <a:solidFill>
            <a:srgbClr val="CCE9AD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Amamentar protege o meio ambiente dos resíduos do consumo de leite industrializado. Protege a terra e o ar, por não incentivar o desmatamento de florestas, nem o aumento do efeito estufa resultante do gás metano eliminado pelos rebanhos bovinos.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500306"/>
            <a:ext cx="8429684" cy="1015663"/>
          </a:xfrm>
          <a:prstGeom prst="rect">
            <a:avLst/>
          </a:prstGeom>
          <a:solidFill>
            <a:srgbClr val="CCE9AD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uso de hormônio de crescimento bovino causa mastite crônica nas vacas, aumentando o consumo de antibióticos, o que encarece o produto e aumenta o lixo da produção dos fármacos.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348" y="4391577"/>
            <a:ext cx="8072494" cy="1323439"/>
          </a:xfrm>
          <a:prstGeom prst="rect">
            <a:avLst/>
          </a:prstGeom>
          <a:solidFill>
            <a:srgbClr val="CCE9AD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lixo industrial da produção de leite em pó e dos ingredientes que nele são adicionados, os restos do processo de fabricação das latas de alumínio e do papel dos rótulos e das propagandas chegam a centenas de toneladas.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571876"/>
            <a:ext cx="7858180" cy="707886"/>
          </a:xfrm>
          <a:prstGeom prst="rect">
            <a:avLst/>
          </a:prstGeom>
          <a:solidFill>
            <a:srgbClr val="CCE9AD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embalagens do tipo “tetra </a:t>
            </a:r>
            <a:r>
              <a:rPr lang="pt-BR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”, usadas nos leites líquidos prontos para o consumo, não são degradáveis ou recicláveis.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5786454"/>
            <a:ext cx="8001056" cy="1015663"/>
          </a:xfrm>
          <a:prstGeom prst="rect">
            <a:avLst/>
          </a:prstGeom>
          <a:solidFill>
            <a:srgbClr val="CCE9AD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consumo de combustível, pelo transporte interno em estradas e externo por meio aéreo e marítimo, somado ao lixo industrial, contribuem para um futuro insustentável.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428860" y="1000108"/>
            <a:ext cx="6429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 Semana Mundial da Amamentação (SMAM) foi lançada pela WABA* (Aliança Mundial para Ação em Amamentação) em 1992, com o objetivo de dar visibilidade ao aleitamento materno. 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031" descr="logowa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1933264" cy="223713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642910" y="4786322"/>
            <a:ext cx="785818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SMAM  é comemorada em todo o mundo durante os dias 1 a 7 de agosto.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39463"/>
            <a:ext cx="775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Semana Mundial da Amamentação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6264495"/>
            <a:ext cx="842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*A WABA é uma rede mundial de pessoas e organizações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que protegem, promovem e apóiam a amamentação.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12"/>
          <p:cNvSpPr txBox="1"/>
          <p:nvPr/>
        </p:nvSpPr>
        <p:spPr>
          <a:xfrm>
            <a:off x="2428860" y="3000372"/>
            <a:ext cx="650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Ano a ano, a WABA incentiva os grupos do mundo a trabalhar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em conjunto,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uma das facetas da amamentação e a colocá-la na mídia, para ampla divulgação.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85728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ODM 8- Estabelecer uma parceria universal para o desenvolvimento. 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4343"/>
            <a:ext cx="928694" cy="1081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1428736"/>
            <a:ext cx="814393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Apoiar e encorajar os estados e as cidades para que tenham coordenadores e comitês de amamentação e alimentação infantil saudável favorece a introdução do tema “alimentação infantil ótima” nas agendas oficiais de saúde.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2928934"/>
            <a:ext cx="864399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Trabalhar as obrigações assumidas pela adoção dos direitos infantis incluídos na Convenção das Nações Unidas pelos Direitos da Criança exige parcerias com a sociedade civil organizada, o que resulta em uma sociedade mais consciente do valor da amamentação.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4429132"/>
            <a:ext cx="842968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Não é suficiente apoiar e estimular a amamentação. O impacto negativo da promoção enganadora de substitutos do leite materno precisa ser contido, portanto é preciso monitorar as empresas para que cumpram  a Norma Brasileira de Comercialização de Alimentos para Lactentes, Chupetas, Mamadeiras e Bicos (NBCAL) e Lei 11.265/2006.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A Lei 11.265/2006  é o resultado da evolução da NBCAL (</a:t>
            </a: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Normas Brasileiras de Comercialização de Alimentos para Lactentes),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originalmente publicada pelo CNS em 1998.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52475"/>
            <a:ext cx="821537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Objetivos da Lei 11.265/2006:</a:t>
            </a: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Regulamentação da promoção comercial e do uso apropriado dos alimentos para lactentes e crianças de primeira infância, bem como o uso de mamadeiras, bicos e chupetas;</a:t>
            </a:r>
          </a:p>
          <a:p>
            <a:endParaRPr lang="pt-BR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Proteção e incentivo ao aleitamento materno exclusivo nos primeiros 6 meses de vida, e</a:t>
            </a:r>
          </a:p>
          <a:p>
            <a:endParaRPr lang="pt-BR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Proteção e incentivo à continuidade do aleitamento materno até os 2 anos de idade, após a introdução de novos alimentos na dieta dos lactentes e das crianças de primeira infância.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Brastra.gif (4376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55484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A Lei 11.265/2006  é o resultado da evolução da NBCAL (</a:t>
            </a: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Normas Brasileiras de Comercialização de Alimentos para Lactentes),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originalmente publicada pelo CNS em 1998.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52475"/>
            <a:ext cx="821537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Objetivos da Lei 11.265/2006:</a:t>
            </a: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Regulamentação da promoção comercial e do uso apropriado dos alimentos para lactentes e crianças de primeira infância, bem como o uso de mamadeiras, bicos e chupetas;</a:t>
            </a:r>
          </a:p>
          <a:p>
            <a:endParaRPr lang="pt-BR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Proteção e incentivo ao aleitamento materno exclusivo nos primeiros 6 meses de vida, e</a:t>
            </a:r>
          </a:p>
          <a:p>
            <a:endParaRPr lang="pt-BR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Proteção e incentivo à continuidade do aleitamento materno até os 2 anos de idade, após a introdução de novos alimentos na dieta dos lactentes e das crianças de primeira infância.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430623">
            <a:off x="1236182" y="3290792"/>
            <a:ext cx="622948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cs typeface="Arial" pitchFamily="34" charset="0"/>
              </a:rPr>
              <a:t>Sua regulamentação espera assinatura há 8 anos e 8 meses.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Brastra.gif (4376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55484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</a:rPr>
              <a:t>Obrigada.</a:t>
            </a:r>
            <a:endParaRPr lang="pt-B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Dra. Ana Júlia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Colameo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Médica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Pediatra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Neonatologista</a:t>
            </a: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Mestre em Saúde Coletiva</a:t>
            </a:r>
          </a:p>
          <a:p>
            <a:pPr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Conselheira em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Amamentação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OMS/UNICEF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Membro do Conselho Diretivo da IBFAN Brasil.</a:t>
            </a: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2844" y="4214818"/>
            <a:ext cx="4286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Contato: </a:t>
            </a:r>
            <a:r>
              <a:rPr lang="pt-BR" sz="2400" b="1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anajuh@yahoo.com.br</a:t>
            </a:r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pt-BR" sz="2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2876" y="5083932"/>
            <a:ext cx="878684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Os membros da IBFAN não aceitam patrocínio das indústrias de alimentos infantis, mamadeiras e bicos, de laboratórios farmacêuticos, da indústria bélica, de fabricantes de cigarros e de bebidas alcoólicas, além de empresas que usam do trabalho escravo ou infantil, por entender que isto envolveria um sério conflito de interesses e uma conduta não ética.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2" y="1071546"/>
            <a:ext cx="4071966" cy="3785652"/>
          </a:xfrm>
          <a:prstGeom prst="rect">
            <a:avLst/>
          </a:prstGeom>
          <a:solidFill>
            <a:srgbClr val="D9F2F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Bibliografia consultada: </a:t>
            </a:r>
          </a:p>
          <a:p>
            <a:endParaRPr lang="pt-B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200" b="1" dirty="0" err="1" smtClean="0">
                <a:solidFill>
                  <a:schemeClr val="tx2">
                    <a:lumMod val="50000"/>
                  </a:schemeClr>
                </a:solidFill>
              </a:rPr>
              <a:t>World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200" b="1" dirty="0" err="1" smtClean="0">
                <a:solidFill>
                  <a:schemeClr val="tx2">
                    <a:lumMod val="50000"/>
                  </a:schemeClr>
                </a:solidFill>
              </a:rPr>
              <a:t>Breastfeeding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1200" b="1" dirty="0" err="1" smtClean="0">
                <a:solidFill>
                  <a:schemeClr val="tx2">
                    <a:lumMod val="50000"/>
                  </a:schemeClr>
                </a:solidFill>
              </a:rPr>
              <a:t>Week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 2014. Disponível: 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http://worldbreastfeedingweek.org</a:t>
            </a:r>
            <a:endParaRPr lang="pt-B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Objetivos de Desenvolvimento do Milênio. Disponível em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www.odmbrasil.gov.br/os-objetivos-de-desenvolvimento-do-milenio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HIV and Breastfeeding Resource. Disponível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http://www.waba.org.my/whatwedo/Hcp/ihiv.htm#kit</a:t>
            </a: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Estratégia Global Para Alimentação de Lactentes e Crianças Pequenas. Disponível em</a:t>
            </a: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http://www.ibfan.org.br/documentos/ibfan/doc-286.pdf</a:t>
            </a:r>
            <a:endParaRPr lang="pt-B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Brasil. Lei 11265 de 03 de janeiro de 2006. Disponível em 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http://www.planalto.gov.br/ccivil_03/_Ato2004-2006/2006/Lei/L11265.htm</a:t>
            </a:r>
            <a:endParaRPr lang="pt-B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928794" y="150017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714356"/>
            <a:ext cx="771530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Conhecer os Objetivos de Desenvolvimento do Milênio (ODM) e como eles se relacionam com a “Alimentação Infantil Ótima”.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ODM 201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357430"/>
            <a:ext cx="4286248" cy="4216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0"/>
            <a:ext cx="5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Metas da SMAM 2014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928794" y="150017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1071546"/>
            <a:ext cx="4929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Conhecer os indicadores de Amamentação e Alimentação Complementar e traçar metas para atingir a “Alimentação Infantil Ótima” para todas crianças pequenas.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0"/>
            <a:ext cx="5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Metas da SMAM 2014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 descr="AM black_woman_breast_feeding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3643338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928794" y="150017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142984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Priorizar as ações de proteção, de promoção e de apoio da “Alimentação Infantil Ótima” para atingir os ODM em 2015        e nos anos subsequentes.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794" y="0"/>
            <a:ext cx="5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Metas da SMAM 2014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7" name="Picture 1" descr="C:\Documents and Settings\Ana Julia\My Documents\My Pictures\INDIG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20199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928794" y="150017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857232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Estimular o interesse dos jovens, mulheres e homens, pela amamentação, para que compreendam a sua importância para o mundo de hoje e do futuro.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AM em fami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428868"/>
            <a:ext cx="4826614" cy="4063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8794" y="0"/>
            <a:ext cx="5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Metas da SMAM 2014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1934" y="928670"/>
            <a:ext cx="471490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Iniciar a amamentação na primeira hora de vida;</a:t>
            </a:r>
          </a:p>
          <a:p>
            <a:pPr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Amamentar exclusivamente até os 6 meses de idade;</a:t>
            </a:r>
          </a:p>
          <a:p>
            <a:pPr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Aos 6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meses,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começar a introduzir os alimentos da família;</a:t>
            </a:r>
          </a:p>
          <a:p>
            <a:pPr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Oferecer uma alimentação variada, segura e adequada para o seu desenvolvimento;</a:t>
            </a:r>
          </a:p>
          <a:p>
            <a:pPr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Continuar amamentando até os 2 anos ou mais.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7141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Alimentação Infantil Ótima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5147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642910" y="71435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Está no topo da lista de intervenções preventivas eficazes para a sobrevivência da criança. 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643578"/>
            <a:ext cx="807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Tem um impacto mais positivo que o alcançado com a vacinação, água tratada e saneamento básico.</a:t>
            </a: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 descr="AM 2 no pier a beira mar_foto de Javier Mantr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85926"/>
            <a:ext cx="5072098" cy="3857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0166" y="7141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Alimentação Infantil Ótima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BFC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928794" y="150017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87154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No dia 8 de setembro de 2000, na Assembléia Geral das Nações Unidas, 191 Estados Membros, incluindo o Brasil, assinaram a Declaração do Milênio comprometendo-se a atingir os </a:t>
            </a:r>
            <a:r>
              <a:rPr lang="pt-BR" sz="3000" b="1" i="1" dirty="0" smtClean="0">
                <a:solidFill>
                  <a:schemeClr val="accent1">
                    <a:lumMod val="50000"/>
                  </a:schemeClr>
                </a:solidFill>
              </a:rPr>
              <a:t>8 Objetivos do Desenvolvimento do Milênio</a:t>
            </a:r>
            <a:r>
              <a:rPr lang="pt-BR" sz="28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até 2015.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85728"/>
            <a:ext cx="452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</a:rPr>
              <a:t>Declaração do Milênio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643314"/>
            <a:ext cx="507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Em 2010 as Nações renovaram esse compromisso, prometendo acelerar o processo necessário para atingir essas metas.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na Julia\My Documents\My Pictures\ODM 201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429000"/>
            <a:ext cx="2857520" cy="279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1897</Words>
  <Application>Microsoft Office PowerPoint</Application>
  <PresentationFormat>On-screen Show (4:3)</PresentationFormat>
  <Paragraphs>132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Julia</dc:creator>
  <cp:lastModifiedBy>Ana Julia</cp:lastModifiedBy>
  <cp:revision>338</cp:revision>
  <dcterms:created xsi:type="dcterms:W3CDTF">2013-07-25T17:07:54Z</dcterms:created>
  <dcterms:modified xsi:type="dcterms:W3CDTF">2014-07-28T00:14:39Z</dcterms:modified>
</cp:coreProperties>
</file>