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8" r:id="rId3"/>
    <p:sldId id="287" r:id="rId4"/>
    <p:sldId id="262" r:id="rId5"/>
    <p:sldId id="277" r:id="rId6"/>
    <p:sldId id="278" r:id="rId7"/>
    <p:sldId id="279" r:id="rId8"/>
    <p:sldId id="280" r:id="rId9"/>
    <p:sldId id="281" r:id="rId10"/>
    <p:sldId id="282" r:id="rId11"/>
    <p:sldId id="259" r:id="rId12"/>
    <p:sldId id="283" r:id="rId13"/>
    <p:sldId id="284" r:id="rId14"/>
    <p:sldId id="286" r:id="rId15"/>
    <p:sldId id="275" r:id="rId16"/>
  </p:sldIdLst>
  <p:sldSz cx="9144000" cy="6858000" type="screen4x3"/>
  <p:notesSz cx="9942513" cy="676116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669900"/>
    <a:srgbClr val="FFFF99"/>
    <a:srgbClr val="CCCC00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17" autoAdjust="0"/>
  </p:normalViewPr>
  <p:slideViewPr>
    <p:cSldViewPr>
      <p:cViewPr varScale="1">
        <p:scale>
          <a:sx n="64" d="100"/>
          <a:sy n="6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pt-B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2450" y="0"/>
            <a:ext cx="430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3CBB168-6365-41CC-8967-6433B02DDE4E}" type="datetimeFigureOut">
              <a:rPr lang="pt-BR"/>
              <a:pPr/>
              <a:t>23/05/2012</a:t>
            </a:fld>
            <a:endParaRPr lang="pt-BR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21438"/>
            <a:ext cx="4308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pt-BR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2450" y="6421438"/>
            <a:ext cx="4308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4AB5837-674B-4038-9072-E59A1DFA3DB6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EB2B2-6BEB-4F6D-9B34-78226AA71C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6D014-7EF5-4794-BFC8-297B5506D9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00A09-0808-499F-AA87-5D81F82B1C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FA9FF-0CFA-4F77-96FC-479CDE158E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ADB1-9745-46EE-B74A-7ED2802D12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7B8AD-CCBA-4B8A-BA3F-83C6611BC1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ED53D-CAD4-4D25-ADAD-F4F3E2265B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1C32C-0191-412C-B457-301A3FCC8C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3DCE8-941D-4DF8-9004-DC97B9066F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16A46-5A8E-481F-BBFD-DD1C3AAE52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255B4-929B-4611-BF5D-8FC6CD73BD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693E3-98B4-403B-8BE7-BF4268CE94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8FF0F7-84D9-4DAE-8FDF-C78A9BCB38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agroecologia.org.b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groecologia.org.br/modules/myalbum/photo.php?lid=10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1116013" y="1989138"/>
            <a:ext cx="7058025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t-BR" sz="3800" b="1">
                <a:solidFill>
                  <a:schemeClr val="accent1"/>
                </a:solidFill>
              </a:rPr>
              <a:t>Propostas da Sociedade Civil 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t-BR" sz="3800" b="1">
                <a:solidFill>
                  <a:schemeClr val="accent1"/>
                </a:solidFill>
              </a:rPr>
              <a:t>para a Política Nacional 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t-BR" sz="3800" b="1">
                <a:solidFill>
                  <a:schemeClr val="accent1"/>
                </a:solidFill>
              </a:rPr>
              <a:t>de Agroecologia 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pt-BR" sz="3800" b="1">
                <a:solidFill>
                  <a:schemeClr val="accent1"/>
                </a:solidFill>
              </a:rPr>
              <a:t>e Produção Orgânica</a:t>
            </a:r>
            <a:r>
              <a:rPr lang="pt-BR" sz="4000" b="1">
                <a:solidFill>
                  <a:schemeClr val="accent1"/>
                </a:solidFill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pt-BR" sz="4000" b="1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pt-BR" sz="4000" b="1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pt-BR" sz="3200">
              <a:solidFill>
                <a:schemeClr val="bg1"/>
              </a:solidFill>
            </a:endParaRPr>
          </a:p>
        </p:txBody>
      </p:sp>
      <p:pic>
        <p:nvPicPr>
          <p:cNvPr id="7171" name="Picture 6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476250"/>
            <a:ext cx="7850187" cy="59055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80000"/>
              </a:spcBef>
              <a:buFontTx/>
              <a:buNone/>
            </a:pPr>
            <a:r>
              <a:rPr lang="pt-BR" sz="2400" b="1" smtClean="0">
                <a:solidFill>
                  <a:schemeClr val="bg1"/>
                </a:solidFill>
              </a:rPr>
              <a:t>    </a:t>
            </a:r>
            <a:r>
              <a:rPr lang="pt-BR" sz="2800" b="1" smtClean="0">
                <a:solidFill>
                  <a:schemeClr val="bg1"/>
                </a:solidFill>
              </a:rPr>
              <a:t>Gestão da PNAPO</a:t>
            </a:r>
            <a:endParaRPr lang="pt-BR" sz="240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ct val="80000"/>
              </a:spcBef>
              <a:buFontTx/>
              <a:buNone/>
            </a:pPr>
            <a:r>
              <a:rPr lang="pt-BR" sz="2400" smtClean="0">
                <a:solidFill>
                  <a:schemeClr val="bg1"/>
                </a:solidFill>
              </a:rPr>
              <a:t>Estruturas próprias de proposição, gestão, avaliação/monitoramento e execução:</a:t>
            </a:r>
            <a:r>
              <a:rPr lang="pt-BR" sz="2000" smtClean="0">
                <a:solidFill>
                  <a:schemeClr val="bg1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spcBef>
                <a:spcPct val="80000"/>
              </a:spcBef>
            </a:pPr>
            <a:r>
              <a:rPr lang="pt-BR" sz="2400" b="1" smtClean="0">
                <a:solidFill>
                  <a:schemeClr val="bg1"/>
                </a:solidFill>
              </a:rPr>
              <a:t> Câmara ou Grupo Intergovernamental</a:t>
            </a:r>
            <a:r>
              <a:rPr lang="pt-BR" sz="2400" smtClean="0">
                <a:solidFill>
                  <a:schemeClr val="bg1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spcBef>
                <a:spcPct val="80000"/>
              </a:spcBef>
            </a:pPr>
            <a:r>
              <a:rPr lang="pt-BR" sz="2400" b="1" smtClean="0">
                <a:solidFill>
                  <a:schemeClr val="bg1"/>
                </a:solidFill>
              </a:rPr>
              <a:t> Conselho Nacional de Agroecologia e Produção 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pt-BR" sz="2400" b="1" smtClean="0">
                <a:solidFill>
                  <a:schemeClr val="bg1"/>
                </a:solidFill>
              </a:rPr>
              <a:t>  Orgânica</a:t>
            </a:r>
            <a:r>
              <a:rPr lang="pt-BR" sz="2400" smtClean="0">
                <a:solidFill>
                  <a:schemeClr val="bg1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spcBef>
                <a:spcPct val="80000"/>
              </a:spcBef>
              <a:buFontTx/>
              <a:buNone/>
            </a:pPr>
            <a:r>
              <a:rPr lang="pt-BR" sz="2400" smtClean="0">
                <a:solidFill>
                  <a:schemeClr val="bg1"/>
                </a:solidFill>
              </a:rPr>
              <a:t>O Conselho Nacional deve estar vinculado à Secretaria Geral da Presidência da República</a:t>
            </a:r>
          </a:p>
          <a:p>
            <a:pPr marL="0" indent="0" eaLnBrk="1" hangingPunct="1">
              <a:lnSpc>
                <a:spcPct val="80000"/>
              </a:lnSpc>
              <a:spcBef>
                <a:spcPct val="80000"/>
              </a:spcBef>
              <a:buFontTx/>
              <a:buNone/>
            </a:pPr>
            <a:r>
              <a:rPr lang="pt-BR" sz="2400" smtClean="0">
                <a:solidFill>
                  <a:schemeClr val="bg1"/>
                </a:solidFill>
              </a:rPr>
              <a:t>O Conselho Nacional terá suas atribuições e estrutura replicadas em todos nos estados</a:t>
            </a:r>
          </a:p>
          <a:p>
            <a:pPr marL="0" indent="0" eaLnBrk="1" hangingPunct="1">
              <a:lnSpc>
                <a:spcPct val="80000"/>
              </a:lnSpc>
              <a:spcBef>
                <a:spcPct val="80000"/>
              </a:spcBef>
              <a:buFontTx/>
              <a:buNone/>
            </a:pPr>
            <a:r>
              <a:rPr lang="pt-BR" sz="2400" smtClean="0">
                <a:solidFill>
                  <a:schemeClr val="bg1"/>
                </a:solidFill>
              </a:rPr>
              <a:t>Relações de consulta e cooperação com outros conselhos afins (CONSEA, CONDRAF, CNEducação, CONAMA, entre outros) 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0"/>
          <a:ext cx="755650" cy="1341438"/>
        </p:xfrm>
        <a:graphic>
          <a:graphicData uri="http://schemas.openxmlformats.org/presentationml/2006/ole">
            <p:oleObj spid="_x0000_s51203" name="Image" r:id="rId3" imgW="1358730" imgH="2412698" progId="Photoshop.Image.9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765175"/>
            <a:ext cx="7489825" cy="5184775"/>
          </a:xfrm>
        </p:spPr>
        <p:txBody>
          <a:bodyPr/>
          <a:lstStyle/>
          <a:p>
            <a:pPr marL="363538" indent="-363538" eaLnBrk="1" hangingPunct="1">
              <a:buFontTx/>
              <a:buNone/>
            </a:pPr>
            <a:r>
              <a:rPr lang="pt-BR" sz="2800" b="1" smtClean="0">
                <a:solidFill>
                  <a:schemeClr val="bg1"/>
                </a:solidFill>
              </a:rPr>
              <a:t>Financiamento da PNAPO</a:t>
            </a:r>
            <a:r>
              <a:rPr lang="pt-BR" sz="2400" smtClean="0">
                <a:solidFill>
                  <a:schemeClr val="bg1"/>
                </a:solidFill>
              </a:rPr>
              <a:t> </a:t>
            </a:r>
          </a:p>
          <a:p>
            <a:pPr marL="363538" indent="-363538">
              <a:spcBef>
                <a:spcPct val="80000"/>
              </a:spcBef>
            </a:pPr>
            <a:r>
              <a:rPr lang="pt-BR" sz="2400" smtClean="0">
                <a:solidFill>
                  <a:schemeClr val="bg1"/>
                </a:solidFill>
              </a:rPr>
              <a:t>Orçamento Geral da União alocados aos ministérios e outros órgãos públicos</a:t>
            </a:r>
          </a:p>
          <a:p>
            <a:pPr marL="363538" indent="-363538">
              <a:spcBef>
                <a:spcPct val="80000"/>
              </a:spcBef>
            </a:pPr>
            <a:r>
              <a:rPr lang="pt-BR" sz="2400" smtClean="0">
                <a:solidFill>
                  <a:schemeClr val="bg1"/>
                </a:solidFill>
              </a:rPr>
              <a:t>Criação de um Fundo Nacional de Apoio e Fomento à Agroecologia e Produção Orgânica.</a:t>
            </a:r>
          </a:p>
          <a:p>
            <a:pPr marL="363538" indent="-363538">
              <a:spcBef>
                <a:spcPct val="80000"/>
              </a:spcBef>
            </a:pPr>
            <a:r>
              <a:rPr lang="pt-BR" sz="2400" smtClean="0">
                <a:solidFill>
                  <a:schemeClr val="bg1"/>
                </a:solidFill>
              </a:rPr>
              <a:t>Readequação da forma de operação dos fundos e programas de fomento que já existem (PDA/MMA, Fundo Clima, FNMA, Fundo Amazônia, Fundos Constitucionais, entre outros)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0" y="0"/>
          <a:ext cx="755650" cy="1341438"/>
        </p:xfrm>
        <a:graphic>
          <a:graphicData uri="http://schemas.openxmlformats.org/presentationml/2006/ole">
            <p:oleObj spid="_x0000_s2050" name="Image" r:id="rId3" imgW="1358730" imgH="2412698" progId="Photoshop.Image.9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476250"/>
            <a:ext cx="7850187" cy="5905500"/>
          </a:xfrm>
        </p:spPr>
        <p:txBody>
          <a:bodyPr/>
          <a:lstStyle/>
          <a:p>
            <a:pPr marL="711200" indent="-711200" eaLnBrk="1" hangingPunct="1">
              <a:spcBef>
                <a:spcPct val="80000"/>
              </a:spcBef>
              <a:buFontTx/>
              <a:buNone/>
            </a:pPr>
            <a:r>
              <a:rPr lang="pt-BR" sz="2800" b="1" smtClean="0">
                <a:solidFill>
                  <a:schemeClr val="bg1"/>
                </a:solidFill>
              </a:rPr>
              <a:t>    Ações prioritárias para a PNAPO</a:t>
            </a:r>
            <a:r>
              <a:rPr lang="pt-BR" sz="2800" smtClean="0">
                <a:solidFill>
                  <a:schemeClr val="bg1"/>
                </a:solidFill>
              </a:rPr>
              <a:t> </a:t>
            </a:r>
            <a:endParaRPr lang="pt-BR" sz="1600" b="1" smtClean="0">
              <a:solidFill>
                <a:schemeClr val="bg1"/>
              </a:solidFill>
            </a:endParaRPr>
          </a:p>
          <a:p>
            <a:pPr marL="711200" indent="-711200">
              <a:spcBef>
                <a:spcPct val="80000"/>
              </a:spcBef>
              <a:buFontTx/>
              <a:buAutoNum type="arabicPeriod"/>
            </a:pPr>
            <a:r>
              <a:rPr lang="pt-BR" sz="2400" smtClean="0">
                <a:solidFill>
                  <a:schemeClr val="bg1"/>
                </a:solidFill>
              </a:rPr>
              <a:t>Plano de transição agroecológica em unidades de conservação, em assentamentos rurais da reforma agrária e em territórios de comunidades indígenas e demais povos e comunidades tradicionais. </a:t>
            </a:r>
          </a:p>
          <a:p>
            <a:pPr marL="711200" indent="-711200">
              <a:spcBef>
                <a:spcPct val="80000"/>
              </a:spcBef>
              <a:buFontTx/>
              <a:buAutoNum type="arabicPeriod"/>
            </a:pPr>
            <a:r>
              <a:rPr lang="pt-BR" sz="2400" smtClean="0">
                <a:solidFill>
                  <a:schemeClr val="bg1"/>
                </a:solidFill>
              </a:rPr>
              <a:t>Programa Nacional de Conservação, Uso e Manejo da Agrobiodiversidade </a:t>
            </a:r>
          </a:p>
          <a:p>
            <a:pPr marL="711200" indent="-711200" eaLnBrk="1" hangingPunct="1">
              <a:spcBef>
                <a:spcPct val="80000"/>
              </a:spcBef>
              <a:buFontTx/>
              <a:buAutoNum type="arabicPeriod"/>
            </a:pPr>
            <a:r>
              <a:rPr lang="pt-BR" sz="2400" smtClean="0">
                <a:solidFill>
                  <a:schemeClr val="bg1"/>
                </a:solidFill>
              </a:rPr>
              <a:t>Plano Nacional de Redução do Uso de Agrotóxicos no Brasil</a:t>
            </a:r>
            <a:r>
              <a:rPr lang="pt-BR" sz="2800" smtClean="0">
                <a:solidFill>
                  <a:schemeClr val="bg1"/>
                </a:solidFill>
              </a:rPr>
              <a:t> </a:t>
            </a:r>
          </a:p>
          <a:p>
            <a:pPr marL="711200" indent="-711200" eaLnBrk="1" hangingPunct="1">
              <a:spcBef>
                <a:spcPct val="80000"/>
              </a:spcBef>
              <a:buFontTx/>
              <a:buAutoNum type="arabicPeriod"/>
            </a:pPr>
            <a:r>
              <a:rPr lang="pt-BR" sz="2400" smtClean="0">
                <a:solidFill>
                  <a:schemeClr val="bg1"/>
                </a:solidFill>
              </a:rPr>
              <a:t>Revisão da exigência da Declaração de Aptidão ao Pronaf (DAP) para acesso às políticas públicas e dos critérios e procedimentos para sua emissão.</a:t>
            </a: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0"/>
          <a:ext cx="755650" cy="1341438"/>
        </p:xfrm>
        <a:graphic>
          <a:graphicData uri="http://schemas.openxmlformats.org/presentationml/2006/ole">
            <p:oleObj spid="_x0000_s52227" name="Image" r:id="rId3" imgW="1358730" imgH="2412698" progId="Photoshop.Image.9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476250"/>
            <a:ext cx="7850187" cy="5905500"/>
          </a:xfrm>
        </p:spPr>
        <p:txBody>
          <a:bodyPr/>
          <a:lstStyle/>
          <a:p>
            <a:pPr marL="711200" indent="-711200" eaLnBrk="1" hangingPunct="1">
              <a:spcBef>
                <a:spcPct val="80000"/>
              </a:spcBef>
              <a:buFontTx/>
              <a:buNone/>
            </a:pPr>
            <a:r>
              <a:rPr lang="pt-BR" sz="2800" b="1" smtClean="0">
                <a:solidFill>
                  <a:schemeClr val="bg1"/>
                </a:solidFill>
              </a:rPr>
              <a:t>    Ações prioritárias para a PNAPO</a:t>
            </a:r>
            <a:r>
              <a:rPr lang="pt-BR" sz="2800" smtClean="0">
                <a:solidFill>
                  <a:schemeClr val="bg1"/>
                </a:solidFill>
              </a:rPr>
              <a:t> </a:t>
            </a:r>
            <a:endParaRPr lang="pt-BR" sz="1600" b="1" smtClean="0">
              <a:solidFill>
                <a:schemeClr val="bg1"/>
              </a:solidFill>
            </a:endParaRPr>
          </a:p>
          <a:p>
            <a:pPr marL="711200" indent="-711200">
              <a:spcBef>
                <a:spcPct val="80000"/>
              </a:spcBef>
              <a:buFontTx/>
              <a:buNone/>
            </a:pPr>
            <a:endParaRPr lang="pt-BR" sz="1000" smtClean="0">
              <a:solidFill>
                <a:schemeClr val="bg1"/>
              </a:solidFill>
            </a:endParaRPr>
          </a:p>
          <a:p>
            <a:pPr marL="711200" indent="-711200">
              <a:spcBef>
                <a:spcPct val="80000"/>
              </a:spcBef>
              <a:buFontTx/>
              <a:buAutoNum type="arabicPeriod" startAt="5"/>
            </a:pPr>
            <a:r>
              <a:rPr lang="pt-BR" sz="2400" smtClean="0">
                <a:solidFill>
                  <a:schemeClr val="bg1"/>
                </a:solidFill>
              </a:rPr>
              <a:t>Crédito e Seguro para agroecologia e produção orgânica</a:t>
            </a:r>
          </a:p>
          <a:p>
            <a:pPr marL="711200" indent="-711200">
              <a:spcBef>
                <a:spcPct val="80000"/>
              </a:spcBef>
              <a:buFontTx/>
              <a:buAutoNum type="arabicPeriod" startAt="5"/>
            </a:pPr>
            <a:r>
              <a:rPr lang="pt-BR" sz="2400" smtClean="0">
                <a:solidFill>
                  <a:schemeClr val="bg1"/>
                </a:solidFill>
              </a:rPr>
              <a:t>ATER/ATES para agroecologia e produção orgânica</a:t>
            </a:r>
          </a:p>
          <a:p>
            <a:pPr marL="711200" indent="-711200">
              <a:spcBef>
                <a:spcPct val="80000"/>
              </a:spcBef>
              <a:buFontTx/>
              <a:buAutoNum type="arabicPeriod" startAt="5"/>
            </a:pPr>
            <a:r>
              <a:rPr lang="pt-BR" sz="2400" smtClean="0">
                <a:solidFill>
                  <a:schemeClr val="bg1"/>
                </a:solidFill>
              </a:rPr>
              <a:t>Pesquisa para agroecologia e produção orgânica</a:t>
            </a:r>
          </a:p>
          <a:p>
            <a:pPr marL="711200" indent="-711200">
              <a:spcBef>
                <a:spcPct val="80000"/>
              </a:spcBef>
              <a:buFontTx/>
              <a:buAutoNum type="arabicPeriod" startAt="5"/>
            </a:pPr>
            <a:r>
              <a:rPr lang="pt-BR" sz="2400" smtClean="0">
                <a:solidFill>
                  <a:schemeClr val="bg1"/>
                </a:solidFill>
              </a:rPr>
              <a:t>Criação de um Programa Nacional “Mulheres e Agroecologia” </a:t>
            </a:r>
          </a:p>
          <a:p>
            <a:pPr marL="711200" indent="-711200">
              <a:spcBef>
                <a:spcPct val="80000"/>
              </a:spcBef>
              <a:buFontTx/>
              <a:buAutoNum type="arabicPeriod" startAt="5"/>
            </a:pPr>
            <a:r>
              <a:rPr lang="pt-BR" sz="2400" smtClean="0">
                <a:solidFill>
                  <a:schemeClr val="bg1"/>
                </a:solidFill>
              </a:rPr>
              <a:t>Ampliar o acesso da agricultura familiar camponesa e dos povos e comunidades tradicionais aos mercados institucionais</a:t>
            </a: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0"/>
          <a:ext cx="755650" cy="1341438"/>
        </p:xfrm>
        <a:graphic>
          <a:graphicData uri="http://schemas.openxmlformats.org/presentationml/2006/ole">
            <p:oleObj spid="_x0000_s56323" name="Image" r:id="rId3" imgW="1358730" imgH="2412698" progId="Photoshop.Image.9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476250"/>
            <a:ext cx="7850187" cy="5905500"/>
          </a:xfrm>
        </p:spPr>
        <p:txBody>
          <a:bodyPr/>
          <a:lstStyle/>
          <a:p>
            <a:pPr marL="711200" indent="-711200" eaLnBrk="1" hangingPunct="1">
              <a:spcBef>
                <a:spcPct val="80000"/>
              </a:spcBef>
              <a:buFontTx/>
              <a:buNone/>
            </a:pPr>
            <a:r>
              <a:rPr lang="pt-BR" sz="2800" b="1" smtClean="0">
                <a:solidFill>
                  <a:schemeClr val="bg1"/>
                </a:solidFill>
              </a:rPr>
              <a:t>    Ações prioritárias para a PNAPO</a:t>
            </a:r>
            <a:r>
              <a:rPr lang="pt-BR" sz="2800" smtClean="0">
                <a:solidFill>
                  <a:schemeClr val="bg1"/>
                </a:solidFill>
              </a:rPr>
              <a:t> </a:t>
            </a:r>
            <a:endParaRPr lang="pt-BR" sz="1600" b="1" smtClean="0">
              <a:solidFill>
                <a:schemeClr val="bg1"/>
              </a:solidFill>
            </a:endParaRPr>
          </a:p>
          <a:p>
            <a:pPr marL="711200" indent="-711200">
              <a:spcBef>
                <a:spcPct val="80000"/>
              </a:spcBef>
              <a:buFontTx/>
              <a:buAutoNum type="arabicPeriod" startAt="10"/>
            </a:pPr>
            <a:r>
              <a:rPr lang="pt-BR" sz="2400" smtClean="0">
                <a:solidFill>
                  <a:schemeClr val="bg1"/>
                </a:solidFill>
              </a:rPr>
              <a:t>Criação de um Programa Nacional “Mulheres e Agroecologia” </a:t>
            </a:r>
          </a:p>
          <a:p>
            <a:pPr marL="711200" indent="-711200">
              <a:spcBef>
                <a:spcPct val="80000"/>
              </a:spcBef>
              <a:buFontTx/>
              <a:buAutoNum type="arabicPeriod" startAt="10"/>
            </a:pPr>
            <a:r>
              <a:rPr lang="pt-BR" sz="2400" smtClean="0">
                <a:solidFill>
                  <a:schemeClr val="bg1"/>
                </a:solidFill>
              </a:rPr>
              <a:t>Ampliar o acesso da agricultura familiar camponesa e dos povos e comunidades tradicionais aos mercados institucionais</a:t>
            </a:r>
          </a:p>
          <a:p>
            <a:pPr marL="711200" indent="-711200">
              <a:spcBef>
                <a:spcPct val="80000"/>
              </a:spcBef>
              <a:buFontTx/>
              <a:buAutoNum type="arabicPeriod" startAt="10"/>
            </a:pPr>
            <a:r>
              <a:rPr lang="pt-BR" sz="2400" smtClean="0">
                <a:solidFill>
                  <a:schemeClr val="bg1"/>
                </a:solidFill>
              </a:rPr>
              <a:t>Adequação da legislação e das normas que regulam a inspeção e a vigilância sanitária às características e potencialidades da agricultura familiar camponesa e povos e comunidades tradicionais</a:t>
            </a:r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0"/>
          <a:ext cx="755650" cy="1341438"/>
        </p:xfrm>
        <a:graphic>
          <a:graphicData uri="http://schemas.openxmlformats.org/presentationml/2006/ole">
            <p:oleObj spid="_x0000_s58371" name="Image" r:id="rId3" imgW="1358730" imgH="2412698" progId="Photoshop.Image.9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SV" sz="2800" smtClean="0">
                <a:solidFill>
                  <a:schemeClr val="bg1"/>
                </a:solidFill>
              </a:rPr>
              <a:t>Obrigado !!!</a:t>
            </a:r>
          </a:p>
        </p:txBody>
      </p:sp>
      <p:pic>
        <p:nvPicPr>
          <p:cNvPr id="44035" name="Picture 5" descr="Abertura - Foto: Vládia Lima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77925" y="1600200"/>
            <a:ext cx="6786563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289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sz="2800" b="1" smtClean="0">
                <a:solidFill>
                  <a:schemeClr val="bg1"/>
                </a:solidFill>
              </a:rPr>
              <a:t>O que é a ANA?</a:t>
            </a:r>
          </a:p>
          <a:p>
            <a:pPr eaLnBrk="1" hangingPunct="1">
              <a:buFontTx/>
              <a:buNone/>
            </a:pPr>
            <a:r>
              <a:rPr lang="pt-BR" sz="2800" b="1" smtClean="0">
                <a:solidFill>
                  <a:schemeClr val="bg1"/>
                </a:solidFill>
              </a:rPr>
              <a:t>   </a:t>
            </a:r>
          </a:p>
          <a:p>
            <a:pPr eaLnBrk="1" hangingPunct="1">
              <a:buFontTx/>
              <a:buNone/>
            </a:pPr>
            <a:r>
              <a:rPr lang="pt-BR" sz="2800" b="1" smtClean="0">
                <a:solidFill>
                  <a:schemeClr val="bg1"/>
                </a:solidFill>
              </a:rPr>
              <a:t>   </a:t>
            </a:r>
            <a:r>
              <a:rPr lang="pt-BR" sz="2400" smtClean="0">
                <a:solidFill>
                  <a:schemeClr val="bg1"/>
                </a:solidFill>
              </a:rPr>
              <a:t>A Articulação Nacional de Agroecologia (ANA) reúne movimentos, redes e organizações engajadas em experiências concretas de promoção da agroecologia, de fortalecimento da produção familiar e de construção de alternativas sustentáveis de desenvolvimento rural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25538"/>
            <a:ext cx="8229600" cy="5289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sz="2800" b="1" smtClean="0">
                <a:solidFill>
                  <a:schemeClr val="bg1"/>
                </a:solidFill>
              </a:rPr>
              <a:t>Processo de discussão promovido pela ANA</a:t>
            </a:r>
            <a:r>
              <a:rPr lang="pt-BR" smtClean="0">
                <a:solidFill>
                  <a:schemeClr val="bg1"/>
                </a:solidFill>
              </a:rPr>
              <a:t> </a:t>
            </a:r>
            <a:endParaRPr lang="pt-BR" sz="2400" b="1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pt-BR" sz="2400" b="1" smtClean="0">
                <a:solidFill>
                  <a:schemeClr val="bg1"/>
                </a:solidFill>
              </a:rPr>
              <a:t>   </a:t>
            </a:r>
          </a:p>
          <a:p>
            <a:pPr eaLnBrk="1" hangingPunct="1">
              <a:spcBef>
                <a:spcPct val="80000"/>
              </a:spcBef>
            </a:pPr>
            <a:r>
              <a:rPr lang="pt-BR" sz="2400" smtClean="0">
                <a:solidFill>
                  <a:schemeClr val="bg1"/>
                </a:solidFill>
              </a:rPr>
              <a:t>Oficina inaugural com o GTI</a:t>
            </a:r>
          </a:p>
          <a:p>
            <a:pPr eaLnBrk="1" hangingPunct="1">
              <a:spcBef>
                <a:spcPct val="80000"/>
              </a:spcBef>
            </a:pPr>
            <a:r>
              <a:rPr lang="pt-BR" sz="2400" smtClean="0">
                <a:solidFill>
                  <a:schemeClr val="bg1"/>
                </a:solidFill>
              </a:rPr>
              <a:t>5 seminários regionais (Amazônia, Cerrado, Nordeste, Sudeste e Sul)</a:t>
            </a:r>
          </a:p>
          <a:p>
            <a:pPr eaLnBrk="1" hangingPunct="1">
              <a:spcBef>
                <a:spcPct val="80000"/>
              </a:spcBef>
            </a:pPr>
            <a:r>
              <a:rPr lang="pt-BR" sz="2400" smtClean="0">
                <a:solidFill>
                  <a:schemeClr val="bg1"/>
                </a:solidFill>
              </a:rPr>
              <a:t>Um seminário de âmbito nacional sobre a PNAPO</a:t>
            </a:r>
          </a:p>
          <a:p>
            <a:pPr algn="just" eaLnBrk="1" hangingPunct="1">
              <a:buFontTx/>
              <a:buNone/>
            </a:pPr>
            <a:r>
              <a:rPr lang="pt-BR" sz="2400" smtClean="0">
                <a:solidFill>
                  <a:schemeClr val="bg1"/>
                </a:solidFill>
              </a:rPr>
              <a:t>    </a:t>
            </a:r>
          </a:p>
          <a:p>
            <a:pPr algn="just" eaLnBrk="1" hangingPunct="1">
              <a:buFontTx/>
              <a:buNone/>
            </a:pPr>
            <a:r>
              <a:rPr lang="pt-BR" sz="2400" smtClean="0">
                <a:solidFill>
                  <a:schemeClr val="bg1"/>
                </a:solidFill>
              </a:rPr>
              <a:t>    O conjunto de eventos mobilizou </a:t>
            </a:r>
            <a:r>
              <a:rPr lang="en-US" sz="2400" smtClean="0">
                <a:solidFill>
                  <a:schemeClr val="bg1"/>
                </a:solidFill>
                <a:cs typeface="Arial" charset="0"/>
              </a:rPr>
              <a:t>±</a:t>
            </a:r>
            <a:r>
              <a:rPr lang="pt-BR" sz="2400" smtClean="0">
                <a:solidFill>
                  <a:schemeClr val="bg1"/>
                </a:solidFill>
              </a:rPr>
              <a:t> 300 pessoas (movimentos sociais, organizações da sociedade civil e redes regionais e/ou estaduais, profissionais de universidades e órgãos de pesquisa e extensão)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476250"/>
            <a:ext cx="7850187" cy="5905500"/>
          </a:xfrm>
          <a:ln>
            <a:solidFill>
              <a:schemeClr val="bg1"/>
            </a:solidFill>
          </a:ln>
        </p:spPr>
        <p:txBody>
          <a:bodyPr/>
          <a:lstStyle/>
          <a:p>
            <a:pPr marL="711200" indent="-711200" eaLnBrk="1" hangingPunct="1">
              <a:spcBef>
                <a:spcPct val="80000"/>
              </a:spcBef>
              <a:buFontTx/>
              <a:buNone/>
            </a:pPr>
            <a:r>
              <a:rPr lang="pt-BR" sz="2400" b="1" smtClean="0">
                <a:solidFill>
                  <a:schemeClr val="bg1"/>
                </a:solidFill>
              </a:rPr>
              <a:t>    </a:t>
            </a:r>
            <a:r>
              <a:rPr lang="pt-BR" sz="2800" b="1" smtClean="0">
                <a:solidFill>
                  <a:schemeClr val="bg1"/>
                </a:solidFill>
              </a:rPr>
              <a:t>Premissas da ANA para a PNAPO</a:t>
            </a:r>
            <a:endParaRPr lang="pt-BR" sz="2400" b="1" smtClean="0">
              <a:solidFill>
                <a:schemeClr val="bg1"/>
              </a:solidFill>
            </a:endParaRPr>
          </a:p>
          <a:p>
            <a:pPr marL="711200" indent="-711200" eaLnBrk="1" hangingPunct="1">
              <a:spcBef>
                <a:spcPct val="80000"/>
              </a:spcBef>
              <a:buFontTx/>
              <a:buNone/>
            </a:pPr>
            <a:endParaRPr lang="pt-BR" sz="800" b="1" smtClean="0">
              <a:solidFill>
                <a:schemeClr val="bg1"/>
              </a:solidFill>
            </a:endParaRPr>
          </a:p>
          <a:p>
            <a:pPr marL="711200" indent="-711200" eaLnBrk="1" hangingPunct="1">
              <a:spcBef>
                <a:spcPct val="80000"/>
              </a:spcBef>
            </a:pPr>
            <a:r>
              <a:rPr lang="pt-BR" sz="2400" smtClean="0">
                <a:solidFill>
                  <a:schemeClr val="bg1"/>
                </a:solidFill>
              </a:rPr>
              <a:t>Participação ativa da diversidade de atores/as envolvidos, respeitando as diversidades e territorialidades.</a:t>
            </a:r>
          </a:p>
          <a:p>
            <a:pPr marL="711200" indent="-711200">
              <a:spcBef>
                <a:spcPct val="80000"/>
              </a:spcBef>
            </a:pPr>
            <a:r>
              <a:rPr lang="pt-BR" sz="2400" smtClean="0">
                <a:solidFill>
                  <a:schemeClr val="bg1"/>
                </a:solidFill>
              </a:rPr>
              <a:t>O foco deve ser a promoção da agricultura familiar, das populações tradicionais e indígenas como base sociocultural e econômica do desenvolvimento rural e a ampliação de escala e efetividade das experiências agroecológicas.</a:t>
            </a:r>
          </a:p>
          <a:p>
            <a:pPr marL="711200" indent="-711200">
              <a:spcBef>
                <a:spcPct val="80000"/>
              </a:spcBef>
            </a:pPr>
            <a:r>
              <a:rPr lang="pt-BR" sz="2400" smtClean="0">
                <a:solidFill>
                  <a:schemeClr val="bg1"/>
                </a:solidFill>
              </a:rPr>
              <a:t>Mudança no modelo de desenvolvimento rural concentrador de renda e dos fatores de produção, sobretudo a terra. 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0" y="0"/>
          <a:ext cx="755650" cy="1341438"/>
        </p:xfrm>
        <a:graphic>
          <a:graphicData uri="http://schemas.openxmlformats.org/presentationml/2006/ole">
            <p:oleObj spid="_x0000_s1026" name="Image" r:id="rId3" imgW="1358730" imgH="2412698" progId="Photoshop.Image.9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188913"/>
            <a:ext cx="7850187" cy="6480175"/>
          </a:xfrm>
        </p:spPr>
        <p:txBody>
          <a:bodyPr/>
          <a:lstStyle/>
          <a:p>
            <a:pPr marL="268288" indent="-268288" eaLnBrk="1" hangingPunct="1">
              <a:spcBef>
                <a:spcPct val="80000"/>
              </a:spcBef>
              <a:buFontTx/>
              <a:buNone/>
            </a:pPr>
            <a:r>
              <a:rPr lang="pt-BR" sz="2800" b="1" smtClean="0">
                <a:solidFill>
                  <a:schemeClr val="bg1"/>
                </a:solidFill>
              </a:rPr>
              <a:t>Objetivo Geral para a PNAPO</a:t>
            </a:r>
          </a:p>
          <a:p>
            <a:pPr marL="268288" indent="-268288" eaLnBrk="1" hangingPunct="1">
              <a:spcBef>
                <a:spcPct val="80000"/>
              </a:spcBef>
            </a:pPr>
            <a:r>
              <a:rPr lang="pt-BR" sz="2400" smtClean="0">
                <a:solidFill>
                  <a:schemeClr val="bg1"/>
                </a:solidFill>
              </a:rPr>
              <a:t>Promover a Agroecologia e a produção orgânica como forma de ampliar, fortalecer e consolidar a agricultura familiar camponesa e povos e comunidades tradicionais, nos campos, florestas e cidades, potencializando suas capacidades de cumprir com múltiplas funções de interesse público na produção soberana, em quantidade, qualidade e diversidade, de alimentos e demais produtos da sociobiodiversidade; na conservação do patrimônio cultural e natural; na dinamização de redes locais de economia solidária; na construção de relações sociais justas entre homens e mulheres e entre gerações e no reconhecimento da diversidade étnica; contribuindo para a construção de uma sociedade sustentável, igualitária e democrática </a:t>
            </a: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0"/>
          <a:ext cx="755650" cy="1341438"/>
        </p:xfrm>
        <a:graphic>
          <a:graphicData uri="http://schemas.openxmlformats.org/presentationml/2006/ole">
            <p:oleObj spid="_x0000_s46083" name="Image" r:id="rId3" imgW="1358730" imgH="2412698" progId="Photoshop.Image.9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476250"/>
            <a:ext cx="7850187" cy="59055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spcBef>
                <a:spcPct val="80000"/>
              </a:spcBef>
              <a:buFontTx/>
              <a:buNone/>
            </a:pPr>
            <a:r>
              <a:rPr lang="pt-BR" sz="2400" b="1" smtClean="0">
                <a:solidFill>
                  <a:schemeClr val="bg1"/>
                </a:solidFill>
              </a:rPr>
              <a:t>    </a:t>
            </a:r>
            <a:r>
              <a:rPr lang="pt-BR" sz="2800" b="1" smtClean="0">
                <a:solidFill>
                  <a:schemeClr val="bg1"/>
                </a:solidFill>
              </a:rPr>
              <a:t>Diretrizes para a PNAPO</a:t>
            </a:r>
            <a:r>
              <a:rPr lang="pt-BR" sz="2400" smtClean="0">
                <a:solidFill>
                  <a:schemeClr val="bg1"/>
                </a:solidFill>
              </a:rPr>
              <a:t> </a:t>
            </a:r>
            <a:endParaRPr lang="pt-BR" sz="1400" b="1" smtClean="0">
              <a:solidFill>
                <a:schemeClr val="bg1"/>
              </a:solidFill>
            </a:endParaRPr>
          </a:p>
          <a:p>
            <a:pPr marL="711200" indent="-711200">
              <a:lnSpc>
                <a:spcPct val="90000"/>
              </a:lnSpc>
              <a:spcBef>
                <a:spcPct val="80000"/>
              </a:spcBef>
            </a:pPr>
            <a:r>
              <a:rPr lang="pt-BR" sz="2400" smtClean="0">
                <a:solidFill>
                  <a:schemeClr val="bg1"/>
                </a:solidFill>
              </a:rPr>
              <a:t>Assegurar o direito humano à alimentação adequada, bem como a soberania e a segurança alimentar e nutricional, considerando a sustentabilidade e a diversidade das culturas alimentares locais / regionais</a:t>
            </a:r>
          </a:p>
          <a:p>
            <a:pPr marL="711200" indent="-711200">
              <a:lnSpc>
                <a:spcPct val="90000"/>
              </a:lnSpc>
              <a:spcBef>
                <a:spcPct val="80000"/>
              </a:spcBef>
            </a:pPr>
            <a:r>
              <a:rPr lang="pt-BR" sz="2400" smtClean="0">
                <a:solidFill>
                  <a:schemeClr val="bg1"/>
                </a:solidFill>
              </a:rPr>
              <a:t>Desenvolver e incentivar mecanismos que favoreçam o acesso da agricultura familiar camponesa e de povos e comunidades tradicionais, nos campos, nas florestas e nas cidades a mercados locais / regionais e a mercados institucionais, tendo em vista a ampliação do consumo responsável de produtos de base ecológica a preços acessíveis e o aumento de renda de produtores e produtoras.</a:t>
            </a:r>
          </a:p>
          <a:p>
            <a:pPr marL="711200" indent="-711200" eaLnBrk="1" hangingPunct="1">
              <a:lnSpc>
                <a:spcPct val="90000"/>
              </a:lnSpc>
              <a:spcBef>
                <a:spcPct val="80000"/>
              </a:spcBef>
            </a:pPr>
            <a:endParaRPr lang="pt-BR" sz="2400" smtClean="0">
              <a:solidFill>
                <a:schemeClr val="bg1"/>
              </a:solidFill>
            </a:endParaRP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0"/>
          <a:ext cx="755650" cy="1341438"/>
        </p:xfrm>
        <a:graphic>
          <a:graphicData uri="http://schemas.openxmlformats.org/presentationml/2006/ole">
            <p:oleObj spid="_x0000_s47107" name="Image" r:id="rId3" imgW="1358730" imgH="2412698" progId="Photoshop.Image.9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476250"/>
            <a:ext cx="7850187" cy="5905500"/>
          </a:xfrm>
        </p:spPr>
        <p:txBody>
          <a:bodyPr/>
          <a:lstStyle/>
          <a:p>
            <a:pPr marL="711200" indent="-711200" eaLnBrk="1" hangingPunct="1">
              <a:spcBef>
                <a:spcPct val="80000"/>
              </a:spcBef>
              <a:buFontTx/>
              <a:buNone/>
            </a:pPr>
            <a:r>
              <a:rPr lang="pt-BR" sz="2400" b="1" smtClean="0">
                <a:solidFill>
                  <a:schemeClr val="bg1"/>
                </a:solidFill>
              </a:rPr>
              <a:t>    </a:t>
            </a:r>
            <a:r>
              <a:rPr lang="pt-BR" sz="2800" b="1" smtClean="0">
                <a:solidFill>
                  <a:schemeClr val="bg1"/>
                </a:solidFill>
              </a:rPr>
              <a:t>Diretrizes para a PNAPO</a:t>
            </a:r>
            <a:r>
              <a:rPr lang="pt-BR" sz="2400" smtClean="0">
                <a:solidFill>
                  <a:schemeClr val="bg1"/>
                </a:solidFill>
              </a:rPr>
              <a:t> </a:t>
            </a:r>
            <a:endParaRPr lang="pt-BR" sz="1400" b="1" smtClean="0">
              <a:solidFill>
                <a:schemeClr val="bg1"/>
              </a:solidFill>
            </a:endParaRPr>
          </a:p>
          <a:p>
            <a:pPr marL="711200" indent="-711200">
              <a:spcBef>
                <a:spcPct val="80000"/>
              </a:spcBef>
              <a:buFontTx/>
              <a:buAutoNum type="arabicPeriod" startAt="3"/>
            </a:pPr>
            <a:r>
              <a:rPr lang="pt-BR" sz="2400" smtClean="0">
                <a:solidFill>
                  <a:schemeClr val="bg1"/>
                </a:solidFill>
              </a:rPr>
              <a:t>Garantir a autonomia e gestão da agricultura familiar camponesa, urbana e periurbana e dos povos e comunidades tradicionais na conservação e no uso sustentável dos recursos naturais para a manutenção da agrobiodiversidade e da sociobiodiversidade.</a:t>
            </a:r>
          </a:p>
          <a:p>
            <a:pPr marL="711200" indent="-711200">
              <a:spcBef>
                <a:spcPct val="80000"/>
              </a:spcBef>
              <a:buFontTx/>
              <a:buAutoNum type="arabicPeriod" startAt="3"/>
            </a:pPr>
            <a:r>
              <a:rPr lang="pt-BR" sz="2400" smtClean="0">
                <a:solidFill>
                  <a:schemeClr val="bg1"/>
                </a:solidFill>
              </a:rPr>
              <a:t>Internalizar a perspectiva agroecológica nas instituições de ensino, pesquisa e extensão rural, assegurando a participação protagonista de agricultores familiares, urbanos, periurbanos, povos e comunidades tradicionais nos processos de construção e socialização de conhecimentos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0"/>
          <a:ext cx="755650" cy="1341438"/>
        </p:xfrm>
        <a:graphic>
          <a:graphicData uri="http://schemas.openxmlformats.org/presentationml/2006/ole">
            <p:oleObj spid="_x0000_s48131" name="Image" r:id="rId3" imgW="1358730" imgH="2412698" progId="Photoshop.Image.9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476250"/>
            <a:ext cx="7850187" cy="5905500"/>
          </a:xfrm>
        </p:spPr>
        <p:txBody>
          <a:bodyPr/>
          <a:lstStyle/>
          <a:p>
            <a:pPr marL="711200" indent="-711200" eaLnBrk="1" hangingPunct="1">
              <a:spcBef>
                <a:spcPct val="80000"/>
              </a:spcBef>
              <a:buFontTx/>
              <a:buNone/>
            </a:pPr>
            <a:r>
              <a:rPr lang="pt-BR" sz="2800" b="1" smtClean="0">
                <a:solidFill>
                  <a:schemeClr val="bg1"/>
                </a:solidFill>
              </a:rPr>
              <a:t>    Diretrizes para a PNAPO</a:t>
            </a:r>
            <a:r>
              <a:rPr lang="pt-BR" sz="2800" smtClean="0">
                <a:solidFill>
                  <a:schemeClr val="bg1"/>
                </a:solidFill>
              </a:rPr>
              <a:t> </a:t>
            </a:r>
          </a:p>
          <a:p>
            <a:pPr marL="711200" indent="-711200" eaLnBrk="1" hangingPunct="1">
              <a:spcBef>
                <a:spcPct val="80000"/>
              </a:spcBef>
              <a:buFontTx/>
              <a:buNone/>
            </a:pPr>
            <a:r>
              <a:rPr lang="pt-BR" sz="2400" smtClean="0">
                <a:solidFill>
                  <a:schemeClr val="bg1"/>
                </a:solidFill>
              </a:rPr>
              <a:t>5.      Implementar políticas de estímulos econômicos que favoreçam a produção orgânica e em bases agroecológicas, assim como o acesso da população a estes produtos. </a:t>
            </a:r>
          </a:p>
          <a:p>
            <a:pPr marL="711200" indent="-711200">
              <a:spcBef>
                <a:spcPct val="80000"/>
              </a:spcBef>
              <a:buFontTx/>
              <a:buAutoNum type="arabicPeriod" startAt="6"/>
            </a:pPr>
            <a:r>
              <a:rPr lang="pt-BR" sz="2400" smtClean="0">
                <a:solidFill>
                  <a:schemeClr val="bg1"/>
                </a:solidFill>
              </a:rPr>
              <a:t>Reconhecer e valorizar o protagonismo das mulheres na produção de alimentos saudáveis e agroecológicos, fortalecendo sua autonomia econômica e política.</a:t>
            </a:r>
            <a:r>
              <a:rPr lang="pt-BR" sz="2800" smtClean="0">
                <a:solidFill>
                  <a:schemeClr val="bg1"/>
                </a:solidFill>
              </a:rPr>
              <a:t> </a:t>
            </a:r>
          </a:p>
          <a:p>
            <a:pPr marL="711200" indent="-711200" algn="just">
              <a:spcBef>
                <a:spcPct val="80000"/>
              </a:spcBef>
              <a:buFontTx/>
              <a:buAutoNum type="arabicPeriod" startAt="6"/>
            </a:pPr>
            <a:r>
              <a:rPr lang="pt-BR" sz="2400" smtClean="0">
                <a:solidFill>
                  <a:schemeClr val="bg1"/>
                </a:solidFill>
              </a:rPr>
              <a:t>Reconhecer e valorizar o protagonismo da juventude </a:t>
            </a:r>
            <a:r>
              <a:rPr lang="pt-BR" sz="2400" b="1" smtClean="0">
                <a:solidFill>
                  <a:schemeClr val="bg1"/>
                </a:solidFill>
              </a:rPr>
              <a:t>do campo e da floresta</a:t>
            </a:r>
            <a:r>
              <a:rPr lang="pt-BR" sz="2400" smtClean="0">
                <a:solidFill>
                  <a:schemeClr val="bg1"/>
                </a:solidFill>
              </a:rPr>
              <a:t> nos espaços de gestão, organização social e atividades produtivas de base agroecológica. 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0"/>
          <a:ext cx="755650" cy="1341438"/>
        </p:xfrm>
        <a:graphic>
          <a:graphicData uri="http://schemas.openxmlformats.org/presentationml/2006/ole">
            <p:oleObj spid="_x0000_s49155" name="Image" r:id="rId3" imgW="1358730" imgH="2412698" progId="Photoshop.Image.9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476250"/>
            <a:ext cx="7850187" cy="5905500"/>
          </a:xfrm>
        </p:spPr>
        <p:txBody>
          <a:bodyPr/>
          <a:lstStyle/>
          <a:p>
            <a:pPr marL="711200" indent="-711200" eaLnBrk="1" hangingPunct="1">
              <a:spcBef>
                <a:spcPct val="80000"/>
              </a:spcBef>
              <a:buFontTx/>
              <a:buNone/>
            </a:pPr>
            <a:r>
              <a:rPr lang="pt-BR" sz="2400" b="1" smtClean="0">
                <a:solidFill>
                  <a:schemeClr val="bg1"/>
                </a:solidFill>
              </a:rPr>
              <a:t>    </a:t>
            </a:r>
            <a:r>
              <a:rPr lang="pt-BR" sz="2800" b="1" smtClean="0">
                <a:solidFill>
                  <a:schemeClr val="bg1"/>
                </a:solidFill>
              </a:rPr>
              <a:t>Diretrizes para a PNAPO</a:t>
            </a:r>
            <a:r>
              <a:rPr lang="pt-BR" sz="2400" smtClean="0">
                <a:solidFill>
                  <a:schemeClr val="bg1"/>
                </a:solidFill>
              </a:rPr>
              <a:t> </a:t>
            </a:r>
          </a:p>
          <a:p>
            <a:pPr marL="711200" indent="-711200">
              <a:spcBef>
                <a:spcPct val="80000"/>
              </a:spcBef>
              <a:buFontTx/>
              <a:buNone/>
            </a:pPr>
            <a:r>
              <a:rPr lang="pt-BR" sz="2400" smtClean="0">
                <a:solidFill>
                  <a:schemeClr val="bg1"/>
                </a:solidFill>
              </a:rPr>
              <a:t>8.      Ampliar e assegurar o acesso à terra, aos territórios e à água, implementando a reforma agrária e garantindo os direitos territoriais, tanto em áreas rurais, como urbanas e periurbanas. </a:t>
            </a:r>
          </a:p>
          <a:p>
            <a:pPr marL="711200" indent="-711200">
              <a:spcBef>
                <a:spcPct val="80000"/>
              </a:spcBef>
              <a:buFontTx/>
              <a:buNone/>
            </a:pPr>
            <a:r>
              <a:rPr lang="pt-BR" sz="2400" smtClean="0">
                <a:solidFill>
                  <a:schemeClr val="bg1"/>
                </a:solidFill>
              </a:rPr>
              <a:t>9.      Promover o trabalho digno de homens e mulheres na produção agropecuária e extrativista e nas demais atividades relacionadas à produção, processamento e consumo de alimentos e matérias primas, assegurando valorização econômica, segurança no trabalho, saúde e reconhecimento do trabalho produtivo e reprodutivo. </a:t>
            </a:r>
          </a:p>
          <a:p>
            <a:pPr marL="711200" indent="-711200" algn="just" eaLnBrk="1" hangingPunct="1">
              <a:spcBef>
                <a:spcPct val="80000"/>
              </a:spcBef>
              <a:buFontTx/>
              <a:buAutoNum type="arabicPeriod"/>
            </a:pPr>
            <a:endParaRPr lang="pt-BR" sz="2000" smtClean="0">
              <a:solidFill>
                <a:schemeClr val="bg1"/>
              </a:solidFill>
            </a:endParaRPr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0"/>
          <a:ext cx="755650" cy="1341438"/>
        </p:xfrm>
        <a:graphic>
          <a:graphicData uri="http://schemas.openxmlformats.org/presentationml/2006/ole">
            <p:oleObj spid="_x0000_s50179" name="Image" r:id="rId3" imgW="1358730" imgH="2412698" progId="Photoshop.Image.9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966</Words>
  <Application>Microsoft Office PowerPoint</Application>
  <PresentationFormat>Apresentação na tela (4:3)</PresentationFormat>
  <Paragraphs>64</Paragraphs>
  <Slides>15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Design padrão</vt:lpstr>
      <vt:lpstr>Adobe Photoshop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Obrigado !!!</vt:lpstr>
    </vt:vector>
  </TitlesOfParts>
  <Company>AS-PTA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</dc:creator>
  <cp:lastModifiedBy>user</cp:lastModifiedBy>
  <cp:revision>22</cp:revision>
  <dcterms:created xsi:type="dcterms:W3CDTF">2008-03-07T16:05:09Z</dcterms:created>
  <dcterms:modified xsi:type="dcterms:W3CDTF">2012-05-23T16:18:20Z</dcterms:modified>
</cp:coreProperties>
</file>