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365" r:id="rId3"/>
    <p:sldId id="368" r:id="rId4"/>
    <p:sldId id="289" r:id="rId5"/>
    <p:sldId id="418" r:id="rId6"/>
    <p:sldId id="323" r:id="rId7"/>
    <p:sldId id="362" r:id="rId8"/>
    <p:sldId id="372" r:id="rId9"/>
    <p:sldId id="374" r:id="rId10"/>
    <p:sldId id="455" r:id="rId11"/>
    <p:sldId id="398" r:id="rId12"/>
    <p:sldId id="434" r:id="rId13"/>
    <p:sldId id="384" r:id="rId14"/>
    <p:sldId id="453" r:id="rId15"/>
    <p:sldId id="386" r:id="rId16"/>
    <p:sldId id="417" r:id="rId17"/>
    <p:sldId id="447" r:id="rId18"/>
    <p:sldId id="448" r:id="rId19"/>
    <p:sldId id="304" r:id="rId20"/>
    <p:sldId id="396" r:id="rId21"/>
    <p:sldId id="451" r:id="rId22"/>
    <p:sldId id="438" r:id="rId23"/>
    <p:sldId id="402" r:id="rId24"/>
    <p:sldId id="403" r:id="rId25"/>
    <p:sldId id="406" r:id="rId26"/>
    <p:sldId id="437" r:id="rId27"/>
    <p:sldId id="409" r:id="rId28"/>
    <p:sldId id="410" r:id="rId29"/>
    <p:sldId id="411" r:id="rId30"/>
    <p:sldId id="415" r:id="rId31"/>
    <p:sldId id="442" r:id="rId32"/>
    <p:sldId id="312" r:id="rId33"/>
    <p:sldId id="314" r:id="rId34"/>
    <p:sldId id="456" r:id="rId35"/>
    <p:sldId id="454" r:id="rId36"/>
    <p:sldId id="432" r:id="rId37"/>
    <p:sldId id="452" r:id="rId38"/>
    <p:sldId id="440" r:id="rId39"/>
    <p:sldId id="393" r:id="rId40"/>
    <p:sldId id="335" r:id="rId41"/>
    <p:sldId id="271" r:id="rId42"/>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06E4"/>
    <a:srgbClr val="00682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608" autoAdjust="0"/>
    <p:restoredTop sz="86436" autoAdjust="0"/>
  </p:normalViewPr>
  <p:slideViewPr>
    <p:cSldViewPr>
      <p:cViewPr varScale="1">
        <p:scale>
          <a:sx n="57" d="100"/>
          <a:sy n="57" d="100"/>
        </p:scale>
        <p:origin x="-788" y="-72"/>
      </p:cViewPr>
      <p:guideLst>
        <p:guide orient="horz" pos="2160"/>
        <p:guide pos="2880"/>
      </p:guideLst>
    </p:cSldViewPr>
  </p:slideViewPr>
  <p:outlineViewPr>
    <p:cViewPr>
      <p:scale>
        <a:sx n="33" d="100"/>
        <a:sy n="33" d="100"/>
      </p:scale>
      <p:origin x="264" y="18191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228" y="-7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Planilha_do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Planilha_do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7.5672051289229839E-2"/>
          <c:y val="1.6690535310877455E-2"/>
          <c:w val="0.90915479156751311"/>
          <c:h val="0.88079841153275507"/>
        </c:manualLayout>
      </c:layout>
      <c:bubbleChart>
        <c:varyColors val="1"/>
        <c:ser>
          <c:idx val="0"/>
          <c:order val="0"/>
          <c:tx>
            <c:strRef>
              <c:f>Plan1!$B$1</c:f>
              <c:strCache>
                <c:ptCount val="1"/>
                <c:pt idx="0">
                  <c:v>Colunas1</c:v>
                </c:pt>
              </c:strCache>
            </c:strRef>
          </c:tx>
          <c:dLbls>
            <c:dLbl>
              <c:idx val="0"/>
              <c:layout>
                <c:manualLayout>
                  <c:x val="-0.11395567213699224"/>
                  <c:y val="0.14801601027374064"/>
                </c:manualLayout>
              </c:layout>
              <c:tx>
                <c:rich>
                  <a:bodyPr/>
                  <a:lstStyle/>
                  <a:p>
                    <a:r>
                      <a:rPr lang="en-US" sz="1400" b="1" dirty="0" err="1"/>
                      <a:t>EIXO</a:t>
                    </a:r>
                    <a:r>
                      <a:rPr lang="en-US" sz="1400" b="1" baseline="0" dirty="0"/>
                      <a:t> </a:t>
                    </a:r>
                    <a:r>
                      <a:rPr lang="en-US" sz="1400" b="1" baseline="0" dirty="0" smtClean="0"/>
                      <a:t>1: </a:t>
                    </a:r>
                    <a:r>
                      <a:rPr lang="en-US" sz="1400" b="1" baseline="0" dirty="0" err="1" smtClean="0"/>
                      <a:t>PARTICIPAÇÃO</a:t>
                    </a:r>
                    <a:r>
                      <a:rPr lang="en-US" sz="1400" b="1" baseline="0" dirty="0" smtClean="0"/>
                      <a:t> SOCIAL NO </a:t>
                    </a:r>
                    <a:r>
                      <a:rPr lang="en-US" sz="1400" b="1" baseline="0" dirty="0" err="1" smtClean="0"/>
                      <a:t>SISAN</a:t>
                    </a:r>
                    <a:endParaRPr lang="en-US" sz="1400" b="1" dirty="0"/>
                  </a:p>
                </c:rich>
              </c:tx>
              <c:showVal val="1"/>
              <c:showCatName val="1"/>
            </c:dLbl>
            <c:dLbl>
              <c:idx val="1"/>
              <c:layout>
                <c:manualLayout>
                  <c:x val="-2.0090919427207084E-2"/>
                  <c:y val="-0.12533335922238908"/>
                </c:manualLayout>
              </c:layout>
              <c:tx>
                <c:rich>
                  <a:bodyPr/>
                  <a:lstStyle/>
                  <a:p>
                    <a:r>
                      <a:rPr lang="en-US" sz="1400" b="1" i="0" u="none" strike="noStrike" baseline="0" dirty="0" err="1"/>
                      <a:t>EIXO</a:t>
                    </a:r>
                    <a:r>
                      <a:rPr lang="en-US" sz="1400" b="1" i="0" u="none" strike="noStrike" baseline="0" dirty="0"/>
                      <a:t> </a:t>
                    </a:r>
                    <a:r>
                      <a:rPr lang="en-US" sz="1400" b="1" i="0" u="none" strike="noStrike" baseline="0" dirty="0" smtClean="0"/>
                      <a:t>2:  </a:t>
                    </a:r>
                    <a:r>
                      <a:rPr lang="en-US" sz="1400" b="1" i="0" u="none" strike="noStrike" baseline="0" dirty="0" err="1"/>
                      <a:t>ATUAÇÃO</a:t>
                    </a:r>
                    <a:r>
                      <a:rPr lang="en-US" sz="1400" b="1" i="0" u="none" strike="noStrike" baseline="0" dirty="0"/>
                      <a:t> E </a:t>
                    </a:r>
                    <a:r>
                      <a:rPr lang="en-US" sz="1400" b="1" i="0" u="none" strike="noStrike" baseline="0" dirty="0" err="1"/>
                      <a:t>ORGANIZAÇÃO</a:t>
                    </a:r>
                    <a:r>
                      <a:rPr lang="en-US" sz="1400" b="1" i="0" u="none" strike="noStrike" baseline="0" dirty="0"/>
                      <a:t> DO </a:t>
                    </a:r>
                    <a:r>
                      <a:rPr lang="en-US" sz="1400" b="1" i="0" u="none" strike="noStrike" baseline="0" dirty="0" err="1"/>
                      <a:t>CONSEA</a:t>
                    </a:r>
                    <a:r>
                      <a:rPr lang="en-US" sz="1400" b="1" i="0" u="none" strike="noStrike" baseline="0" dirty="0"/>
                      <a:t> </a:t>
                    </a:r>
                    <a:endParaRPr lang="en-US" sz="1400" b="1" dirty="0"/>
                  </a:p>
                </c:rich>
              </c:tx>
              <c:showVal val="1"/>
              <c:showCatName val="1"/>
            </c:dLbl>
            <c:dLbl>
              <c:idx val="2"/>
              <c:layout>
                <c:manualLayout>
                  <c:x val="-3.0838786423049359E-2"/>
                  <c:y val="0.12616399151441043"/>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baseline="0">
                        <a:solidFill>
                          <a:prstClr val="black"/>
                        </a:solidFill>
                        <a:latin typeface="+mn-lt"/>
                        <a:ea typeface="+mn-ea"/>
                        <a:cs typeface="+mn-cs"/>
                      </a:defRPr>
                    </a:pPr>
                    <a:r>
                      <a:rPr lang="pt-BR" sz="1400" b="1" i="0" baseline="0" dirty="0" smtClean="0"/>
                      <a:t>EIXO 3: IMPLEMENTAÇÃO DO </a:t>
                    </a:r>
                    <a:r>
                      <a:rPr lang="pt-BR" sz="1400" b="1" i="0" baseline="0" dirty="0" err="1" smtClean="0"/>
                      <a:t>SISAN</a:t>
                    </a:r>
                    <a:endParaRPr lang="pt-BR" sz="1400" b="1" i="0" baseline="0" dirty="0" smtClean="0"/>
                  </a:p>
                </c:rich>
              </c:tx>
              <c:spPr/>
              <c:showVal val="1"/>
              <c:showCatName val="1"/>
            </c:dLbl>
            <c:txPr>
              <a:bodyPr/>
              <a:lstStyle/>
              <a:p>
                <a:pPr>
                  <a:defRPr sz="1400"/>
                </a:pPr>
                <a:endParaRPr lang="pt-BR"/>
              </a:p>
            </c:txPr>
            <c:showVal val="1"/>
            <c:showCatName val="1"/>
          </c:dLbls>
          <c:xVal>
            <c:numRef>
              <c:f>Plan1!$A$2:$A$9</c:f>
              <c:numCache>
                <c:formatCode>General</c:formatCode>
                <c:ptCount val="8"/>
                <c:pt idx="0">
                  <c:v>1</c:v>
                </c:pt>
                <c:pt idx="1">
                  <c:v>2</c:v>
                </c:pt>
                <c:pt idx="2">
                  <c:v>3</c:v>
                </c:pt>
              </c:numCache>
            </c:numRef>
          </c:xVal>
          <c:yVal>
            <c:numRef>
              <c:f>Plan1!$B$2:$B$9</c:f>
              <c:numCache>
                <c:formatCode>0%</c:formatCode>
                <c:ptCount val="8"/>
                <c:pt idx="0">
                  <c:v>0.27</c:v>
                </c:pt>
                <c:pt idx="1">
                  <c:v>0.44000000000000022</c:v>
                </c:pt>
                <c:pt idx="2">
                  <c:v>0.28000000000000008</c:v>
                </c:pt>
              </c:numCache>
            </c:numRef>
          </c:yVal>
          <c:bubbleSize>
            <c:numRef>
              <c:f>Plan1!$C$2:$C$9</c:f>
              <c:numCache>
                <c:formatCode>General</c:formatCode>
                <c:ptCount val="8"/>
                <c:pt idx="0">
                  <c:v>27</c:v>
                </c:pt>
                <c:pt idx="1">
                  <c:v>44</c:v>
                </c:pt>
                <c:pt idx="2">
                  <c:v>28</c:v>
                </c:pt>
              </c:numCache>
            </c:numRef>
          </c:bubbleSize>
          <c:bubble3D val="1"/>
        </c:ser>
        <c:bubbleScale val="150"/>
        <c:sizeRepresents val="w"/>
        <c:axId val="88074880"/>
        <c:axId val="104784256"/>
      </c:bubbleChart>
      <c:valAx>
        <c:axId val="88074880"/>
        <c:scaling>
          <c:orientation val="minMax"/>
          <c:max val="5"/>
          <c:min val="0"/>
        </c:scaling>
        <c:axPos val="b"/>
        <c:numFmt formatCode="General" sourceLinked="1"/>
        <c:tickLblPos val="nextTo"/>
        <c:crossAx val="104784256"/>
        <c:crosses val="autoZero"/>
        <c:crossBetween val="midCat"/>
        <c:majorUnit val="1"/>
      </c:valAx>
      <c:valAx>
        <c:axId val="104784256"/>
        <c:scaling>
          <c:orientation val="minMax"/>
        </c:scaling>
        <c:axPos val="l"/>
        <c:majorGridlines/>
        <c:numFmt formatCode="0%" sourceLinked="1"/>
        <c:tickLblPos val="nextTo"/>
        <c:crossAx val="88074880"/>
        <c:crosses val="autoZero"/>
        <c:crossBetween val="midCat"/>
      </c:valAx>
    </c:plotArea>
    <c:plotVisOnly val="1"/>
    <c:dispBlanksAs val="gap"/>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pt-BR"/>
  <c:chart>
    <c:title>
      <c:tx>
        <c:rich>
          <a:bodyPr/>
          <a:lstStyle/>
          <a:p>
            <a:pPr>
              <a:defRPr/>
            </a:pPr>
            <a:r>
              <a:rPr lang="en-US" sz="1600"/>
              <a:t>Classificação</a:t>
            </a:r>
            <a:r>
              <a:rPr lang="en-US" sz="1600" baseline="0"/>
              <a:t> dos 3 eixos segundo % dos discursos dos gestores</a:t>
            </a:r>
            <a:endParaRPr lang="en-US" sz="1600"/>
          </a:p>
        </c:rich>
      </c:tx>
      <c:layout>
        <c:manualLayout>
          <c:xMode val="edge"/>
          <c:yMode val="edge"/>
          <c:x val="9.2259086258285494E-2"/>
          <c:y val="2.0157110063436432E-2"/>
        </c:manualLayout>
      </c:layout>
    </c:title>
    <c:plotArea>
      <c:layout>
        <c:manualLayout>
          <c:layoutTarget val="inner"/>
          <c:xMode val="edge"/>
          <c:yMode val="edge"/>
          <c:x val="8.8348604825149432E-2"/>
          <c:y val="0.24562550547862"/>
          <c:w val="0.80788383049014612"/>
          <c:h val="0.63197854711142465"/>
        </c:manualLayout>
      </c:layout>
      <c:bubbleChart>
        <c:varyColors val="1"/>
        <c:ser>
          <c:idx val="0"/>
          <c:order val="0"/>
          <c:tx>
            <c:strRef>
              <c:f>Plan1!$B$1</c:f>
              <c:strCache>
                <c:ptCount val="1"/>
                <c:pt idx="0">
                  <c:v>Valores Y</c:v>
                </c:pt>
              </c:strCache>
            </c:strRef>
          </c:tx>
          <c:dLbls>
            <c:dLbl>
              <c:idx val="0"/>
              <c:layout>
                <c:manualLayout>
                  <c:x val="-0.22769976385589016"/>
                  <c:y val="-0.15833706617393173"/>
                </c:manualLayout>
              </c:layout>
              <c:tx>
                <c:rich>
                  <a:bodyPr/>
                  <a:lstStyle/>
                  <a:p>
                    <a:r>
                      <a:rPr lang="en-US" sz="1400" b="1" dirty="0" err="1"/>
                      <a:t>EIXO</a:t>
                    </a:r>
                    <a:r>
                      <a:rPr lang="en-US" sz="1400" b="1" dirty="0"/>
                      <a:t> </a:t>
                    </a:r>
                    <a:r>
                      <a:rPr lang="en-US" sz="1400" b="1" dirty="0" smtClean="0"/>
                      <a:t>1: O </a:t>
                    </a:r>
                    <a:r>
                      <a:rPr lang="en-US" sz="1400" b="1" dirty="0" err="1"/>
                      <a:t>CONSEA</a:t>
                    </a:r>
                    <a:r>
                      <a:rPr lang="en-US" sz="1400" b="1" dirty="0"/>
                      <a:t> </a:t>
                    </a:r>
                    <a:endParaRPr lang="en-US" sz="1400" b="1" dirty="0" smtClean="0"/>
                  </a:p>
                  <a:p>
                    <a:r>
                      <a:rPr lang="en-US" sz="1400" b="1" dirty="0" smtClean="0">
                        <a:solidFill>
                          <a:srgbClr val="2606E4"/>
                        </a:solidFill>
                      </a:rPr>
                      <a:t>33</a:t>
                    </a:r>
                    <a:r>
                      <a:rPr lang="en-US" sz="1400" b="1" dirty="0">
                        <a:solidFill>
                          <a:srgbClr val="2606E4"/>
                        </a:solidFill>
                      </a:rPr>
                      <a:t>%</a:t>
                    </a:r>
                  </a:p>
                </c:rich>
              </c:tx>
              <c:showVal val="1"/>
            </c:dLbl>
            <c:dLbl>
              <c:idx val="1"/>
              <c:layout>
                <c:manualLayout>
                  <c:x val="-2.527481277916474E-2"/>
                  <c:y val="0.14946148751447472"/>
                </c:manualLayout>
              </c:layout>
              <c:tx>
                <c:rich>
                  <a:bodyPr/>
                  <a:lstStyle/>
                  <a:p>
                    <a:r>
                      <a:rPr lang="en-US" sz="1400" b="1" i="0" baseline="0" dirty="0" err="1"/>
                      <a:t>EIXO</a:t>
                    </a:r>
                    <a:r>
                      <a:rPr lang="en-US" sz="1400" b="1" i="0" baseline="0" dirty="0"/>
                      <a:t> 2: </a:t>
                    </a:r>
                    <a:r>
                      <a:rPr lang="en-US" sz="1400" b="1" i="0" baseline="0" dirty="0" err="1" smtClean="0"/>
                      <a:t>ADESÃO</a:t>
                    </a:r>
                    <a:r>
                      <a:rPr lang="en-US" sz="1400" b="1" i="0" baseline="0" dirty="0" smtClean="0"/>
                      <a:t> </a:t>
                    </a:r>
                    <a:r>
                      <a:rPr lang="en-US" sz="1400" b="1" i="0" baseline="0" dirty="0"/>
                      <a:t>AO </a:t>
                    </a:r>
                    <a:r>
                      <a:rPr lang="en-US" sz="1400" b="1" i="0" baseline="0" dirty="0" err="1" smtClean="0"/>
                      <a:t>SISAN</a:t>
                    </a:r>
                    <a:endParaRPr lang="en-US" sz="1400" b="1" i="0" baseline="0" dirty="0" smtClean="0"/>
                  </a:p>
                  <a:p>
                    <a:r>
                      <a:rPr lang="en-US" sz="1400" b="1" i="0" baseline="0" dirty="0" smtClean="0">
                        <a:solidFill>
                          <a:srgbClr val="2606E4"/>
                        </a:solidFill>
                      </a:rPr>
                      <a:t>25%</a:t>
                    </a:r>
                    <a:endParaRPr lang="pt-BR" sz="1400" dirty="0">
                      <a:solidFill>
                        <a:srgbClr val="2606E4"/>
                      </a:solidFill>
                    </a:endParaRPr>
                  </a:p>
                </c:rich>
              </c:tx>
              <c:showVal val="1"/>
            </c:dLbl>
            <c:dLbl>
              <c:idx val="2"/>
              <c:layout>
                <c:manualLayout>
                  <c:x val="-1.3317123576862403E-2"/>
                  <c:y val="-3.2933505329550812E-2"/>
                </c:manualLayout>
              </c:layout>
              <c:tx>
                <c:rich>
                  <a:bodyPr/>
                  <a:lstStyle/>
                  <a:p>
                    <a:r>
                      <a:rPr lang="en-US" sz="1400" b="1" dirty="0" err="1"/>
                      <a:t>EIXO</a:t>
                    </a:r>
                    <a:r>
                      <a:rPr lang="en-US" sz="1400" b="1" dirty="0"/>
                      <a:t> 3:</a:t>
                    </a:r>
                    <a:r>
                      <a:rPr lang="en-US" sz="1400" b="1" baseline="0" dirty="0"/>
                      <a:t> </a:t>
                    </a:r>
                    <a:r>
                      <a:rPr lang="en-US" sz="1400" b="1" dirty="0" err="1" smtClean="0"/>
                      <a:t>REALIZAÇÃO</a:t>
                    </a:r>
                    <a:r>
                      <a:rPr lang="en-US" sz="1400" b="1" dirty="0" smtClean="0"/>
                      <a:t> </a:t>
                    </a:r>
                    <a:r>
                      <a:rPr lang="en-US" sz="1400" b="1" dirty="0"/>
                      <a:t>DO </a:t>
                    </a:r>
                    <a:r>
                      <a:rPr lang="en-US" sz="1400" b="1" dirty="0" err="1"/>
                      <a:t>DHAA</a:t>
                    </a:r>
                    <a:r>
                      <a:rPr lang="en-US" sz="1400" b="1" dirty="0"/>
                      <a:t> </a:t>
                    </a:r>
                    <a:endParaRPr lang="en-US" sz="1400" b="1" dirty="0" smtClean="0"/>
                  </a:p>
                  <a:p>
                    <a:r>
                      <a:rPr lang="en-US" sz="1400" b="1" baseline="0" dirty="0" smtClean="0">
                        <a:solidFill>
                          <a:srgbClr val="2606E4"/>
                        </a:solidFill>
                      </a:rPr>
                      <a:t>42</a:t>
                    </a:r>
                    <a:r>
                      <a:rPr lang="en-US" sz="1400" b="1" dirty="0" smtClean="0">
                        <a:solidFill>
                          <a:srgbClr val="2606E4"/>
                        </a:solidFill>
                      </a:rPr>
                      <a:t>%</a:t>
                    </a:r>
                    <a:endParaRPr lang="en-US" sz="1400" b="1" dirty="0">
                      <a:solidFill>
                        <a:srgbClr val="2606E4"/>
                      </a:solidFill>
                    </a:endParaRPr>
                  </a:p>
                </c:rich>
              </c:tx>
              <c:showVal val="1"/>
            </c:dLbl>
            <c:dLbl>
              <c:idx val="3"/>
              <c:layout>
                <c:manualLayout>
                  <c:x val="-3.9306358381502891E-2"/>
                  <c:y val="-4.8979591836734733E-2"/>
                </c:manualLayout>
              </c:layout>
              <c:showVal val="1"/>
            </c:dLbl>
            <c:dLbl>
              <c:idx val="4"/>
              <c:layout>
                <c:manualLayout>
                  <c:x val="-3.4682080924855488E-2"/>
                  <c:y val="-8.1632653061224497E-3"/>
                </c:manualLayout>
              </c:layout>
              <c:showVal val="1"/>
            </c:dLbl>
            <c:dLbl>
              <c:idx val="5"/>
              <c:layout>
                <c:manualLayout>
                  <c:x val="-3.2369942196531706E-2"/>
                  <c:y val="-2.4489795918367412E-2"/>
                </c:manualLayout>
              </c:layout>
              <c:showVal val="1"/>
            </c:dLbl>
            <c:txPr>
              <a:bodyPr/>
              <a:lstStyle/>
              <a:p>
                <a:pPr>
                  <a:defRPr sz="1400"/>
                </a:pPr>
                <a:endParaRPr lang="pt-BR"/>
              </a:p>
            </c:txPr>
            <c:showVal val="1"/>
          </c:dLbls>
          <c:xVal>
            <c:numRef>
              <c:f>Plan1!$A$2:$A$9</c:f>
              <c:numCache>
                <c:formatCode>General</c:formatCode>
                <c:ptCount val="8"/>
                <c:pt idx="0">
                  <c:v>1</c:v>
                </c:pt>
                <c:pt idx="1">
                  <c:v>2</c:v>
                </c:pt>
                <c:pt idx="2">
                  <c:v>3</c:v>
                </c:pt>
              </c:numCache>
            </c:numRef>
          </c:xVal>
          <c:yVal>
            <c:numRef>
              <c:f>Plan1!$B$2:$B$9</c:f>
              <c:numCache>
                <c:formatCode>0%</c:formatCode>
                <c:ptCount val="8"/>
                <c:pt idx="0">
                  <c:v>0.3300000000000009</c:v>
                </c:pt>
                <c:pt idx="1">
                  <c:v>0.25</c:v>
                </c:pt>
                <c:pt idx="2">
                  <c:v>0.42000000000000032</c:v>
                </c:pt>
              </c:numCache>
            </c:numRef>
          </c:yVal>
          <c:bubbleSize>
            <c:numRef>
              <c:f>Plan1!$C$2:$C$9</c:f>
              <c:numCache>
                <c:formatCode>General</c:formatCode>
                <c:ptCount val="8"/>
                <c:pt idx="0">
                  <c:v>33</c:v>
                </c:pt>
                <c:pt idx="1">
                  <c:v>25</c:v>
                </c:pt>
                <c:pt idx="2">
                  <c:v>42</c:v>
                </c:pt>
              </c:numCache>
            </c:numRef>
          </c:bubbleSize>
          <c:bubble3D val="1"/>
        </c:ser>
        <c:bubbleScale val="150"/>
        <c:sizeRepresents val="w"/>
        <c:axId val="104786176"/>
        <c:axId val="99205120"/>
      </c:bubbleChart>
      <c:valAx>
        <c:axId val="104786176"/>
        <c:scaling>
          <c:orientation val="minMax"/>
          <c:max val="5"/>
          <c:min val="0"/>
        </c:scaling>
        <c:axPos val="b"/>
        <c:numFmt formatCode="General" sourceLinked="1"/>
        <c:tickLblPos val="nextTo"/>
        <c:crossAx val="99205120"/>
        <c:crosses val="autoZero"/>
        <c:crossBetween val="midCat"/>
      </c:valAx>
      <c:valAx>
        <c:axId val="99205120"/>
        <c:scaling>
          <c:orientation val="minMax"/>
        </c:scaling>
        <c:axPos val="l"/>
        <c:majorGridlines/>
        <c:numFmt formatCode="0%" sourceLinked="1"/>
        <c:tickLblPos val="nextTo"/>
        <c:crossAx val="104786176"/>
        <c:crosses val="autoZero"/>
        <c:crossBetween val="midCat"/>
      </c:valAx>
    </c:plotArea>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drawing1.xml><?xml version="1.0" encoding="utf-8"?>
<c:userShapes xmlns:c="http://schemas.openxmlformats.org/drawingml/2006/chart">
  <cdr:relSizeAnchor xmlns:cdr="http://schemas.openxmlformats.org/drawingml/2006/chartDrawing">
    <cdr:from>
      <cdr:x>0.2</cdr:x>
      <cdr:y>0.32308</cdr:y>
    </cdr:from>
    <cdr:to>
      <cdr:x>0.27</cdr:x>
      <cdr:y>0.38462</cdr:y>
    </cdr:to>
    <cdr:sp macro="" textlink="">
      <cdr:nvSpPr>
        <cdr:cNvPr id="2" name="CaixaDeTexto 1"/>
        <cdr:cNvSpPr txBox="1"/>
      </cdr:nvSpPr>
      <cdr:spPr>
        <a:xfrm xmlns:a="http://schemas.openxmlformats.org/drawingml/2006/main">
          <a:off x="1428760" y="1500198"/>
          <a:ext cx="500066" cy="285752"/>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pt-BR" sz="1100" dirty="0"/>
        </a:p>
      </cdr:txBody>
    </cdr:sp>
  </cdr:relSizeAnchor>
  <cdr:relSizeAnchor xmlns:cdr="http://schemas.openxmlformats.org/drawingml/2006/chartDrawing">
    <cdr:from>
      <cdr:x>0.22</cdr:x>
      <cdr:y>0.32308</cdr:y>
    </cdr:from>
    <cdr:to>
      <cdr:x>0.31</cdr:x>
      <cdr:y>0.41538</cdr:y>
    </cdr:to>
    <cdr:sp macro="" textlink="">
      <cdr:nvSpPr>
        <cdr:cNvPr id="3" name="CaixaDeTexto 2"/>
        <cdr:cNvSpPr txBox="1"/>
      </cdr:nvSpPr>
      <cdr:spPr>
        <a:xfrm xmlns:a="http://schemas.openxmlformats.org/drawingml/2006/main">
          <a:off x="1571636" y="1500198"/>
          <a:ext cx="642942" cy="42862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BR" sz="1800" b="1" dirty="0" smtClean="0">
              <a:solidFill>
                <a:srgbClr val="2606E4"/>
              </a:solidFill>
            </a:rPr>
            <a:t>27%</a:t>
          </a:r>
        </a:p>
        <a:p xmlns:a="http://schemas.openxmlformats.org/drawingml/2006/main">
          <a:endParaRPr lang="pt-BR" sz="1100" dirty="0">
            <a:solidFill>
              <a:schemeClr val="tx1"/>
            </a:solidFill>
          </a:endParaRPr>
        </a:p>
      </cdr:txBody>
    </cdr:sp>
  </cdr:relSizeAnchor>
  <cdr:relSizeAnchor xmlns:cdr="http://schemas.openxmlformats.org/drawingml/2006/chartDrawing">
    <cdr:from>
      <cdr:x>0</cdr:x>
      <cdr:y>0</cdr:y>
    </cdr:from>
    <cdr:to>
      <cdr:x>0.09</cdr:x>
      <cdr:y>0.09231</cdr:y>
    </cdr:to>
    <cdr:sp macro="" textlink="">
      <cdr:nvSpPr>
        <cdr:cNvPr id="4" name="CaixaDeTexto 1"/>
        <cdr:cNvSpPr txBox="1"/>
      </cdr:nvSpPr>
      <cdr:spPr>
        <a:xfrm xmlns:a="http://schemas.openxmlformats.org/drawingml/2006/main">
          <a:off x="0" y="0"/>
          <a:ext cx="642942" cy="4286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endParaRPr lang="pt-BR" sz="1100" dirty="0">
            <a:solidFill>
              <a:sysClr val="windowText" lastClr="000000"/>
            </a:solidFill>
          </a:endParaRPr>
        </a:p>
      </cdr:txBody>
    </cdr:sp>
  </cdr:relSizeAnchor>
  <cdr:relSizeAnchor xmlns:cdr="http://schemas.openxmlformats.org/drawingml/2006/chartDrawing">
    <cdr:from>
      <cdr:x>0.38</cdr:x>
      <cdr:y>0.01538</cdr:y>
    </cdr:from>
    <cdr:to>
      <cdr:x>0.47</cdr:x>
      <cdr:y>0.07692</cdr:y>
    </cdr:to>
    <cdr:sp macro="" textlink="">
      <cdr:nvSpPr>
        <cdr:cNvPr id="7" name="CaixaDeTexto 6"/>
        <cdr:cNvSpPr txBox="1"/>
      </cdr:nvSpPr>
      <cdr:spPr>
        <a:xfrm xmlns:a="http://schemas.openxmlformats.org/drawingml/2006/main">
          <a:off x="2714644" y="71438"/>
          <a:ext cx="642942" cy="285752"/>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BR" sz="1800" b="1" dirty="0" smtClean="0">
              <a:solidFill>
                <a:srgbClr val="2606E4"/>
              </a:solidFill>
            </a:rPr>
            <a:t>44%</a:t>
          </a:r>
          <a:endParaRPr lang="pt-BR" sz="1800" b="1" dirty="0">
            <a:solidFill>
              <a:srgbClr val="2606E4"/>
            </a:solidFill>
          </a:endParaRPr>
        </a:p>
      </cdr:txBody>
    </cdr:sp>
  </cdr:relSizeAnchor>
  <cdr:relSizeAnchor xmlns:cdr="http://schemas.openxmlformats.org/drawingml/2006/chartDrawing">
    <cdr:from>
      <cdr:x>0.59</cdr:x>
      <cdr:y>0.30769</cdr:y>
    </cdr:from>
    <cdr:to>
      <cdr:x>0.68</cdr:x>
      <cdr:y>0.38462</cdr:y>
    </cdr:to>
    <cdr:sp macro="" textlink="">
      <cdr:nvSpPr>
        <cdr:cNvPr id="8" name="CaixaDeTexto 7"/>
        <cdr:cNvSpPr txBox="1"/>
      </cdr:nvSpPr>
      <cdr:spPr>
        <a:xfrm xmlns:a="http://schemas.openxmlformats.org/drawingml/2006/main">
          <a:off x="4214842" y="1428760"/>
          <a:ext cx="642942" cy="35719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pt-BR" sz="1800" b="1" dirty="0" smtClean="0">
              <a:solidFill>
                <a:srgbClr val="2606E4"/>
              </a:solidFill>
            </a:rPr>
            <a:t>28%</a:t>
          </a:r>
          <a:endParaRPr lang="pt-BR" sz="1800" b="1" dirty="0">
            <a:solidFill>
              <a:srgbClr val="2606E4"/>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1B6A573-49BB-474B-A66E-5D6636864941}" type="datetimeFigureOut">
              <a:rPr lang="pt-BR"/>
              <a:pPr>
                <a:defRPr/>
              </a:pPr>
              <a:t>19/06/2013</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35BBA79-1799-4AB0-B4F9-C99BBC297512}" type="slidenum">
              <a:rPr lang="pt-BR"/>
              <a:pPr>
                <a:defRPr/>
              </a:pPr>
              <a:t>‹nº›</a:t>
            </a:fld>
            <a:endParaRPr lang="pt-BR"/>
          </a:p>
        </p:txBody>
      </p:sp>
    </p:spTree>
    <p:extLst>
      <p:ext uri="{BB962C8B-B14F-4D97-AF65-F5344CB8AC3E}">
        <p14:creationId xmlns:p14="http://schemas.microsoft.com/office/powerpoint/2010/main" xmlns="" val="39610280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035BBA79-1799-4AB0-B4F9-C99BBC297512}" type="slidenum">
              <a:rPr lang="pt-BR" smtClean="0"/>
              <a:pPr>
                <a:defRPr/>
              </a:pPr>
              <a:t>30</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840B49EF-622B-436E-BD42-7874985AF579}" type="datetimeFigureOut">
              <a:rPr lang="pt-BR"/>
              <a:pPr>
                <a:defRPr/>
              </a:pPr>
              <a:t>19/06/2013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60811668-0701-489B-8270-EE9B4FF22A17}"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8CC7EB72-43FA-4D7E-811E-1ADF67A03DAB}" type="datetimeFigureOut">
              <a:rPr lang="pt-BR"/>
              <a:pPr>
                <a:defRPr/>
              </a:pPr>
              <a:t>19/06/2013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D6CF445D-E223-4BEC-9DD7-69FBD872DDD1}"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04D504A2-132F-466F-B866-20A16F94E7B7}" type="datetimeFigureOut">
              <a:rPr lang="pt-BR"/>
              <a:pPr>
                <a:defRPr/>
              </a:pPr>
              <a:t>19/06/2013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66274821-A892-4FDE-8006-B9B5CF201AEC}"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1FC64A2B-3BB0-4EDB-9246-A03AD1A742D4}" type="datetimeFigureOut">
              <a:rPr lang="pt-BR"/>
              <a:pPr>
                <a:defRPr/>
              </a:pPr>
              <a:t>19/06/2013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1E7B0262-4F51-4B0E-BC24-3E4F475A2E41}"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pPr>
              <a:defRPr/>
            </a:pPr>
            <a:fld id="{8455F7F2-6FD6-44EF-9C2B-50F29C3A107B}" type="datetimeFigureOut">
              <a:rPr lang="pt-BR"/>
              <a:pPr>
                <a:defRPr/>
              </a:pPr>
              <a:t>19/06/2013</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4003D4C9-64C7-4A0C-AD0E-735499578CC9}"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46AA87EF-9D34-4DBC-BA5C-4CEE585AB356}" type="datetimeFigureOut">
              <a:rPr lang="pt-BR"/>
              <a:pPr>
                <a:defRPr/>
              </a:pPr>
              <a:t>19/06/2013</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C3A7D65B-B452-4310-A586-6BD00FC3844E}"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E265C449-5235-4DD1-873D-75442F97A227}" type="datetimeFigureOut">
              <a:rPr lang="pt-BR"/>
              <a:pPr>
                <a:defRPr/>
              </a:pPr>
              <a:t>19/06/2013</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E2053F1F-8B49-4290-AF9E-B59F7BCAF2D1}"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6B0FA6CE-DE7D-48C4-96D8-61F2DF598BCF}" type="datetimeFigureOut">
              <a:rPr lang="pt-BR"/>
              <a:pPr>
                <a:defRPr/>
              </a:pPr>
              <a:t>19/06/2013</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E4F2CFD1-7462-4E8F-B663-A5270EA7F778}"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2BFE58FF-CDCF-41F9-9765-9525F7C4B71C}" type="datetimeFigureOut">
              <a:rPr lang="pt-BR"/>
              <a:pPr>
                <a:defRPr/>
              </a:pPr>
              <a:t>19/06/2013</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26D5A573-14D8-4F69-9945-93A041A894EE}"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715B70A9-106C-455B-9AD1-0031380C03D3}" type="datetimeFigureOut">
              <a:rPr lang="pt-BR"/>
              <a:pPr>
                <a:defRPr/>
              </a:pPr>
              <a:t>19/06/2013</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30599007-FFAE-4AA9-B3CF-75A912FF9E9B}"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EFCA859E-CDC0-4275-B460-0FB20E4C193D}" type="datetimeFigureOut">
              <a:rPr lang="pt-BR"/>
              <a:pPr>
                <a:defRPr/>
              </a:pPr>
              <a:t>19/06/2013</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36F861CB-AA44-4811-8212-276906E370CE}"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4098"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4099"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2CFF99D-7ED8-4695-BB4D-D91E41CD92D8}" type="datetimeFigureOut">
              <a:rPr lang="pt-BR"/>
              <a:pPr>
                <a:defRPr/>
              </a:pPr>
              <a:t>19/06/2013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97022ED-BD89-464E-A4C6-F9932C74D4FB}"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1500175"/>
            <a:ext cx="9144000" cy="2071701"/>
          </a:xfrm>
        </p:spPr>
        <p:txBody>
          <a:bodyPr rtlCol="0">
            <a:normAutofit fontScale="90000"/>
          </a:bodyPr>
          <a:lstStyle/>
          <a:p>
            <a:r>
              <a:rPr lang="pt-BR" sz="3600" b="1" dirty="0" smtClean="0"/>
              <a:t/>
            </a:r>
            <a:br>
              <a:rPr lang="pt-BR" sz="3600" b="1" dirty="0" smtClean="0"/>
            </a:br>
            <a:r>
              <a:rPr lang="pt-BR" sz="3600" b="1" dirty="0" smtClean="0"/>
              <a:t/>
            </a:r>
            <a:br>
              <a:rPr lang="pt-BR" sz="3600" b="1" dirty="0" smtClean="0"/>
            </a:br>
            <a:r>
              <a:rPr lang="pt-BR" sz="3600" b="1" dirty="0" smtClean="0"/>
              <a:t/>
            </a:r>
            <a:br>
              <a:rPr lang="pt-BR" sz="3600" b="1" dirty="0" smtClean="0"/>
            </a:br>
            <a:r>
              <a:rPr lang="pt-BR" sz="3600" b="1" dirty="0" smtClean="0"/>
              <a:t/>
            </a:r>
            <a:br>
              <a:rPr lang="pt-BR" sz="3600" b="1" dirty="0" smtClean="0"/>
            </a:br>
            <a:r>
              <a:rPr lang="pt-BR" sz="3600" b="1" dirty="0" smtClean="0"/>
              <a:t/>
            </a:r>
            <a:br>
              <a:rPr lang="pt-BR" sz="3600" b="1" dirty="0" smtClean="0"/>
            </a:br>
            <a:r>
              <a:rPr lang="pt-BR" sz="1800" b="1" dirty="0" smtClean="0"/>
              <a:t>Termo de Parceria nº06/2010 </a:t>
            </a:r>
            <a:br>
              <a:rPr lang="pt-BR" sz="1800" b="1" dirty="0" smtClean="0"/>
            </a:br>
            <a:r>
              <a:rPr lang="pt-BR" sz="1800" b="1" dirty="0" smtClean="0"/>
              <a:t>MDS e ABRANDH</a:t>
            </a:r>
            <a:br>
              <a:rPr lang="pt-BR" sz="1800" b="1" dirty="0" smtClean="0"/>
            </a:br>
            <a:r>
              <a:rPr lang="pt-BR" sz="3100" b="1" dirty="0" smtClean="0">
                <a:latin typeface="+mn-lt"/>
              </a:rPr>
              <a:t/>
            </a:r>
            <a:br>
              <a:rPr lang="pt-BR" sz="3100" b="1" dirty="0" smtClean="0">
                <a:latin typeface="+mn-lt"/>
              </a:rPr>
            </a:br>
            <a:r>
              <a:rPr lang="pt-BR" sz="2700" b="1" dirty="0" smtClean="0">
                <a:latin typeface="+mn-lt"/>
              </a:rPr>
              <a:t>Projeto:</a:t>
            </a:r>
            <a:br>
              <a:rPr lang="pt-BR" sz="2700" b="1" dirty="0" smtClean="0">
                <a:latin typeface="+mn-lt"/>
              </a:rPr>
            </a:br>
            <a:r>
              <a:rPr lang="pt-BR" sz="2700" b="1" dirty="0" smtClean="0">
                <a:latin typeface="+mn-lt"/>
              </a:rPr>
              <a:t>“Fortalecimento da Implementação do Sistema Nacional de Segurança Alimentar e Nutricional nos níveis estaduais, distrital e municipais.”</a:t>
            </a:r>
            <a:r>
              <a:rPr lang="pt-BR" sz="3100" b="1" dirty="0" smtClean="0">
                <a:latin typeface="+mn-lt"/>
              </a:rPr>
              <a:t/>
            </a:r>
            <a:br>
              <a:rPr lang="pt-BR" sz="3100" b="1" dirty="0" smtClean="0">
                <a:latin typeface="+mn-lt"/>
              </a:rPr>
            </a:br>
            <a:r>
              <a:rPr lang="pt-BR" sz="3100" b="1" dirty="0" smtClean="0"/>
              <a:t> </a:t>
            </a:r>
            <a:br>
              <a:rPr lang="pt-BR" sz="3100" b="1" dirty="0" smtClean="0"/>
            </a:br>
            <a:r>
              <a:rPr lang="pt-BR" sz="3100" b="1" dirty="0" smtClean="0"/>
              <a:t/>
            </a:r>
            <a:br>
              <a:rPr lang="pt-BR" sz="3100" b="1" dirty="0" smtClean="0"/>
            </a:br>
            <a:r>
              <a:rPr lang="pt-BR" sz="2200" b="1" dirty="0" smtClean="0"/>
              <a:t>PLENÁRIA </a:t>
            </a:r>
            <a:r>
              <a:rPr lang="pt-BR" sz="2200" b="1" dirty="0" err="1" smtClean="0">
                <a:latin typeface="+mn-lt"/>
              </a:rPr>
              <a:t>CONSEA</a:t>
            </a:r>
            <a:r>
              <a:rPr lang="pt-BR" sz="2200" b="1" dirty="0" smtClean="0">
                <a:latin typeface="+mn-lt"/>
              </a:rPr>
              <a:t> NACIONAL </a:t>
            </a:r>
            <a:br>
              <a:rPr lang="pt-BR" sz="2200" b="1" dirty="0" smtClean="0">
                <a:latin typeface="+mn-lt"/>
              </a:rPr>
            </a:br>
            <a:r>
              <a:rPr lang="pt-BR" sz="2200" b="1" dirty="0" smtClean="0">
                <a:latin typeface="+mn-lt"/>
              </a:rPr>
              <a:t>Brasília, 19 junho de 2013</a:t>
            </a:r>
            <a:endParaRPr lang="pt-BR" sz="2200" b="1" cap="all" dirty="0" smtClean="0">
              <a:latin typeface="+mn-lt"/>
            </a:endParaRPr>
          </a:p>
        </p:txBody>
      </p:sp>
      <p:sp>
        <p:nvSpPr>
          <p:cNvPr id="5124"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pt-BR">
              <a:latin typeface="Calibri" pitchFamily="34" charset="0"/>
            </a:endParaRPr>
          </a:p>
        </p:txBody>
      </p:sp>
      <p:pic>
        <p:nvPicPr>
          <p:cNvPr id="5125" name="Picture 8"/>
          <p:cNvPicPr>
            <a:picLocks noChangeAspect="1" noChangeArrowheads="1"/>
          </p:cNvPicPr>
          <p:nvPr/>
        </p:nvPicPr>
        <p:blipFill>
          <a:blip r:embed="rId2" cstate="print"/>
          <a:srcRect/>
          <a:stretch>
            <a:fillRect/>
          </a:stretch>
        </p:blipFill>
        <p:spPr bwMode="auto">
          <a:xfrm>
            <a:off x="4714876" y="6072206"/>
            <a:ext cx="1643063" cy="565150"/>
          </a:xfrm>
          <a:prstGeom prst="rect">
            <a:avLst/>
          </a:prstGeom>
          <a:noFill/>
          <a:ln w="9525">
            <a:noFill/>
            <a:miter lim="800000"/>
            <a:headEnd/>
            <a:tailEnd/>
          </a:ln>
        </p:spPr>
      </p:pic>
      <p:pic>
        <p:nvPicPr>
          <p:cNvPr id="5126" name="Picture 9" descr="X:\Administração\PROJETOS ATUAIS\SISAN-MDS\Logos\LOGO SISAN_26-7-2011_FIO.jpg"/>
          <p:cNvPicPr>
            <a:picLocks noChangeAspect="1" noChangeArrowheads="1"/>
          </p:cNvPicPr>
          <p:nvPr/>
        </p:nvPicPr>
        <p:blipFill>
          <a:blip r:embed="rId3" cstate="print"/>
          <a:srcRect/>
          <a:stretch>
            <a:fillRect/>
          </a:stretch>
        </p:blipFill>
        <p:spPr bwMode="auto">
          <a:xfrm>
            <a:off x="1357290" y="6072206"/>
            <a:ext cx="1143000" cy="576262"/>
          </a:xfrm>
          <a:prstGeom prst="rect">
            <a:avLst/>
          </a:prstGeom>
          <a:noFill/>
          <a:ln w="9525">
            <a:noFill/>
            <a:miter lim="800000"/>
            <a:headEnd/>
            <a:tailEnd/>
          </a:ln>
        </p:spPr>
      </p:pic>
      <p:pic>
        <p:nvPicPr>
          <p:cNvPr id="5127" name="Picture 10" descr="X:\Administração\PROJETOS ATUAIS\SISAN-MDS\Logos\LOGO CAISAN_26-7-2011_novo.jpg"/>
          <p:cNvPicPr>
            <a:picLocks noChangeAspect="1" noChangeArrowheads="1"/>
          </p:cNvPicPr>
          <p:nvPr/>
        </p:nvPicPr>
        <p:blipFill>
          <a:blip r:embed="rId4" cstate="print"/>
          <a:srcRect/>
          <a:stretch>
            <a:fillRect/>
          </a:stretch>
        </p:blipFill>
        <p:spPr bwMode="auto">
          <a:xfrm>
            <a:off x="3000364" y="6072206"/>
            <a:ext cx="1357313" cy="522288"/>
          </a:xfrm>
          <a:prstGeom prst="rect">
            <a:avLst/>
          </a:prstGeom>
          <a:noFill/>
          <a:ln w="9525">
            <a:noFill/>
            <a:miter lim="800000"/>
            <a:headEnd/>
            <a:tailEnd/>
          </a:ln>
        </p:spPr>
      </p:pic>
      <p:pic>
        <p:nvPicPr>
          <p:cNvPr id="5128" name="Picture 11" descr="X:\Administração\PROJETOS ATUAIS\SISAN-MDS\Logos\Logo_Brasil2.jpg"/>
          <p:cNvPicPr>
            <a:picLocks noChangeAspect="1" noChangeArrowheads="1"/>
          </p:cNvPicPr>
          <p:nvPr/>
        </p:nvPicPr>
        <p:blipFill>
          <a:blip r:embed="rId5" cstate="print"/>
          <a:srcRect/>
          <a:stretch>
            <a:fillRect/>
          </a:stretch>
        </p:blipFill>
        <p:spPr bwMode="auto">
          <a:xfrm>
            <a:off x="6643702" y="6072206"/>
            <a:ext cx="1428750" cy="484188"/>
          </a:xfrm>
          <a:prstGeom prst="rect">
            <a:avLst/>
          </a:prstGeom>
          <a:noFill/>
          <a:ln w="9525">
            <a:noFill/>
            <a:miter lim="800000"/>
            <a:headEnd/>
            <a:tailEnd/>
          </a:ln>
        </p:spPr>
      </p:pic>
      <p:pic>
        <p:nvPicPr>
          <p:cNvPr id="24577" name="Imagem 1" descr="C:\Users\Marilia\Downloads\Abrandh_10anos.jpg"/>
          <p:cNvPicPr>
            <a:picLocks noChangeAspect="1" noChangeArrowheads="1"/>
          </p:cNvPicPr>
          <p:nvPr/>
        </p:nvPicPr>
        <p:blipFill>
          <a:blip r:embed="rId6" cstate="print"/>
          <a:srcRect/>
          <a:stretch>
            <a:fillRect/>
          </a:stretch>
        </p:blipFill>
        <p:spPr bwMode="auto">
          <a:xfrm>
            <a:off x="3714745" y="214290"/>
            <a:ext cx="1500198" cy="1227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Planilha com dados do </a:t>
            </a:r>
            <a:r>
              <a:rPr lang="pt-BR" b="1" dirty="0" err="1" smtClean="0"/>
              <a:t>SISAN</a:t>
            </a:r>
            <a:r>
              <a:rPr lang="pt-BR" b="1" dirty="0" smtClean="0"/>
              <a:t> em todos os Estados</a:t>
            </a:r>
            <a:endParaRPr lang="pt-BR" b="1" dirty="0"/>
          </a:p>
        </p:txBody>
      </p:sp>
      <p:sp>
        <p:nvSpPr>
          <p:cNvPr id="5" name="Espaço Reservado para Conteúdo 4"/>
          <p:cNvSpPr>
            <a:spLocks noGrp="1"/>
          </p:cNvSpPr>
          <p:nvPr>
            <p:ph idx="1"/>
          </p:nvPr>
        </p:nvSpPr>
        <p:spPr/>
        <p:txBody>
          <a:bodyPr/>
          <a:lstStyle/>
          <a:p>
            <a:endParaRPr lang="pt-BR" dirty="0"/>
          </a:p>
        </p:txBody>
      </p:sp>
      <p:pic>
        <p:nvPicPr>
          <p:cNvPr id="7" name="Imagem 6"/>
          <p:cNvPicPr/>
          <p:nvPr/>
        </p:nvPicPr>
        <p:blipFill>
          <a:blip r:embed="rId2"/>
          <a:srcRect/>
          <a:stretch>
            <a:fillRect/>
          </a:stretch>
        </p:blipFill>
        <p:spPr bwMode="auto">
          <a:xfrm>
            <a:off x="642910" y="2285992"/>
            <a:ext cx="7786742" cy="3577106"/>
          </a:xfrm>
          <a:prstGeom prst="rect">
            <a:avLst/>
          </a:prstGeom>
          <a:solidFill>
            <a:schemeClr val="bg1"/>
          </a:solid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158" y="428604"/>
            <a:ext cx="8229600" cy="1143000"/>
          </a:xfrm>
        </p:spPr>
        <p:txBody>
          <a:bodyPr/>
          <a:lstStyle/>
          <a:p>
            <a:r>
              <a:rPr lang="pt-BR" b="1" dirty="0" smtClean="0"/>
              <a:t>O discurso partilhado da Sociedade Civil</a:t>
            </a:r>
            <a:endParaRPr lang="pt-BR" b="1" dirty="0"/>
          </a:p>
        </p:txBody>
      </p:sp>
      <p:sp>
        <p:nvSpPr>
          <p:cNvPr id="4" name="CaixaDeTexto 3"/>
          <p:cNvSpPr txBox="1"/>
          <p:nvPr/>
        </p:nvSpPr>
        <p:spPr>
          <a:xfrm>
            <a:off x="857224" y="2571744"/>
            <a:ext cx="7929618" cy="2308324"/>
          </a:xfrm>
          <a:prstGeom prst="rect">
            <a:avLst/>
          </a:prstGeom>
          <a:noFill/>
        </p:spPr>
        <p:txBody>
          <a:bodyPr wrap="square" rtlCol="0">
            <a:spAutoFit/>
          </a:bodyPr>
          <a:lstStyle/>
          <a:p>
            <a:r>
              <a:rPr lang="pt-BR" sz="2400" b="1" dirty="0" smtClean="0">
                <a:latin typeface="+mn-lt"/>
              </a:rPr>
              <a:t>Eixo 1: Participação social no </a:t>
            </a:r>
            <a:r>
              <a:rPr lang="pt-BR" sz="2400" b="1" dirty="0" err="1" smtClean="0">
                <a:latin typeface="+mn-lt"/>
              </a:rPr>
              <a:t>SISAN</a:t>
            </a:r>
            <a:r>
              <a:rPr lang="pt-BR" sz="2400" b="1" dirty="0" smtClean="0">
                <a:latin typeface="+mn-lt"/>
              </a:rPr>
              <a:t>: </a:t>
            </a:r>
            <a:r>
              <a:rPr lang="pt-BR" sz="2400" b="1" dirty="0" smtClean="0">
                <a:solidFill>
                  <a:srgbClr val="2606E4"/>
                </a:solidFill>
                <a:latin typeface="+mn-lt"/>
              </a:rPr>
              <a:t>27%</a:t>
            </a:r>
          </a:p>
          <a:p>
            <a:endParaRPr lang="pt-BR" sz="2400" dirty="0" smtClean="0">
              <a:latin typeface="+mn-lt"/>
            </a:endParaRPr>
          </a:p>
          <a:p>
            <a:r>
              <a:rPr lang="pt-BR" sz="2400" b="1" dirty="0" smtClean="0">
                <a:latin typeface="+mn-lt"/>
              </a:rPr>
              <a:t>Eixo 2: Atuação e organização do </a:t>
            </a:r>
            <a:r>
              <a:rPr lang="pt-BR" sz="2400" b="1" dirty="0" err="1" smtClean="0">
                <a:latin typeface="+mn-lt"/>
              </a:rPr>
              <a:t>CONSEA</a:t>
            </a:r>
            <a:r>
              <a:rPr lang="pt-BR" sz="2400" b="1" dirty="0" smtClean="0">
                <a:latin typeface="+mn-lt"/>
              </a:rPr>
              <a:t>: </a:t>
            </a:r>
            <a:r>
              <a:rPr lang="pt-BR" sz="2400" b="1" dirty="0" smtClean="0">
                <a:solidFill>
                  <a:srgbClr val="2606E4"/>
                </a:solidFill>
                <a:latin typeface="+mn-lt"/>
              </a:rPr>
              <a:t>44%</a:t>
            </a:r>
          </a:p>
          <a:p>
            <a:endParaRPr lang="pt-BR" sz="2400" dirty="0" smtClean="0">
              <a:latin typeface="+mn-lt"/>
            </a:endParaRPr>
          </a:p>
          <a:p>
            <a:r>
              <a:rPr lang="pt-BR" sz="2400" b="1" dirty="0" smtClean="0">
                <a:latin typeface="+mn-lt"/>
              </a:rPr>
              <a:t>Eixo 3: Implementação do </a:t>
            </a:r>
            <a:r>
              <a:rPr lang="pt-BR" sz="2400" b="1" dirty="0" err="1" smtClean="0">
                <a:latin typeface="+mn-lt"/>
              </a:rPr>
              <a:t>SISAN</a:t>
            </a:r>
            <a:r>
              <a:rPr lang="pt-BR" sz="2400" b="1" dirty="0" smtClean="0">
                <a:latin typeface="+mn-lt"/>
              </a:rPr>
              <a:t>: </a:t>
            </a:r>
            <a:r>
              <a:rPr lang="pt-BR" sz="2400" b="1" dirty="0" smtClean="0">
                <a:solidFill>
                  <a:srgbClr val="2606E4"/>
                </a:solidFill>
                <a:latin typeface="+mn-lt"/>
              </a:rPr>
              <a:t>28%</a:t>
            </a:r>
          </a:p>
          <a:p>
            <a:endParaRPr lang="pt-BR" sz="2400" dirty="0">
              <a:latin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da Sociedade Civil</a:t>
            </a:r>
            <a:endParaRPr lang="pt-BR" dirty="0"/>
          </a:p>
        </p:txBody>
      </p:sp>
      <p:graphicFrame>
        <p:nvGraphicFramePr>
          <p:cNvPr id="3" name="Gráfico 2"/>
          <p:cNvGraphicFramePr/>
          <p:nvPr/>
        </p:nvGraphicFramePr>
        <p:xfrm>
          <a:off x="642910" y="1571612"/>
          <a:ext cx="7143800" cy="4643470"/>
        </p:xfrm>
        <a:graphic>
          <a:graphicData uri="http://schemas.openxmlformats.org/drawingml/2006/chart">
            <c:chart xmlns:c="http://schemas.openxmlformats.org/drawingml/2006/chart" xmlns:r="http://schemas.openxmlformats.org/officeDocument/2006/relationships" r:id="rId2"/>
          </a:graphicData>
        </a:graphic>
      </p:graphicFrame>
      <p:sp>
        <p:nvSpPr>
          <p:cNvPr id="4" name="Seta para a direita 3"/>
          <p:cNvSpPr/>
          <p:nvPr/>
        </p:nvSpPr>
        <p:spPr>
          <a:xfrm rot="1391132">
            <a:off x="2658278" y="1968690"/>
            <a:ext cx="500066" cy="1793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da Sociedade Civil</a:t>
            </a:r>
            <a:endParaRPr lang="pt-BR" b="1" dirty="0"/>
          </a:p>
        </p:txBody>
      </p:sp>
      <p:sp>
        <p:nvSpPr>
          <p:cNvPr id="7" name="CaixaDeTexto 6"/>
          <p:cNvSpPr txBox="1"/>
          <p:nvPr/>
        </p:nvSpPr>
        <p:spPr>
          <a:xfrm>
            <a:off x="500034" y="2071678"/>
            <a:ext cx="8072494" cy="3924151"/>
          </a:xfrm>
          <a:prstGeom prst="rect">
            <a:avLst/>
          </a:prstGeom>
          <a:noFill/>
        </p:spPr>
        <p:txBody>
          <a:bodyPr wrap="square" rtlCol="0">
            <a:spAutoFit/>
          </a:bodyPr>
          <a:lstStyle/>
          <a:p>
            <a:pPr algn="ctr"/>
            <a:r>
              <a:rPr lang="pt-BR" sz="2400" b="1" dirty="0" smtClean="0">
                <a:latin typeface="+mn-lt"/>
              </a:rPr>
              <a:t>“Para você, o que é o </a:t>
            </a:r>
            <a:r>
              <a:rPr lang="pt-BR" sz="2400" b="1" dirty="0" err="1" smtClean="0">
                <a:latin typeface="+mn-lt"/>
              </a:rPr>
              <a:t>SISAN</a:t>
            </a:r>
            <a:r>
              <a:rPr lang="pt-BR" sz="2400" b="1" dirty="0" smtClean="0">
                <a:latin typeface="+mn-lt"/>
              </a:rPr>
              <a:t>?”</a:t>
            </a:r>
          </a:p>
          <a:p>
            <a:pPr algn="ctr"/>
            <a:endParaRPr lang="pt-BR" b="1" dirty="0" smtClean="0">
              <a:latin typeface="+mn-lt"/>
            </a:endParaRPr>
          </a:p>
          <a:p>
            <a:pPr algn="ctr"/>
            <a:endParaRPr lang="pt-BR" b="1" dirty="0" smtClean="0">
              <a:latin typeface="+mn-lt"/>
            </a:endParaRPr>
          </a:p>
          <a:p>
            <a:pPr lvl="0" algn="just">
              <a:lnSpc>
                <a:spcPct val="150000"/>
              </a:lnSpc>
            </a:pPr>
            <a:r>
              <a:rPr lang="pt-BR" b="1" i="1" dirty="0" smtClean="0">
                <a:solidFill>
                  <a:srgbClr val="2606E4"/>
                </a:solidFill>
                <a:latin typeface="+mn-lt"/>
              </a:rPr>
              <a:t>“O </a:t>
            </a:r>
            <a:r>
              <a:rPr lang="pt-BR" b="1" i="1" dirty="0" err="1" smtClean="0">
                <a:solidFill>
                  <a:srgbClr val="2606E4"/>
                </a:solidFill>
                <a:latin typeface="+mn-lt"/>
              </a:rPr>
              <a:t>SISAN</a:t>
            </a:r>
            <a:r>
              <a:rPr lang="pt-BR" b="1" i="1" dirty="0" smtClean="0">
                <a:solidFill>
                  <a:srgbClr val="2606E4"/>
                </a:solidFill>
                <a:latin typeface="+mn-lt"/>
              </a:rPr>
              <a:t>... eu acho que é um sistema que não está acabado, é um sistema que está sendo construído e que busca fazer com que a alimentação chegue a todas as pessoas que a gente tem no Brasil... Eu sinto que o </a:t>
            </a:r>
            <a:r>
              <a:rPr lang="pt-BR" b="1" i="1" dirty="0" err="1" smtClean="0">
                <a:solidFill>
                  <a:srgbClr val="2606E4"/>
                </a:solidFill>
                <a:latin typeface="+mn-lt"/>
              </a:rPr>
              <a:t>SISAN</a:t>
            </a:r>
            <a:r>
              <a:rPr lang="pt-BR" b="1" i="1" dirty="0" smtClean="0">
                <a:solidFill>
                  <a:srgbClr val="2606E4"/>
                </a:solidFill>
                <a:latin typeface="+mn-lt"/>
              </a:rPr>
              <a:t> ainda não é bem compreendido, tanto pela população quanto pelos governantes, mas é uma construção.”</a:t>
            </a:r>
          </a:p>
          <a:p>
            <a:pPr algn="just">
              <a:lnSpc>
                <a:spcPct val="150000"/>
              </a:lnSpc>
            </a:pPr>
            <a:endParaRPr lang="pt-BR" dirty="0" smtClean="0">
              <a:latin typeface="+mn-lt"/>
            </a:endParaRPr>
          </a:p>
          <a:p>
            <a:pPr algn="r">
              <a:lnSpc>
                <a:spcPct val="150000"/>
              </a:lnSpc>
            </a:pPr>
            <a:r>
              <a:rPr lang="pt-BR" b="1" dirty="0" smtClean="0">
                <a:latin typeface="+mn-lt"/>
              </a:rPr>
              <a:t>Conselheira Sociedade Civil (Região Norte)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da Sociedade Civil</a:t>
            </a:r>
            <a:endParaRPr lang="pt-BR" b="1" dirty="0"/>
          </a:p>
        </p:txBody>
      </p:sp>
      <p:sp>
        <p:nvSpPr>
          <p:cNvPr id="7" name="CaixaDeTexto 6"/>
          <p:cNvSpPr txBox="1"/>
          <p:nvPr/>
        </p:nvSpPr>
        <p:spPr>
          <a:xfrm>
            <a:off x="500034" y="2071678"/>
            <a:ext cx="8072494" cy="4755148"/>
          </a:xfrm>
          <a:prstGeom prst="rect">
            <a:avLst/>
          </a:prstGeom>
          <a:noFill/>
        </p:spPr>
        <p:txBody>
          <a:bodyPr wrap="square" rtlCol="0">
            <a:spAutoFit/>
          </a:bodyPr>
          <a:lstStyle/>
          <a:p>
            <a:pPr algn="ctr"/>
            <a:r>
              <a:rPr lang="pt-BR" sz="2400" b="1" dirty="0" smtClean="0">
                <a:latin typeface="+mn-lt"/>
              </a:rPr>
              <a:t>“Para você, o que é o </a:t>
            </a:r>
            <a:r>
              <a:rPr lang="pt-BR" sz="2400" b="1" dirty="0" err="1" smtClean="0">
                <a:latin typeface="+mn-lt"/>
              </a:rPr>
              <a:t>SISAN</a:t>
            </a:r>
            <a:r>
              <a:rPr lang="pt-BR" sz="2400" b="1" dirty="0" smtClean="0">
                <a:latin typeface="+mn-lt"/>
              </a:rPr>
              <a:t>?”</a:t>
            </a:r>
          </a:p>
          <a:p>
            <a:pPr algn="ctr"/>
            <a:endParaRPr lang="pt-BR" b="1" dirty="0" smtClean="0">
              <a:latin typeface="+mn-lt"/>
            </a:endParaRPr>
          </a:p>
          <a:p>
            <a:pPr algn="ctr"/>
            <a:endParaRPr lang="pt-BR" b="1" dirty="0" smtClean="0">
              <a:latin typeface="+mn-lt"/>
            </a:endParaRPr>
          </a:p>
          <a:p>
            <a:pPr algn="just">
              <a:lnSpc>
                <a:spcPct val="150000"/>
              </a:lnSpc>
            </a:pPr>
            <a:r>
              <a:rPr lang="pt-BR" b="1" i="1" dirty="0" smtClean="0">
                <a:solidFill>
                  <a:srgbClr val="2606E4"/>
                </a:solidFill>
                <a:latin typeface="+mn-lt"/>
              </a:rPr>
              <a:t>“O </a:t>
            </a:r>
            <a:r>
              <a:rPr lang="pt-BR" b="1" i="1" dirty="0" err="1" smtClean="0">
                <a:solidFill>
                  <a:srgbClr val="2606E4"/>
                </a:solidFill>
                <a:latin typeface="+mn-lt"/>
              </a:rPr>
              <a:t>SISAN</a:t>
            </a:r>
            <a:r>
              <a:rPr lang="pt-BR" b="1" i="1" dirty="0" smtClean="0">
                <a:solidFill>
                  <a:srgbClr val="2606E4"/>
                </a:solidFill>
                <a:latin typeface="+mn-lt"/>
              </a:rPr>
              <a:t> para mim é um ente do Estado, destinado a garantir o direito humano à alimentação e a promover a soberania e a segurança alimentar e nutricional. O </a:t>
            </a:r>
            <a:r>
              <a:rPr lang="pt-BR" b="1" i="1" dirty="0" err="1" smtClean="0">
                <a:solidFill>
                  <a:srgbClr val="2606E4"/>
                </a:solidFill>
                <a:latin typeface="+mn-lt"/>
              </a:rPr>
              <a:t>SISAN</a:t>
            </a:r>
            <a:r>
              <a:rPr lang="pt-BR" b="1" i="1" dirty="0" smtClean="0">
                <a:solidFill>
                  <a:srgbClr val="2606E4"/>
                </a:solidFill>
                <a:latin typeface="+mn-lt"/>
              </a:rPr>
              <a:t> está para o direito humano à alimentação, para soberania e para a segurança alimentar e nutricional, assim como, os SUS está para a saúde, a assim como o SUAS está para a Assistência Social, assim como o Sistema de Educação está para a garantia do direito a educação.”</a:t>
            </a:r>
          </a:p>
          <a:p>
            <a:pPr lvl="0" algn="just">
              <a:lnSpc>
                <a:spcPct val="150000"/>
              </a:lnSpc>
            </a:pPr>
            <a:endParaRPr lang="pt-BR" b="1" i="1" dirty="0" smtClean="0">
              <a:solidFill>
                <a:srgbClr val="2606E4"/>
              </a:solidFill>
              <a:latin typeface="+mn-lt"/>
            </a:endParaRPr>
          </a:p>
          <a:p>
            <a:pPr algn="just">
              <a:lnSpc>
                <a:spcPct val="150000"/>
              </a:lnSpc>
            </a:pPr>
            <a:endParaRPr lang="pt-BR" dirty="0" smtClean="0">
              <a:latin typeface="+mn-lt"/>
            </a:endParaRPr>
          </a:p>
          <a:p>
            <a:pPr algn="r">
              <a:lnSpc>
                <a:spcPct val="150000"/>
              </a:lnSpc>
            </a:pPr>
            <a:r>
              <a:rPr lang="pt-BR" b="1" dirty="0" smtClean="0">
                <a:latin typeface="+mn-lt"/>
              </a:rPr>
              <a:t>Conselheira Sociedade Civil (região Sul)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da Sociedade Civil</a:t>
            </a:r>
            <a:endParaRPr lang="pt-BR" b="1" dirty="0"/>
          </a:p>
        </p:txBody>
      </p:sp>
      <p:sp>
        <p:nvSpPr>
          <p:cNvPr id="7" name="CaixaDeTexto 6"/>
          <p:cNvSpPr txBox="1"/>
          <p:nvPr/>
        </p:nvSpPr>
        <p:spPr>
          <a:xfrm>
            <a:off x="428596" y="1428736"/>
            <a:ext cx="8072494" cy="4570482"/>
          </a:xfrm>
          <a:prstGeom prst="rect">
            <a:avLst/>
          </a:prstGeom>
          <a:noFill/>
        </p:spPr>
        <p:txBody>
          <a:bodyPr wrap="square" rtlCol="0">
            <a:spAutoFit/>
          </a:bodyPr>
          <a:lstStyle/>
          <a:p>
            <a:pPr algn="ctr"/>
            <a:endParaRPr lang="pt-BR" sz="2400" b="1" dirty="0" smtClean="0">
              <a:latin typeface="+mn-lt"/>
            </a:endParaRPr>
          </a:p>
          <a:p>
            <a:pPr algn="ctr"/>
            <a:r>
              <a:rPr lang="pt-BR" sz="2400" b="1" dirty="0" smtClean="0">
                <a:latin typeface="+mn-lt"/>
              </a:rPr>
              <a:t>Dificuldades encontradas</a:t>
            </a:r>
          </a:p>
          <a:p>
            <a:pPr lvl="0" algn="just">
              <a:lnSpc>
                <a:spcPct val="150000"/>
              </a:lnSpc>
            </a:pPr>
            <a:endParaRPr lang="pt-BR" dirty="0" smtClean="0">
              <a:latin typeface="+mn-lt"/>
            </a:endParaRPr>
          </a:p>
          <a:p>
            <a:pPr algn="just">
              <a:lnSpc>
                <a:spcPct val="150000"/>
              </a:lnSpc>
            </a:pPr>
            <a:r>
              <a:rPr lang="pt-BR" b="1" i="1" dirty="0" smtClean="0">
                <a:solidFill>
                  <a:srgbClr val="2606E4"/>
                </a:solidFill>
                <a:latin typeface="+mn-lt"/>
              </a:rPr>
              <a:t>“Nós iremos lá fazer uma capacitação sobre o direito humano à alimentação adequada, primeiro que isso já é um palavrão para eles. O que é isso? Daí nós iremos destrinchar esses conceitos, daí você vai destrinchar os conceitos e ele vai dizer, sim, mas e daí? Como é que eu faço aqui, com o povo quilombola ? O que dizer a eles? [...] para eu discutir com quilombolas, eu não posso ir lá só falar da cesta básica, eu tenho que falar da titularidade das terras. </a:t>
            </a:r>
          </a:p>
          <a:p>
            <a:pPr algn="r">
              <a:lnSpc>
                <a:spcPct val="150000"/>
              </a:lnSpc>
            </a:pPr>
            <a:endParaRPr lang="pt-BR" b="1" i="1" dirty="0" smtClean="0"/>
          </a:p>
          <a:p>
            <a:pPr algn="r">
              <a:lnSpc>
                <a:spcPct val="150000"/>
              </a:lnSpc>
            </a:pPr>
            <a:r>
              <a:rPr lang="pt-BR" b="1" i="1" dirty="0" smtClean="0"/>
              <a:t>Conselheira, Sociedade Civil (região  Sul)</a:t>
            </a:r>
            <a:endParaRPr lang="pt-BR" dirty="0">
              <a:latin typeface="+mn-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da Sociedade Civil</a:t>
            </a:r>
            <a:endParaRPr lang="pt-BR" dirty="0"/>
          </a:p>
        </p:txBody>
      </p:sp>
      <p:sp>
        <p:nvSpPr>
          <p:cNvPr id="3" name="Espaço Reservado para Conteúdo 2"/>
          <p:cNvSpPr>
            <a:spLocks noGrp="1"/>
          </p:cNvSpPr>
          <p:nvPr>
            <p:ph idx="1"/>
          </p:nvPr>
        </p:nvSpPr>
        <p:spPr>
          <a:xfrm>
            <a:off x="285720" y="1571588"/>
            <a:ext cx="8358246" cy="5286412"/>
          </a:xfrm>
        </p:spPr>
        <p:txBody>
          <a:bodyPr/>
          <a:lstStyle/>
          <a:p>
            <a:pPr algn="just">
              <a:buFont typeface="Wingdings" pitchFamily="2" charset="2"/>
              <a:buChar char="ü"/>
            </a:pPr>
            <a:r>
              <a:rPr lang="pt-BR" sz="1800" b="1" dirty="0" smtClean="0"/>
              <a:t>No que diz respeito à atuação dos/as conselheiros/as na organização e atuação do CONSEA, no discursos de representantes da sociedade civil podem ser destacadas </a:t>
            </a:r>
            <a:r>
              <a:rPr lang="pt-BR" sz="1800" b="1" u="sng" dirty="0" smtClean="0"/>
              <a:t>queixas sobre a estrutura básica </a:t>
            </a:r>
            <a:r>
              <a:rPr lang="pt-BR" sz="1800" b="1" dirty="0" smtClean="0"/>
              <a:t>(falta de telefone, carro, computador, cadeira, mesa...) para a realização do trabalho no CONSEA. </a:t>
            </a:r>
            <a:r>
              <a:rPr lang="pt-BR" sz="1800" b="1" dirty="0" smtClean="0">
                <a:solidFill>
                  <a:srgbClr val="2606E4"/>
                </a:solidFill>
              </a:rPr>
              <a:t>	</a:t>
            </a:r>
          </a:p>
          <a:p>
            <a:pPr algn="just">
              <a:buNone/>
            </a:pPr>
            <a:endParaRPr lang="pt-BR" sz="1800" b="1" dirty="0" smtClean="0">
              <a:solidFill>
                <a:srgbClr val="2606E4"/>
              </a:solidFill>
            </a:endParaRPr>
          </a:p>
          <a:p>
            <a:pPr algn="just">
              <a:buNone/>
            </a:pPr>
            <a:r>
              <a:rPr lang="pt-BR" sz="1800" b="1" i="1" dirty="0" smtClean="0">
                <a:solidFill>
                  <a:srgbClr val="2606E4"/>
                </a:solidFill>
              </a:rPr>
              <a:t>	“Nós vamos precisar de um veículo para o conselho, nós precisamos, enfim, de ter condições de liberar as pessoas, para que as pessoas possam ir para o interior fazer capacitação, dar palestra, ajudar os municípios a organizarem os seus conselho e formar os gestores.” </a:t>
            </a:r>
          </a:p>
          <a:p>
            <a:pPr algn="r">
              <a:buNone/>
            </a:pPr>
            <a:r>
              <a:rPr lang="pt-BR" sz="1800" b="1" i="1" dirty="0" smtClean="0"/>
              <a:t>Conselheira, Sociedade Civil (região Nordeste</a:t>
            </a:r>
            <a:r>
              <a:rPr lang="pt-BR" sz="2000" i="1" dirty="0" smtClean="0"/>
              <a:t>)</a:t>
            </a:r>
            <a:endParaRPr lang="pt-BR" sz="2000" b="1" i="1" dirty="0" smtClean="0">
              <a:solidFill>
                <a:srgbClr val="2606E4"/>
              </a:solidFill>
            </a:endParaRPr>
          </a:p>
          <a:p>
            <a:pPr algn="just">
              <a:buNone/>
            </a:pPr>
            <a:r>
              <a:rPr lang="pt-BR" sz="2000" i="1" dirty="0" smtClean="0">
                <a:solidFill>
                  <a:srgbClr val="2606E4"/>
                </a:solidFill>
              </a:rPr>
              <a:t>	“</a:t>
            </a:r>
            <a:r>
              <a:rPr lang="pt-BR" sz="2000" b="1" i="1" dirty="0" smtClean="0">
                <a:solidFill>
                  <a:srgbClr val="2606E4"/>
                </a:solidFill>
              </a:rPr>
              <a:t>Para você ver, para você falar com as pessoas, se comunicar, por exemplo, eu em casa não consigo, quero um telefone que não têm, quer dizer, eu não posso arcar também com todas as despesas, eu não tenho apoio” </a:t>
            </a:r>
            <a:endParaRPr lang="pt-BR" sz="2000" b="1" dirty="0" smtClean="0">
              <a:solidFill>
                <a:srgbClr val="2606E4"/>
              </a:solidFill>
            </a:endParaRPr>
          </a:p>
          <a:p>
            <a:pPr algn="r">
              <a:buNone/>
            </a:pPr>
            <a:r>
              <a:rPr lang="pt-BR" sz="1800" b="1" dirty="0" smtClean="0"/>
              <a:t>Conselheira, Sociedade Civil (região Centro Oeste)</a:t>
            </a:r>
          </a:p>
          <a:p>
            <a:pPr algn="just">
              <a:buNone/>
            </a:pPr>
            <a:endParaRPr lang="pt-BR" sz="2000" i="1" dirty="0" smtClean="0"/>
          </a:p>
          <a:p>
            <a:pPr algn="just">
              <a:buNone/>
            </a:pPr>
            <a:r>
              <a:rPr lang="pt-BR" sz="2000" i="1" dirty="0" smtClean="0"/>
              <a:t>	</a:t>
            </a:r>
            <a:endParaRPr lang="pt-BR" sz="2000" b="1" dirty="0" smtClean="0">
              <a:solidFill>
                <a:srgbClr val="2606E4"/>
              </a:solidFill>
            </a:endParaRPr>
          </a:p>
          <a:p>
            <a:pPr algn="just">
              <a:buNone/>
            </a:pPr>
            <a:endParaRPr lang="pt-BR" sz="2000" b="1" i="1" dirty="0" smtClean="0">
              <a:solidFill>
                <a:srgbClr val="2606E4"/>
              </a:solidFill>
            </a:endParaRP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b="1" dirty="0"/>
          </a:p>
        </p:txBody>
      </p:sp>
      <p:sp>
        <p:nvSpPr>
          <p:cNvPr id="4" name="CaixaDeTexto 3"/>
          <p:cNvSpPr txBox="1"/>
          <p:nvPr/>
        </p:nvSpPr>
        <p:spPr>
          <a:xfrm>
            <a:off x="785786" y="2000240"/>
            <a:ext cx="7929618" cy="2308324"/>
          </a:xfrm>
          <a:prstGeom prst="rect">
            <a:avLst/>
          </a:prstGeom>
          <a:noFill/>
        </p:spPr>
        <p:txBody>
          <a:bodyPr wrap="square" rtlCol="0">
            <a:spAutoFit/>
          </a:bodyPr>
          <a:lstStyle/>
          <a:p>
            <a:r>
              <a:rPr lang="pt-BR" sz="2400" b="1" dirty="0" smtClean="0">
                <a:latin typeface="+mn-lt"/>
              </a:rPr>
              <a:t>Eixo 1: O </a:t>
            </a:r>
            <a:r>
              <a:rPr lang="pt-BR" sz="2400" b="1" dirty="0" err="1" smtClean="0">
                <a:latin typeface="+mn-lt"/>
              </a:rPr>
              <a:t>Consea</a:t>
            </a:r>
            <a:r>
              <a:rPr lang="pt-BR" sz="2400" b="1" dirty="0" smtClean="0">
                <a:latin typeface="+mn-lt"/>
              </a:rPr>
              <a:t>: </a:t>
            </a:r>
            <a:r>
              <a:rPr lang="pt-BR" sz="2400" b="1" dirty="0" smtClean="0">
                <a:solidFill>
                  <a:srgbClr val="2606E4"/>
                </a:solidFill>
                <a:latin typeface="+mn-lt"/>
              </a:rPr>
              <a:t>33%</a:t>
            </a:r>
          </a:p>
          <a:p>
            <a:endParaRPr lang="pt-BR" sz="2400" dirty="0" smtClean="0">
              <a:latin typeface="+mn-lt"/>
            </a:endParaRPr>
          </a:p>
          <a:p>
            <a:r>
              <a:rPr lang="pt-BR" sz="2400" b="1" dirty="0" smtClean="0">
                <a:latin typeface="+mn-lt"/>
              </a:rPr>
              <a:t>Eixo 2: Adesão ao </a:t>
            </a:r>
            <a:r>
              <a:rPr lang="pt-BR" sz="2400" b="1" dirty="0" err="1" smtClean="0">
                <a:latin typeface="+mn-lt"/>
              </a:rPr>
              <a:t>SISAN</a:t>
            </a:r>
            <a:r>
              <a:rPr lang="pt-BR" sz="2400" b="1" dirty="0" smtClean="0">
                <a:latin typeface="+mn-lt"/>
              </a:rPr>
              <a:t>: </a:t>
            </a:r>
            <a:r>
              <a:rPr lang="pt-BR" sz="2400" b="1" dirty="0" smtClean="0">
                <a:solidFill>
                  <a:srgbClr val="2606E4"/>
                </a:solidFill>
                <a:latin typeface="+mn-lt"/>
              </a:rPr>
              <a:t>25%</a:t>
            </a:r>
          </a:p>
          <a:p>
            <a:endParaRPr lang="pt-BR" sz="2400" dirty="0" smtClean="0">
              <a:latin typeface="+mn-lt"/>
            </a:endParaRPr>
          </a:p>
          <a:p>
            <a:r>
              <a:rPr lang="pt-BR" sz="2400" b="1" dirty="0" smtClean="0">
                <a:latin typeface="+mn-lt"/>
              </a:rPr>
              <a:t>Eixo 3: Realização do </a:t>
            </a:r>
            <a:r>
              <a:rPr lang="pt-BR" sz="2400" b="1" dirty="0" err="1" smtClean="0">
                <a:latin typeface="+mn-lt"/>
              </a:rPr>
              <a:t>DHAA</a:t>
            </a:r>
            <a:r>
              <a:rPr lang="pt-BR" sz="2400" b="1" dirty="0" smtClean="0">
                <a:latin typeface="+mn-lt"/>
              </a:rPr>
              <a:t>: </a:t>
            </a:r>
            <a:r>
              <a:rPr lang="pt-BR" sz="2400" b="1" dirty="0" smtClean="0">
                <a:solidFill>
                  <a:srgbClr val="2606E4"/>
                </a:solidFill>
                <a:latin typeface="+mn-lt"/>
              </a:rPr>
              <a:t>42%</a:t>
            </a:r>
          </a:p>
          <a:p>
            <a:endParaRPr lang="pt-BR" sz="2400" dirty="0">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543956" cy="1143000"/>
          </a:xfrm>
        </p:spPr>
        <p:txBody>
          <a:bodyPr/>
          <a:lstStyle/>
          <a:p>
            <a:r>
              <a:rPr lang="pt-BR" b="1" dirty="0" smtClean="0"/>
              <a:t>O discurso partilhado dos Gestores</a:t>
            </a:r>
            <a:endParaRPr lang="pt-BR" dirty="0"/>
          </a:p>
        </p:txBody>
      </p:sp>
      <p:graphicFrame>
        <p:nvGraphicFramePr>
          <p:cNvPr id="3" name="Gráfico 2"/>
          <p:cNvGraphicFramePr/>
          <p:nvPr/>
        </p:nvGraphicFramePr>
        <p:xfrm>
          <a:off x="1357290" y="1857364"/>
          <a:ext cx="6357982" cy="4286280"/>
        </p:xfrm>
        <a:graphic>
          <a:graphicData uri="http://schemas.openxmlformats.org/drawingml/2006/chart">
            <c:chart xmlns:c="http://schemas.openxmlformats.org/drawingml/2006/chart" xmlns:r="http://schemas.openxmlformats.org/officeDocument/2006/relationships" r:id="rId2"/>
          </a:graphicData>
        </a:graphic>
      </p:graphicFrame>
      <p:sp>
        <p:nvSpPr>
          <p:cNvPr id="4" name="Seta para a direita 3"/>
          <p:cNvSpPr/>
          <p:nvPr/>
        </p:nvSpPr>
        <p:spPr>
          <a:xfrm rot="1391132">
            <a:off x="4087038" y="3020134"/>
            <a:ext cx="500066" cy="1793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ítulo 1"/>
          <p:cNvSpPr>
            <a:spLocks noGrp="1"/>
          </p:cNvSpPr>
          <p:nvPr>
            <p:ph type="title"/>
          </p:nvPr>
        </p:nvSpPr>
        <p:spPr/>
        <p:txBody>
          <a:bodyPr/>
          <a:lstStyle/>
          <a:p>
            <a:r>
              <a:rPr lang="pt-BR" b="1" dirty="0" smtClean="0"/>
              <a:t>O discurso partilhado dos gestores</a:t>
            </a:r>
          </a:p>
        </p:txBody>
      </p:sp>
      <p:sp>
        <p:nvSpPr>
          <p:cNvPr id="35843" name="Espaço Reservado para Conteúdo 2"/>
          <p:cNvSpPr>
            <a:spLocks noGrp="1"/>
          </p:cNvSpPr>
          <p:nvPr>
            <p:ph idx="1"/>
          </p:nvPr>
        </p:nvSpPr>
        <p:spPr>
          <a:xfrm>
            <a:off x="357158" y="1357312"/>
            <a:ext cx="8186737" cy="5500688"/>
          </a:xfrm>
        </p:spPr>
        <p:txBody>
          <a:bodyPr/>
          <a:lstStyle/>
          <a:p>
            <a:pPr algn="just" eaLnBrk="1" hangingPunct="1">
              <a:lnSpc>
                <a:spcPct val="150000"/>
              </a:lnSpc>
              <a:buFont typeface="Wingdings" pitchFamily="2" charset="2"/>
              <a:buChar char="ü"/>
            </a:pPr>
            <a:r>
              <a:rPr lang="pt-BR" sz="2000" b="1" dirty="0" smtClean="0"/>
              <a:t>O SISAN aparece no discurso dos gestores </a:t>
            </a:r>
            <a:r>
              <a:rPr lang="pt-BR" sz="2000" b="1" u="sng" dirty="0" smtClean="0"/>
              <a:t>como algo novo</a:t>
            </a:r>
            <a:r>
              <a:rPr lang="pt-BR" sz="2000" b="1" dirty="0" smtClean="0"/>
              <a:t>, uma novidade, um novo sistema de políticas públicas, que se </a:t>
            </a:r>
            <a:r>
              <a:rPr lang="pt-BR" sz="2000" b="1" u="sng" dirty="0" smtClean="0"/>
              <a:t>diferencia</a:t>
            </a:r>
            <a:r>
              <a:rPr lang="pt-BR" sz="2000" b="1" dirty="0" smtClean="0"/>
              <a:t> dos demais especialmente </a:t>
            </a:r>
            <a:r>
              <a:rPr lang="pt-BR" sz="2000" b="1" u="sng" dirty="0" smtClean="0"/>
              <a:t>pela </a:t>
            </a:r>
            <a:r>
              <a:rPr lang="pt-BR" sz="2000" b="1" u="sng" dirty="0" err="1" smtClean="0"/>
              <a:t>intersetorialidade</a:t>
            </a:r>
            <a:r>
              <a:rPr lang="pt-BR" sz="2000" b="1" dirty="0" smtClean="0"/>
              <a:t>! </a:t>
            </a:r>
          </a:p>
          <a:p>
            <a:pPr algn="just" eaLnBrk="1" hangingPunct="1">
              <a:buNone/>
            </a:pPr>
            <a:r>
              <a:rPr lang="pt-BR" sz="2000" b="1" dirty="0" smtClean="0"/>
              <a:t>	</a:t>
            </a:r>
          </a:p>
          <a:p>
            <a:pPr algn="ctr" eaLnBrk="1" hangingPunct="1">
              <a:buNone/>
            </a:pPr>
            <a:r>
              <a:rPr lang="pt-BR" sz="2000" b="1" dirty="0" smtClean="0"/>
              <a:t>“Para você, o que é o </a:t>
            </a:r>
            <a:r>
              <a:rPr lang="pt-BR" sz="2000" b="1" dirty="0" err="1" smtClean="0"/>
              <a:t>SISAN</a:t>
            </a:r>
            <a:r>
              <a:rPr lang="pt-BR" sz="2000" b="1" dirty="0" smtClean="0"/>
              <a:t>?”</a:t>
            </a:r>
          </a:p>
          <a:p>
            <a:pPr algn="just" eaLnBrk="1" hangingPunct="1">
              <a:buNone/>
            </a:pPr>
            <a:endParaRPr lang="pt-BR" sz="2000" b="1" dirty="0" smtClean="0"/>
          </a:p>
          <a:p>
            <a:pPr lvl="0" algn="just">
              <a:lnSpc>
                <a:spcPct val="150000"/>
              </a:lnSpc>
              <a:spcBef>
                <a:spcPct val="0"/>
              </a:spcBef>
              <a:buNone/>
            </a:pPr>
            <a:r>
              <a:rPr lang="pt-BR" sz="2000" dirty="0" smtClean="0"/>
              <a:t>     </a:t>
            </a:r>
            <a:r>
              <a:rPr lang="pt-BR" sz="1800" i="1" dirty="0" smtClean="0"/>
              <a:t>“</a:t>
            </a:r>
            <a:r>
              <a:rPr lang="pt-BR" sz="1800" b="1" i="1" dirty="0" smtClean="0">
                <a:solidFill>
                  <a:srgbClr val="2606E4"/>
                </a:solidFill>
              </a:rPr>
              <a:t>O SISAN é um sistema que tem por objetivo articular, integrar políticas públicas na área de segurança alimentar, </a:t>
            </a:r>
            <a:r>
              <a:rPr lang="pt-BR" sz="1800" b="1" i="1" u="sng" dirty="0" smtClean="0">
                <a:solidFill>
                  <a:srgbClr val="2606E4"/>
                </a:solidFill>
              </a:rPr>
              <a:t>é um sistema novo</a:t>
            </a:r>
            <a:r>
              <a:rPr lang="pt-BR" sz="1800" b="1" i="1" dirty="0" smtClean="0">
                <a:solidFill>
                  <a:srgbClr val="2606E4"/>
                </a:solidFill>
              </a:rPr>
              <a:t>, que tem um desafio muito grande, que é justamente essa questão da integração e da articulação das políticas de SAN e também a questão de descentralizar esse sistema para os Estados e os Estados fazerem seus planos estaduais de segurança alimentar.” </a:t>
            </a:r>
            <a:endParaRPr lang="pt-BR" sz="1800" b="1" dirty="0" smtClean="0">
              <a:solidFill>
                <a:srgbClr val="2606E4"/>
              </a:solidFill>
            </a:endParaRPr>
          </a:p>
          <a:p>
            <a:pPr algn="just">
              <a:spcBef>
                <a:spcPct val="0"/>
              </a:spcBef>
              <a:buFont typeface="Arial" charset="0"/>
              <a:buNone/>
            </a:pPr>
            <a:endParaRPr lang="pt-BR" sz="2000" dirty="0" smtClean="0"/>
          </a:p>
          <a:p>
            <a:pPr algn="r">
              <a:spcBef>
                <a:spcPct val="0"/>
              </a:spcBef>
              <a:buFont typeface="Arial" charset="0"/>
              <a:buNone/>
            </a:pPr>
            <a:r>
              <a:rPr lang="pt-BR" sz="2000" b="1" dirty="0" smtClean="0"/>
              <a:t>Gestora do </a:t>
            </a:r>
            <a:r>
              <a:rPr lang="pt-BR" sz="2000" b="1" dirty="0" err="1" smtClean="0"/>
              <a:t>SISAN</a:t>
            </a:r>
            <a:r>
              <a:rPr lang="pt-BR" sz="2000" b="1" dirty="0" smtClean="0"/>
              <a:t> (região Centro Oeste)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A proposta do Projeto</a:t>
            </a:r>
            <a:endParaRPr lang="pt-BR" b="1" dirty="0"/>
          </a:p>
        </p:txBody>
      </p:sp>
      <p:sp>
        <p:nvSpPr>
          <p:cNvPr id="3" name="Espaço Reservado para Conteúdo 2"/>
          <p:cNvSpPr>
            <a:spLocks noGrp="1"/>
          </p:cNvSpPr>
          <p:nvPr>
            <p:ph idx="1"/>
          </p:nvPr>
        </p:nvSpPr>
        <p:spPr/>
        <p:txBody>
          <a:bodyPr/>
          <a:lstStyle/>
          <a:p>
            <a:pPr algn="just">
              <a:buFont typeface="Wingdings" pitchFamily="2" charset="2"/>
              <a:buChar char="ü"/>
            </a:pPr>
            <a:r>
              <a:rPr lang="pt-BR" dirty="0" smtClean="0"/>
              <a:t> </a:t>
            </a:r>
            <a:r>
              <a:rPr lang="pt-BR" sz="2400" dirty="0" smtClean="0"/>
              <a:t>Estabelecer </a:t>
            </a:r>
            <a:r>
              <a:rPr lang="pt-BR" sz="2400" b="1" dirty="0" smtClean="0"/>
              <a:t>parceria com o poder público (</a:t>
            </a:r>
            <a:r>
              <a:rPr lang="pt-BR" sz="2400" b="1" dirty="0" err="1" smtClean="0"/>
              <a:t>MDS</a:t>
            </a:r>
            <a:r>
              <a:rPr lang="pt-BR" sz="2400" b="1" dirty="0" smtClean="0"/>
              <a:t>) para contribuir </a:t>
            </a:r>
            <a:r>
              <a:rPr lang="pt-BR" sz="2400" dirty="0" smtClean="0"/>
              <a:t>para o fortalecimento da implementação do </a:t>
            </a:r>
            <a:r>
              <a:rPr lang="pt-BR" sz="2400" dirty="0" err="1" smtClean="0"/>
              <a:t>SISAN</a:t>
            </a:r>
            <a:r>
              <a:rPr lang="pt-BR" sz="2400" dirty="0" smtClean="0"/>
              <a:t>, nos níveis estaduais, distrital e municipais</a:t>
            </a:r>
          </a:p>
          <a:p>
            <a:pPr algn="just">
              <a:buFont typeface="Wingdings" pitchFamily="2" charset="2"/>
              <a:buChar char="ü"/>
            </a:pPr>
            <a:endParaRPr lang="pt-BR" sz="2400" dirty="0" smtClean="0"/>
          </a:p>
          <a:p>
            <a:pPr algn="just">
              <a:buFont typeface="Wingdings" pitchFamily="2" charset="2"/>
              <a:buChar char="ü"/>
            </a:pPr>
            <a:r>
              <a:rPr lang="pt-BR" sz="2400" b="1" dirty="0" smtClean="0"/>
              <a:t>Formação </a:t>
            </a:r>
            <a:r>
              <a:rPr lang="pt-BR" sz="2400" dirty="0" smtClean="0"/>
              <a:t>(curso a distância e material informativo)</a:t>
            </a:r>
          </a:p>
          <a:p>
            <a:pPr algn="just">
              <a:buFont typeface="Wingdings" pitchFamily="2" charset="2"/>
              <a:buChar char="ü"/>
            </a:pPr>
            <a:endParaRPr lang="pt-BR" sz="2400" dirty="0" smtClean="0"/>
          </a:p>
          <a:p>
            <a:pPr algn="just">
              <a:buFont typeface="Wingdings" pitchFamily="2" charset="2"/>
              <a:buChar char="ü"/>
            </a:pPr>
            <a:r>
              <a:rPr lang="pt-BR" sz="2400" b="1" dirty="0" smtClean="0"/>
              <a:t>Mobilização </a:t>
            </a:r>
            <a:r>
              <a:rPr lang="pt-BR" sz="2400" dirty="0" smtClean="0"/>
              <a:t>(oficinas com gestores e sociedade civil)</a:t>
            </a:r>
          </a:p>
          <a:p>
            <a:pPr algn="just">
              <a:buFont typeface="Wingdings" pitchFamily="2" charset="2"/>
              <a:buChar char="ü"/>
            </a:pPr>
            <a:endParaRPr lang="pt-BR" sz="2400" dirty="0" smtClean="0"/>
          </a:p>
          <a:p>
            <a:pPr algn="just">
              <a:buFont typeface="Wingdings" pitchFamily="2" charset="2"/>
              <a:buChar char="ü"/>
            </a:pPr>
            <a:r>
              <a:rPr lang="pt-BR" sz="2400" b="1" dirty="0" smtClean="0"/>
              <a:t>Pesquisa</a:t>
            </a:r>
            <a:r>
              <a:rPr lang="pt-BR" sz="2400" dirty="0" smtClean="0"/>
              <a:t> (conhecer a realidade nacional)</a:t>
            </a:r>
          </a:p>
          <a:p>
            <a:pPr algn="just">
              <a:buNone/>
            </a:pPr>
            <a:endParaRPr lang="pt-BR" sz="2400" dirty="0" smtClean="0"/>
          </a:p>
        </p:txBody>
      </p:sp>
      <p:sp>
        <p:nvSpPr>
          <p:cNvPr id="6" name="Seta para a direita 5"/>
          <p:cNvSpPr/>
          <p:nvPr/>
        </p:nvSpPr>
        <p:spPr>
          <a:xfrm rot="19850454" flipV="1">
            <a:off x="23250" y="5425338"/>
            <a:ext cx="638371" cy="26147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ítulo 1"/>
          <p:cNvSpPr>
            <a:spLocks noGrp="1"/>
          </p:cNvSpPr>
          <p:nvPr>
            <p:ph type="title"/>
          </p:nvPr>
        </p:nvSpPr>
        <p:spPr/>
        <p:txBody>
          <a:bodyPr/>
          <a:lstStyle/>
          <a:p>
            <a:r>
              <a:rPr lang="pt-BR" b="1" dirty="0" smtClean="0"/>
              <a:t>O discurso partilhado dos gestores</a:t>
            </a:r>
          </a:p>
        </p:txBody>
      </p:sp>
      <p:sp>
        <p:nvSpPr>
          <p:cNvPr id="35843" name="Espaço Reservado para Conteúdo 2"/>
          <p:cNvSpPr>
            <a:spLocks noGrp="1"/>
          </p:cNvSpPr>
          <p:nvPr>
            <p:ph idx="1"/>
          </p:nvPr>
        </p:nvSpPr>
        <p:spPr>
          <a:xfrm>
            <a:off x="500063" y="1714500"/>
            <a:ext cx="8186737" cy="5500688"/>
          </a:xfrm>
        </p:spPr>
        <p:txBody>
          <a:bodyPr/>
          <a:lstStyle/>
          <a:p>
            <a:pPr algn="just" eaLnBrk="1" hangingPunct="1"/>
            <a:endParaRPr lang="pt-BR" sz="800" b="1" dirty="0" smtClean="0"/>
          </a:p>
          <a:p>
            <a:pPr algn="just">
              <a:lnSpc>
                <a:spcPct val="150000"/>
              </a:lnSpc>
              <a:spcBef>
                <a:spcPct val="0"/>
              </a:spcBef>
              <a:buFont typeface="Wingdings" pitchFamily="2" charset="2"/>
              <a:buChar char="ü"/>
            </a:pPr>
            <a:r>
              <a:rPr lang="pt-BR" sz="2000" b="1" dirty="0" smtClean="0"/>
              <a:t>A percepção do </a:t>
            </a:r>
            <a:r>
              <a:rPr lang="pt-BR" sz="2000" b="1" dirty="0" err="1" smtClean="0"/>
              <a:t>SISAN</a:t>
            </a:r>
            <a:r>
              <a:rPr lang="pt-BR" sz="2000" b="1" dirty="0" smtClean="0"/>
              <a:t> como um </a:t>
            </a:r>
            <a:r>
              <a:rPr lang="pt-BR" sz="2000" b="1" u="sng" dirty="0" smtClean="0"/>
              <a:t>orientador</a:t>
            </a:r>
            <a:r>
              <a:rPr lang="pt-BR" sz="2000" b="1" dirty="0" smtClean="0"/>
              <a:t> da ação organizada do Estado, com diretrizes nacionais com a possibilidade de um comando unificado. </a:t>
            </a:r>
            <a:endParaRPr lang="pt-BR" sz="1800" dirty="0" smtClean="0"/>
          </a:p>
          <a:p>
            <a:pPr algn="just">
              <a:lnSpc>
                <a:spcPct val="150000"/>
              </a:lnSpc>
              <a:spcBef>
                <a:spcPct val="0"/>
              </a:spcBef>
              <a:buNone/>
            </a:pPr>
            <a:r>
              <a:rPr lang="pt-BR" sz="2400" b="1" dirty="0" smtClean="0"/>
              <a:t>	</a:t>
            </a:r>
          </a:p>
          <a:p>
            <a:pPr algn="just">
              <a:lnSpc>
                <a:spcPct val="150000"/>
              </a:lnSpc>
              <a:spcBef>
                <a:spcPct val="0"/>
              </a:spcBef>
              <a:buNone/>
            </a:pPr>
            <a:r>
              <a:rPr lang="pt-BR" sz="1800" dirty="0" smtClean="0"/>
              <a:t>     </a:t>
            </a:r>
            <a:r>
              <a:rPr lang="pt-BR" sz="1800" b="1" dirty="0" smtClean="0">
                <a:solidFill>
                  <a:srgbClr val="2606E4"/>
                </a:solidFill>
              </a:rPr>
              <a:t>“</a:t>
            </a:r>
            <a:r>
              <a:rPr lang="pt-BR" sz="1800" b="1" i="1" dirty="0" smtClean="0">
                <a:solidFill>
                  <a:srgbClr val="2606E4"/>
                </a:solidFill>
              </a:rPr>
              <a:t>Então, esse sistema nos aponta como deve ser esse modelo a ser implantado. Se nós não temos um sistema ficamos meio que solto, cada um fazendo as ações por sua conta, sem um comando único dessa política”</a:t>
            </a:r>
            <a:endParaRPr lang="pt-BR" sz="1800" b="1" dirty="0" smtClean="0">
              <a:solidFill>
                <a:srgbClr val="2606E4"/>
              </a:solidFill>
            </a:endParaRPr>
          </a:p>
          <a:p>
            <a:pPr algn="just">
              <a:lnSpc>
                <a:spcPct val="150000"/>
              </a:lnSpc>
              <a:spcBef>
                <a:spcPct val="0"/>
              </a:spcBef>
              <a:buFont typeface="Arial" charset="0"/>
              <a:buNone/>
            </a:pPr>
            <a:endParaRPr lang="pt-BR" sz="1800" dirty="0" smtClean="0"/>
          </a:p>
          <a:p>
            <a:pPr algn="r">
              <a:lnSpc>
                <a:spcPct val="150000"/>
              </a:lnSpc>
              <a:spcBef>
                <a:spcPct val="0"/>
              </a:spcBef>
              <a:buFont typeface="Arial" charset="0"/>
              <a:buNone/>
            </a:pPr>
            <a:r>
              <a:rPr lang="pt-BR" sz="1800" b="1" dirty="0" smtClean="0"/>
              <a:t>Gestora do </a:t>
            </a:r>
            <a:r>
              <a:rPr lang="pt-BR" sz="1800" b="1" dirty="0" err="1" smtClean="0"/>
              <a:t>SISAN</a:t>
            </a:r>
            <a:r>
              <a:rPr lang="pt-BR" sz="1800" b="1" dirty="0" smtClean="0"/>
              <a:t> (região Centro Oeste)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571612"/>
            <a:ext cx="8229600" cy="4525963"/>
          </a:xfrm>
        </p:spPr>
        <p:txBody>
          <a:bodyPr/>
          <a:lstStyle/>
          <a:p>
            <a:pPr algn="just">
              <a:lnSpc>
                <a:spcPct val="150000"/>
              </a:lnSpc>
              <a:buFont typeface="Wingdings" pitchFamily="2" charset="2"/>
              <a:buChar char="ü"/>
            </a:pPr>
            <a:r>
              <a:rPr lang="pt-BR" sz="2000" b="1" dirty="0" smtClean="0"/>
              <a:t>A  compreensão sobre o que vem a ser “segurança alimentar e Nutricional” e o “direito humano à alimentação adequada são ainda novidades para a gestão pública.</a:t>
            </a:r>
          </a:p>
          <a:p>
            <a:pPr algn="just">
              <a:lnSpc>
                <a:spcPct val="150000"/>
              </a:lnSpc>
              <a:buNone/>
            </a:pPr>
            <a:r>
              <a:rPr lang="pt-BR" sz="1800" b="1" dirty="0" smtClean="0"/>
              <a:t>	</a:t>
            </a:r>
          </a:p>
          <a:p>
            <a:pPr algn="just">
              <a:lnSpc>
                <a:spcPct val="150000"/>
              </a:lnSpc>
              <a:buNone/>
            </a:pPr>
            <a:r>
              <a:rPr lang="pt-BR" sz="2000" b="1" i="1" dirty="0" smtClean="0">
                <a:solidFill>
                  <a:srgbClr val="2606E4"/>
                </a:solidFill>
              </a:rPr>
              <a:t>	“O que é isso? Esse direito humano à alimentação adequada? O que é segurança alimentar? Tem muito gestor público </a:t>
            </a:r>
            <a:r>
              <a:rPr lang="pt-BR" sz="2000" b="1" i="1" u="sng" dirty="0" smtClean="0">
                <a:solidFill>
                  <a:srgbClr val="2606E4"/>
                </a:solidFill>
              </a:rPr>
              <a:t>que não sabe o que é. </a:t>
            </a:r>
            <a:r>
              <a:rPr lang="pt-BR" sz="2000" b="1" i="1" dirty="0" smtClean="0">
                <a:solidFill>
                  <a:srgbClr val="2606E4"/>
                </a:solidFill>
              </a:rPr>
              <a:t>Então é a informação que é nosso desafio, levar essa informação até a ponta onde acontece tudo”. </a:t>
            </a:r>
          </a:p>
          <a:p>
            <a:pPr algn="r">
              <a:buNone/>
            </a:pPr>
            <a:r>
              <a:rPr lang="pt-BR" sz="2000" b="1" dirty="0" smtClean="0"/>
              <a:t>Gestora do </a:t>
            </a:r>
            <a:r>
              <a:rPr lang="pt-BR" sz="2000" b="1" dirty="0" err="1" smtClean="0"/>
              <a:t>SISAN</a:t>
            </a:r>
            <a:r>
              <a:rPr lang="pt-BR" sz="2000" b="1" dirty="0" smtClean="0"/>
              <a:t> (região Sul) </a:t>
            </a: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357298"/>
            <a:ext cx="8229600" cy="4525963"/>
          </a:xfrm>
        </p:spPr>
        <p:txBody>
          <a:bodyPr/>
          <a:lstStyle/>
          <a:p>
            <a:pPr lvl="0">
              <a:buFont typeface="Wingdings" pitchFamily="2" charset="2"/>
              <a:buChar char="ü"/>
            </a:pPr>
            <a:endParaRPr lang="pt-BR" i="1" dirty="0" smtClean="0"/>
          </a:p>
          <a:p>
            <a:pPr algn="just">
              <a:lnSpc>
                <a:spcPct val="150000"/>
              </a:lnSpc>
              <a:buFont typeface="Wingdings" pitchFamily="2" charset="2"/>
              <a:buChar char="ü"/>
            </a:pPr>
            <a:r>
              <a:rPr lang="pt-BR" sz="2000" b="1" dirty="0" smtClean="0"/>
              <a:t>Ainda que as trajetórias de cada um dos estados seja muito diferenciada, é possível perceber que a </a:t>
            </a:r>
            <a:r>
              <a:rPr lang="pt-BR" sz="2000" b="1" dirty="0" err="1" smtClean="0"/>
              <a:t>LOSAN</a:t>
            </a:r>
            <a:r>
              <a:rPr lang="pt-BR" sz="2000" b="1" dirty="0" smtClean="0"/>
              <a:t> se apresenta como um marco fundamental na dinamização dos processos, em grande parte dos estados. </a:t>
            </a:r>
          </a:p>
          <a:p>
            <a:pPr lvl="0" algn="just">
              <a:lnSpc>
                <a:spcPct val="150000"/>
              </a:lnSpc>
              <a:buNone/>
            </a:pPr>
            <a:r>
              <a:rPr lang="pt-BR" sz="2000" b="1" i="1" dirty="0" smtClean="0">
                <a:solidFill>
                  <a:srgbClr val="2606E4"/>
                </a:solidFill>
              </a:rPr>
              <a:t>	“Em dezembro de 2006, o </a:t>
            </a:r>
            <a:r>
              <a:rPr lang="pt-BR" sz="2000" b="1" i="1" dirty="0" err="1" smtClean="0">
                <a:solidFill>
                  <a:srgbClr val="2606E4"/>
                </a:solidFill>
              </a:rPr>
              <a:t>CONSEA</a:t>
            </a:r>
            <a:r>
              <a:rPr lang="pt-BR" sz="2000" b="1" i="1" dirty="0" smtClean="0">
                <a:solidFill>
                  <a:srgbClr val="2606E4"/>
                </a:solidFill>
              </a:rPr>
              <a:t> é instituído através da </a:t>
            </a:r>
            <a:r>
              <a:rPr lang="pt-BR" sz="2000" b="1" i="1" dirty="0" err="1" smtClean="0">
                <a:solidFill>
                  <a:srgbClr val="2606E4"/>
                </a:solidFill>
              </a:rPr>
              <a:t>LOSAN</a:t>
            </a:r>
            <a:r>
              <a:rPr lang="pt-BR" sz="2000" b="1" i="1" dirty="0" smtClean="0">
                <a:solidFill>
                  <a:srgbClr val="2606E4"/>
                </a:solidFill>
              </a:rPr>
              <a:t>. E isso foi um marco, se não me engano esta foi a segunda lei (estadual) a ser instituída no país, e a partir daí essa lei cria uma estrutura no Estado” </a:t>
            </a:r>
          </a:p>
          <a:p>
            <a:pPr lvl="0" algn="just">
              <a:buNone/>
            </a:pPr>
            <a:endParaRPr lang="pt-BR" sz="2000" b="1" i="1" dirty="0" smtClean="0">
              <a:solidFill>
                <a:srgbClr val="2606E4"/>
              </a:solidFill>
            </a:endParaRPr>
          </a:p>
          <a:p>
            <a:pPr lvl="0" algn="just">
              <a:buNone/>
            </a:pPr>
            <a:endParaRPr lang="pt-BR" sz="2000" b="1" i="1" dirty="0" smtClean="0">
              <a:solidFill>
                <a:srgbClr val="2606E4"/>
              </a:solidFill>
            </a:endParaRPr>
          </a:p>
          <a:p>
            <a:pPr lvl="0" algn="r">
              <a:buNone/>
            </a:pPr>
            <a:r>
              <a:rPr lang="pt-BR" sz="2000" b="1" dirty="0" smtClean="0"/>
              <a:t>Gestor do </a:t>
            </a:r>
            <a:r>
              <a:rPr lang="pt-BR" sz="2000" b="1" dirty="0" err="1" smtClean="0"/>
              <a:t>SISAN</a:t>
            </a:r>
            <a:r>
              <a:rPr lang="pt-BR" sz="2000" b="1" dirty="0" smtClean="0"/>
              <a:t> (região Nordeste) </a:t>
            </a:r>
          </a:p>
          <a:p>
            <a:endParaRPr lang="pt-B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643050"/>
            <a:ext cx="8229600" cy="4525963"/>
          </a:xfrm>
        </p:spPr>
        <p:txBody>
          <a:bodyPr/>
          <a:lstStyle/>
          <a:p>
            <a:pPr algn="just">
              <a:lnSpc>
                <a:spcPct val="150000"/>
              </a:lnSpc>
              <a:buFont typeface="Wingdings" pitchFamily="2" charset="2"/>
              <a:buChar char="ü"/>
            </a:pPr>
            <a:r>
              <a:rPr lang="pt-BR" sz="2000" b="1" dirty="0" smtClean="0"/>
              <a:t>No discurso dos gestores há uma presença marcante de relatos relacionados às conferências, planos estaduais de SAN, Termos de Adesão e às </a:t>
            </a:r>
            <a:r>
              <a:rPr lang="pt-BR" sz="2000" b="1" dirty="0" err="1" smtClean="0"/>
              <a:t>LOSANs</a:t>
            </a:r>
            <a:r>
              <a:rPr lang="pt-BR" sz="2000" b="1" dirty="0" smtClean="0"/>
              <a:t> estaduais. </a:t>
            </a:r>
            <a:r>
              <a:rPr lang="pt-BR" sz="2000" b="1" u="sng" dirty="0" smtClean="0"/>
              <a:t>As conferências de SAN, o CONSEA e a elaboração dos planos estaduais de SAN foram os principais focos </a:t>
            </a:r>
            <a:r>
              <a:rPr lang="pt-BR" sz="2000" b="1" dirty="0" smtClean="0"/>
              <a:t>de fala dos gestores, no que diz respeito a esta trajetória.</a:t>
            </a:r>
          </a:p>
          <a:p>
            <a:pPr lvl="0" algn="just">
              <a:lnSpc>
                <a:spcPct val="150000"/>
              </a:lnSpc>
              <a:buNone/>
            </a:pPr>
            <a:r>
              <a:rPr lang="pt-BR" sz="2000" b="1" i="1" dirty="0" smtClean="0">
                <a:solidFill>
                  <a:srgbClr val="2606E4"/>
                </a:solidFill>
              </a:rPr>
              <a:t>	“O processo aqui, eu acho, que com esse estímulo da Conferência Nacional e de adesão ao SISAN, eu acho, que isso foi um estímulo grande para nós, para o governo do Estado, realmente ter os componentes do SISAN e o desafio é fazer isso funcionar.” </a:t>
            </a:r>
            <a:endParaRPr lang="pt-BR" sz="2000" b="1" dirty="0" smtClean="0">
              <a:solidFill>
                <a:srgbClr val="2606E4"/>
              </a:solidFill>
            </a:endParaRPr>
          </a:p>
          <a:p>
            <a:pPr algn="r">
              <a:buNone/>
            </a:pPr>
            <a:endParaRPr lang="pt-BR" sz="2000" b="1" i="1" dirty="0" smtClean="0"/>
          </a:p>
          <a:p>
            <a:pPr algn="r">
              <a:buNone/>
            </a:pPr>
            <a:r>
              <a:rPr lang="pt-BR" sz="2000" b="1" dirty="0" smtClean="0"/>
              <a:t>Gestora do </a:t>
            </a:r>
            <a:r>
              <a:rPr lang="pt-BR" sz="2000" b="1" dirty="0" err="1" smtClean="0"/>
              <a:t>SISAN</a:t>
            </a:r>
            <a:r>
              <a:rPr lang="pt-BR" sz="2000" b="1" dirty="0" smtClean="0"/>
              <a:t> (região Nordeste</a:t>
            </a:r>
            <a:r>
              <a:rPr lang="pt-BR" sz="2000" b="1" i="1" dirty="0" smtClean="0"/>
              <a:t>)</a:t>
            </a: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714488"/>
            <a:ext cx="8229600" cy="4525963"/>
          </a:xfrm>
        </p:spPr>
        <p:txBody>
          <a:bodyPr/>
          <a:lstStyle/>
          <a:p>
            <a:pPr algn="just">
              <a:buFont typeface="Wingdings" pitchFamily="2" charset="2"/>
              <a:buChar char="ü"/>
            </a:pPr>
            <a:r>
              <a:rPr lang="pt-BR" sz="2000" b="1" dirty="0" smtClean="0"/>
              <a:t>A aprovação de leis orgânicas estaduais, a criação por decreto das câmaras </a:t>
            </a:r>
            <a:r>
              <a:rPr lang="pt-BR" sz="2000" b="1" dirty="0" err="1" smtClean="0"/>
              <a:t>intersetoriais</a:t>
            </a:r>
            <a:r>
              <a:rPr lang="pt-BR" sz="2000" b="1" dirty="0" smtClean="0"/>
              <a:t>, e outras atribuições legais exigidas para a adesão formal ao SISAN, quando concluídas, parecem </a:t>
            </a:r>
            <a:r>
              <a:rPr lang="pt-BR" sz="2000" b="1" u="sng" dirty="0" smtClean="0"/>
              <a:t>gerar um sentimento de dever cumprido</a:t>
            </a:r>
            <a:r>
              <a:rPr lang="pt-BR" sz="2000" b="1" dirty="0" smtClean="0"/>
              <a:t>, quando na verdade trata-se apenas do início de uma trajetória rumo à realização do direito humano à alimentação adequada.</a:t>
            </a:r>
            <a:endParaRPr lang="pt-BR" sz="2000" b="1" dirty="0" smtClean="0">
              <a:solidFill>
                <a:srgbClr val="2606E4"/>
              </a:solidFill>
            </a:endParaRPr>
          </a:p>
          <a:p>
            <a:pPr algn="just">
              <a:buNone/>
            </a:pPr>
            <a:r>
              <a:rPr lang="pt-BR" sz="2000" b="1" dirty="0" smtClean="0">
                <a:solidFill>
                  <a:srgbClr val="2606E4"/>
                </a:solidFill>
              </a:rPr>
              <a:t>	</a:t>
            </a:r>
            <a:endParaRPr lang="pt-BR" sz="2400" b="1" dirty="0" smtClean="0"/>
          </a:p>
          <a:p>
            <a:pPr lvl="0" algn="just">
              <a:buNone/>
            </a:pPr>
            <a:r>
              <a:rPr lang="pt-BR" sz="2000" b="1" i="1" dirty="0" smtClean="0"/>
              <a:t>	</a:t>
            </a:r>
            <a:r>
              <a:rPr lang="pt-BR" sz="2000" b="1" i="1" dirty="0" smtClean="0">
                <a:solidFill>
                  <a:srgbClr val="2606E4"/>
                </a:solidFill>
              </a:rPr>
              <a:t>“... Lançou o SISAN, executou o convênio... O SISAN está implantado? É isso? Acabou? Tem mais alguma coisa? Tem o quê? ... Têm outros tipos de avanços ou será que é só envio de documentação, só é envio de Decreto, envio de Resolução? Porque se for eu já cumpri tudo, já fiz, já fiz encaminhamento de plano, já fiz criação de CAISAN, já fiz encaminhamento de LOSAN, está tudo pronto, os componentes estão todos prontos.”</a:t>
            </a:r>
          </a:p>
          <a:p>
            <a:pPr algn="r">
              <a:buNone/>
            </a:pPr>
            <a:r>
              <a:rPr lang="pt-BR" sz="2000" b="1" dirty="0" smtClean="0"/>
              <a:t>Gestora do </a:t>
            </a:r>
            <a:r>
              <a:rPr lang="pt-BR" sz="2000" b="1" dirty="0" err="1" smtClean="0"/>
              <a:t>SISAN</a:t>
            </a:r>
            <a:r>
              <a:rPr lang="pt-BR" sz="2000" b="1" dirty="0" smtClean="0"/>
              <a:t> (região Nordeste</a:t>
            </a:r>
            <a:r>
              <a:rPr lang="pt-BR" sz="2000" b="1" i="1" dirty="0" smtClean="0"/>
              <a:t>)</a:t>
            </a: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
        <p:nvSpPr>
          <p:cNvPr id="4" name="Retângulo 3"/>
          <p:cNvSpPr/>
          <p:nvPr/>
        </p:nvSpPr>
        <p:spPr>
          <a:xfrm>
            <a:off x="3428992" y="1285860"/>
            <a:ext cx="2343334" cy="369332"/>
          </a:xfrm>
          <a:prstGeom prst="rect">
            <a:avLst/>
          </a:prstGeom>
        </p:spPr>
        <p:txBody>
          <a:bodyPr wrap="none">
            <a:spAutoFit/>
          </a:bodyPr>
          <a:lstStyle/>
          <a:p>
            <a:r>
              <a:rPr lang="pt-BR" b="1" dirty="0" smtClean="0"/>
              <a:t>ADESÃO AO </a:t>
            </a:r>
            <a:r>
              <a:rPr lang="pt-BR" b="1" dirty="0" err="1" smtClean="0"/>
              <a:t>SISAN</a:t>
            </a:r>
            <a:endParaRPr lang="pt-B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714488"/>
            <a:ext cx="8358246" cy="4714908"/>
          </a:xfrm>
        </p:spPr>
        <p:txBody>
          <a:bodyPr/>
          <a:lstStyle/>
          <a:p>
            <a:pPr algn="just">
              <a:buFont typeface="Wingdings" pitchFamily="2" charset="2"/>
              <a:buChar char="ü"/>
            </a:pPr>
            <a:r>
              <a:rPr lang="pt-BR" sz="2000" b="1" dirty="0" smtClean="0"/>
              <a:t>Percebe-se que </a:t>
            </a:r>
            <a:r>
              <a:rPr lang="pt-BR" sz="2000" b="1" u="sng" dirty="0" smtClean="0"/>
              <a:t>as Câmaras </a:t>
            </a:r>
            <a:r>
              <a:rPr lang="pt-BR" sz="2000" b="1" u="sng" dirty="0" err="1" smtClean="0"/>
              <a:t>Intersetoriais</a:t>
            </a:r>
            <a:r>
              <a:rPr lang="pt-BR" sz="2000" b="1" u="sng" dirty="0" smtClean="0"/>
              <a:t> de SAN são compreendidas como instâncias em formação</a:t>
            </a:r>
            <a:r>
              <a:rPr lang="pt-BR" sz="2000" b="1" dirty="0" smtClean="0"/>
              <a:t>, através de processos que exigem tempo, dedicação, conhecimento sobre a legislação e sobretudo vontade política. Apesar de instituídas legalmente enquanto pré-requisito para a adesão ao SISAN,  muitas ainda não se encontram ainda em funcionamento.  </a:t>
            </a:r>
            <a:endParaRPr lang="pt-BR" sz="2000" b="1" dirty="0" smtClean="0">
              <a:solidFill>
                <a:srgbClr val="2606E4"/>
              </a:solidFill>
            </a:endParaRPr>
          </a:p>
          <a:p>
            <a:pPr algn="just">
              <a:buNone/>
            </a:pPr>
            <a:r>
              <a:rPr lang="pt-BR" sz="2000" b="1" dirty="0" smtClean="0">
                <a:solidFill>
                  <a:srgbClr val="2606E4"/>
                </a:solidFill>
              </a:rPr>
              <a:t>	</a:t>
            </a:r>
            <a:endParaRPr lang="pt-BR" sz="2400" b="1" dirty="0" smtClean="0"/>
          </a:p>
          <a:p>
            <a:pPr lvl="0">
              <a:buNone/>
            </a:pPr>
            <a:r>
              <a:rPr lang="pt-BR" sz="2000" b="1" i="1" dirty="0" smtClean="0"/>
              <a:t>	</a:t>
            </a:r>
            <a:r>
              <a:rPr lang="pt-BR" sz="2000" b="1" i="1" dirty="0" smtClean="0">
                <a:solidFill>
                  <a:srgbClr val="2606E4"/>
                </a:solidFill>
              </a:rPr>
              <a:t>“A CAISAN foi só instituída no papel.”   </a:t>
            </a:r>
            <a:r>
              <a:rPr lang="pt-BR" sz="2000" b="1" dirty="0" smtClean="0"/>
              <a:t>Gestora  do Nordeste</a:t>
            </a:r>
          </a:p>
          <a:p>
            <a:pPr lvl="0">
              <a:buNone/>
            </a:pPr>
            <a:r>
              <a:rPr lang="pt-BR" sz="2000" b="1" i="1" dirty="0" smtClean="0">
                <a:solidFill>
                  <a:srgbClr val="2606E4"/>
                </a:solidFill>
              </a:rPr>
              <a:t>      “Infelizmente a nossa CAISAN ainda está no papel</a:t>
            </a:r>
            <a:r>
              <a:rPr lang="pt-BR" sz="2000" b="1" dirty="0" smtClean="0">
                <a:solidFill>
                  <a:srgbClr val="2606E4"/>
                </a:solidFill>
              </a:rPr>
              <a:t>.”  </a:t>
            </a:r>
            <a:r>
              <a:rPr lang="pt-BR" sz="2000" b="1" dirty="0" smtClean="0"/>
              <a:t>Gestor do Nordeste </a:t>
            </a:r>
          </a:p>
          <a:p>
            <a:pPr lvl="0">
              <a:buNone/>
            </a:pPr>
            <a:r>
              <a:rPr lang="pt-BR" sz="2000" b="1" i="1" dirty="0" smtClean="0">
                <a:solidFill>
                  <a:srgbClr val="2606E4"/>
                </a:solidFill>
              </a:rPr>
              <a:t>     “Bom, em relação ao funcionamento da CAISAN aqui, como é que ela está. Ela está muito incipiente ainda.  Nós fizemos um decreto de criação da CAISAN, com a composição toda, de todas as secretarias, mas nós já tentamos marcar várias reuniões, até agora sem sucesso”  </a:t>
            </a:r>
            <a:r>
              <a:rPr lang="pt-BR" sz="2000" b="1" dirty="0" smtClean="0"/>
              <a:t>Gestor do Nordeste</a:t>
            </a:r>
          </a:p>
          <a:p>
            <a:pPr algn="just">
              <a:buNone/>
            </a:pPr>
            <a:endParaRPr lang="pt-BR" sz="2000" b="1" i="1" dirty="0" smtClean="0">
              <a:solidFill>
                <a:srgbClr val="2606E4"/>
              </a:solidFill>
            </a:endParaRP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644098" cy="1143000"/>
          </a:xfrm>
        </p:spPr>
        <p:txBody>
          <a:bodyPr/>
          <a:lstStyle/>
          <a:p>
            <a:pPr algn="just"/>
            <a:r>
              <a:rPr lang="pt-BR" b="1" dirty="0" err="1" smtClean="0"/>
              <a:t>CAISAN</a:t>
            </a:r>
            <a:r>
              <a:rPr lang="pt-BR" b="1" dirty="0" smtClean="0"/>
              <a:t> instituída e em funcionamento</a:t>
            </a:r>
            <a:endParaRPr lang="pt-BR" dirty="0"/>
          </a:p>
        </p:txBody>
      </p:sp>
      <p:pic>
        <p:nvPicPr>
          <p:cNvPr id="242690" name="Picture 2"/>
          <p:cNvPicPr>
            <a:picLocks noGrp="1" noChangeAspect="1" noChangeArrowheads="1"/>
          </p:cNvPicPr>
          <p:nvPr>
            <p:ph idx="1"/>
          </p:nvPr>
        </p:nvPicPr>
        <p:blipFill>
          <a:blip r:embed="rId2"/>
          <a:srcRect/>
          <a:stretch>
            <a:fillRect/>
          </a:stretch>
        </p:blipFill>
        <p:spPr bwMode="auto">
          <a:xfrm>
            <a:off x="955524" y="1285860"/>
            <a:ext cx="7372580" cy="5286412"/>
          </a:xfrm>
          <a:prstGeom prst="rect">
            <a:avLst/>
          </a:prstGeom>
          <a:noFill/>
          <a:ln w="9525">
            <a:noFill/>
            <a:miter lim="800000"/>
            <a:headEnd/>
            <a:tailEnd/>
          </a:ln>
          <a:effectLst/>
        </p:spPr>
      </p:pic>
      <p:pic>
        <p:nvPicPr>
          <p:cNvPr id="242691" name="Picture 3"/>
          <p:cNvPicPr>
            <a:picLocks noChangeAspect="1" noChangeArrowheads="1"/>
          </p:cNvPicPr>
          <p:nvPr/>
        </p:nvPicPr>
        <p:blipFill>
          <a:blip r:embed="rId3"/>
          <a:srcRect/>
          <a:stretch>
            <a:fillRect/>
          </a:stretch>
        </p:blipFill>
        <p:spPr bwMode="auto">
          <a:xfrm>
            <a:off x="2071670" y="6143644"/>
            <a:ext cx="5572164" cy="428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428596" y="1714488"/>
            <a:ext cx="8358246" cy="4714908"/>
          </a:xfrm>
        </p:spPr>
        <p:txBody>
          <a:bodyPr/>
          <a:lstStyle/>
          <a:p>
            <a:pPr algn="just">
              <a:buNone/>
            </a:pPr>
            <a:endParaRPr lang="pt-BR" sz="2000" b="1" dirty="0" smtClean="0"/>
          </a:p>
          <a:p>
            <a:pPr algn="just">
              <a:buFont typeface="Wingdings" pitchFamily="2" charset="2"/>
              <a:buChar char="ü"/>
            </a:pPr>
            <a:r>
              <a:rPr lang="pt-BR" sz="2000" b="1" dirty="0" smtClean="0"/>
              <a:t>Na relação com a trajetória de implantação do SISAN os programas mais citados pelos gestores públicos são:</a:t>
            </a:r>
          </a:p>
          <a:p>
            <a:pPr algn="just">
              <a:buNone/>
            </a:pPr>
            <a:endParaRPr lang="pt-BR" sz="2000" b="1" dirty="0" smtClean="0"/>
          </a:p>
          <a:p>
            <a:pPr algn="just">
              <a:buNone/>
            </a:pPr>
            <a:r>
              <a:rPr lang="pt-BR" sz="2000" b="1" dirty="0" smtClean="0">
                <a:solidFill>
                  <a:srgbClr val="2606E4"/>
                </a:solidFill>
              </a:rPr>
              <a:t>1º  O Programa de Aquisição de Alimentos – </a:t>
            </a:r>
            <a:r>
              <a:rPr lang="pt-BR" sz="2000" b="1" dirty="0" err="1" smtClean="0">
                <a:solidFill>
                  <a:srgbClr val="2606E4"/>
                </a:solidFill>
              </a:rPr>
              <a:t>PAA</a:t>
            </a:r>
            <a:endParaRPr lang="pt-BR" sz="2000" b="1" dirty="0" smtClean="0">
              <a:solidFill>
                <a:srgbClr val="2606E4"/>
              </a:solidFill>
            </a:endParaRPr>
          </a:p>
          <a:p>
            <a:pPr algn="just">
              <a:buNone/>
            </a:pPr>
            <a:r>
              <a:rPr lang="pt-BR" sz="2000" b="1" dirty="0" smtClean="0">
                <a:solidFill>
                  <a:srgbClr val="2606E4"/>
                </a:solidFill>
              </a:rPr>
              <a:t>2º  Rede de Equipamentos Públicos de Alimentação e Nutrição (Restaurantes Populares, Bancos de Alimentos e Cozinhas Comunitárias)</a:t>
            </a:r>
          </a:p>
          <a:p>
            <a:pPr algn="just">
              <a:buNone/>
            </a:pPr>
            <a:r>
              <a:rPr lang="pt-BR" sz="2000" b="1" dirty="0" smtClean="0">
                <a:solidFill>
                  <a:srgbClr val="2606E4"/>
                </a:solidFill>
              </a:rPr>
              <a:t>3º  Programa Nacional de Alimentação Escolar – </a:t>
            </a:r>
            <a:r>
              <a:rPr lang="pt-BR" sz="2000" b="1" dirty="0" err="1" smtClean="0">
                <a:solidFill>
                  <a:srgbClr val="2606E4"/>
                </a:solidFill>
              </a:rPr>
              <a:t>PNAE</a:t>
            </a:r>
            <a:endParaRPr lang="pt-BR" sz="2000" b="1" dirty="0" smtClean="0">
              <a:solidFill>
                <a:srgbClr val="2606E4"/>
              </a:solidFill>
            </a:endParaRPr>
          </a:p>
          <a:p>
            <a:pPr algn="just">
              <a:buNone/>
            </a:pPr>
            <a:r>
              <a:rPr lang="pt-BR" sz="2000" b="1" dirty="0" smtClean="0">
                <a:solidFill>
                  <a:srgbClr val="2606E4"/>
                </a:solidFill>
              </a:rPr>
              <a:t>4º Programa Bolsa Família – PBF</a:t>
            </a:r>
            <a:r>
              <a:rPr lang="pt-BR" sz="2000" b="1" dirty="0" smtClean="0"/>
              <a:t>.  </a:t>
            </a:r>
          </a:p>
          <a:p>
            <a:pPr algn="just">
              <a:buNone/>
            </a:pPr>
            <a:endParaRPr lang="pt-BR" sz="2000" b="1" dirty="0" smtClean="0"/>
          </a:p>
          <a:p>
            <a:pPr algn="just">
              <a:buFont typeface="Wingdings" pitchFamily="2" charset="2"/>
              <a:buChar char="ü"/>
            </a:pPr>
            <a:r>
              <a:rPr lang="pt-BR" sz="2000" b="1" dirty="0" smtClean="0"/>
              <a:t>A Agricultura aparece como o setor mais citado, seguido da Assistência Social. </a:t>
            </a:r>
            <a:r>
              <a:rPr lang="pt-BR" sz="2000" b="1" dirty="0" smtClean="0">
                <a:solidFill>
                  <a:srgbClr val="2606E4"/>
                </a:solidFill>
              </a:rPr>
              <a:t>	</a:t>
            </a:r>
          </a:p>
          <a:p>
            <a:pPr algn="just">
              <a:buNone/>
            </a:pPr>
            <a:r>
              <a:rPr lang="pt-BR" sz="2000" b="1" dirty="0" smtClean="0">
                <a:solidFill>
                  <a:srgbClr val="2606E4"/>
                </a:solidFill>
              </a:rPr>
              <a:t>	</a:t>
            </a:r>
            <a:endParaRPr lang="pt-BR" sz="2400" b="1" dirty="0" smtClean="0"/>
          </a:p>
          <a:p>
            <a:pPr algn="just">
              <a:buNone/>
            </a:pPr>
            <a:r>
              <a:rPr lang="pt-BR" sz="2000" b="1" i="1" dirty="0" smtClean="0">
                <a:solidFill>
                  <a:srgbClr val="2606E4"/>
                </a:solidFill>
              </a:rPr>
              <a:t>	</a:t>
            </a:r>
            <a:endParaRPr lang="pt-BR" sz="2000" b="1" dirty="0">
              <a:solidFill>
                <a:srgbClr val="2606E4"/>
              </a:solidFill>
            </a:endParaRPr>
          </a:p>
        </p:txBody>
      </p:sp>
      <p:sp>
        <p:nvSpPr>
          <p:cNvPr id="4" name="CaixaDeTexto 3"/>
          <p:cNvSpPr txBox="1"/>
          <p:nvPr/>
        </p:nvSpPr>
        <p:spPr>
          <a:xfrm>
            <a:off x="2786050" y="1285860"/>
            <a:ext cx="3500462" cy="369332"/>
          </a:xfrm>
          <a:prstGeom prst="rect">
            <a:avLst/>
          </a:prstGeom>
          <a:noFill/>
        </p:spPr>
        <p:txBody>
          <a:bodyPr wrap="square" rtlCol="0">
            <a:spAutoFit/>
          </a:bodyPr>
          <a:lstStyle/>
          <a:p>
            <a:r>
              <a:rPr lang="pt-BR" b="1" dirty="0" smtClean="0"/>
              <a:t>AÇÕES GOVERNAMENTAIS</a:t>
            </a:r>
            <a:endParaRPr lang="pt-B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714488"/>
            <a:ext cx="8358246" cy="4714908"/>
          </a:xfrm>
        </p:spPr>
        <p:txBody>
          <a:bodyPr/>
          <a:lstStyle/>
          <a:p>
            <a:pPr algn="just">
              <a:buFont typeface="Wingdings" pitchFamily="2" charset="2"/>
              <a:buChar char="ü"/>
            </a:pPr>
            <a:r>
              <a:rPr lang="pt-BR" sz="2000" b="1" dirty="0" smtClean="0"/>
              <a:t>É interessante notar a </a:t>
            </a:r>
            <a:r>
              <a:rPr lang="pt-BR" sz="2000" b="1" u="sng" dirty="0" smtClean="0"/>
              <a:t>ausência de referências à estratégia Fome Zero </a:t>
            </a:r>
            <a:r>
              <a:rPr lang="pt-BR" sz="2000" b="1" dirty="0" smtClean="0"/>
              <a:t>na fala dos gestores públicos. Por outro lado são significativas as </a:t>
            </a:r>
            <a:r>
              <a:rPr lang="pt-BR" sz="2000" b="1" u="sng" dirty="0" smtClean="0"/>
              <a:t>referências ao programa Brasil sem Miséria</a:t>
            </a:r>
            <a:r>
              <a:rPr lang="pt-BR" sz="2000" b="1" dirty="0" smtClean="0"/>
              <a:t>, atual pauta prioritária do governo federal que apresenta interface com a </a:t>
            </a:r>
            <a:r>
              <a:rPr lang="pt-BR" sz="2000" b="1" dirty="0" err="1" smtClean="0"/>
              <a:t>PNSAN</a:t>
            </a:r>
            <a:r>
              <a:rPr lang="pt-BR" sz="2000" b="1" dirty="0" smtClean="0"/>
              <a:t>. </a:t>
            </a:r>
          </a:p>
          <a:p>
            <a:pPr algn="just">
              <a:buFont typeface="Wingdings" pitchFamily="2" charset="2"/>
              <a:buChar char="ü"/>
            </a:pPr>
            <a:endParaRPr lang="pt-BR" sz="2000" b="1" i="1" dirty="0" smtClean="0">
              <a:solidFill>
                <a:srgbClr val="2606E4"/>
              </a:solidFill>
            </a:endParaRPr>
          </a:p>
          <a:p>
            <a:pPr algn="just">
              <a:buNone/>
            </a:pPr>
            <a:r>
              <a:rPr lang="pt-BR" sz="2000" b="1" i="1" dirty="0" smtClean="0">
                <a:solidFill>
                  <a:srgbClr val="2606E4"/>
                </a:solidFill>
              </a:rPr>
              <a:t>	“No plano de combate a miséria você tem contido o PAA, tudo que é produção, tudo que é alimento, tudo que é transferência de renda, tudo que é preservação do meio ambiente, preservação de grandes recursos hídricos”  </a:t>
            </a:r>
          </a:p>
          <a:p>
            <a:pPr algn="r">
              <a:buNone/>
            </a:pPr>
            <a:r>
              <a:rPr lang="pt-BR" sz="2000" b="1" i="1" dirty="0" smtClean="0"/>
              <a:t>Gestor  (região Centro Oeste)</a:t>
            </a:r>
            <a:endParaRPr lang="pt-BR" sz="2000" b="1" dirty="0" smtClean="0"/>
          </a:p>
          <a:p>
            <a:pPr algn="just">
              <a:buNone/>
            </a:pPr>
            <a:endParaRPr lang="pt-BR" sz="2000" b="1" i="1" dirty="0" smtClean="0">
              <a:solidFill>
                <a:srgbClr val="2606E4"/>
              </a:solidFill>
            </a:endParaRP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714488"/>
            <a:ext cx="8358246" cy="4714908"/>
          </a:xfrm>
        </p:spPr>
        <p:txBody>
          <a:bodyPr/>
          <a:lstStyle/>
          <a:p>
            <a:pPr algn="just">
              <a:buFont typeface="Wingdings" pitchFamily="2" charset="2"/>
              <a:buChar char="ü"/>
            </a:pPr>
            <a:r>
              <a:rPr lang="pt-BR" sz="2000" b="1" dirty="0" smtClean="0"/>
              <a:t>O </a:t>
            </a:r>
            <a:r>
              <a:rPr lang="pt-BR" sz="2000" b="1" dirty="0" err="1" smtClean="0"/>
              <a:t>Consea</a:t>
            </a:r>
            <a:r>
              <a:rPr lang="pt-BR" sz="2000" b="1" dirty="0" smtClean="0"/>
              <a:t> é uma instância destacada na fala dos gestores, o que demonstra o papel protagonista e indutor do conselho no processo de implementação do SISAN na maior parte dos Estados.  As falas expressam opiniões, problemas e necessidades relacionados a estruturas, atores sociais e interlocuções.</a:t>
            </a:r>
          </a:p>
          <a:p>
            <a:pPr algn="just">
              <a:buNone/>
            </a:pPr>
            <a:r>
              <a:rPr lang="pt-BR" sz="2000" b="1" dirty="0" smtClean="0">
                <a:solidFill>
                  <a:srgbClr val="2606E4"/>
                </a:solidFill>
              </a:rPr>
              <a:t>	</a:t>
            </a:r>
          </a:p>
          <a:p>
            <a:pPr algn="just">
              <a:buNone/>
            </a:pPr>
            <a:r>
              <a:rPr lang="pt-BR" sz="2000" b="1" dirty="0" smtClean="0">
                <a:solidFill>
                  <a:srgbClr val="2606E4"/>
                </a:solidFill>
              </a:rPr>
              <a:t>	</a:t>
            </a:r>
            <a:endParaRPr lang="pt-BR" sz="2400" b="1" dirty="0" smtClean="0"/>
          </a:p>
          <a:p>
            <a:pPr algn="just">
              <a:buNone/>
            </a:pPr>
            <a:r>
              <a:rPr lang="pt-BR" sz="2000" b="1" i="1" dirty="0" smtClean="0">
                <a:solidFill>
                  <a:srgbClr val="2606E4"/>
                </a:solidFill>
              </a:rPr>
              <a:t>	“Essa é uma outra coisa que me preocupa (...) A estrutura do CONSEA, eu acho extremamente frágil.  Nós temos uma secretaria executiva, e uma deformidade na nossa lei (LOSAN estadual), porque como eu lhe falei, tudo é muito antigo, comparado com tudo o que foi acontecendo depois” </a:t>
            </a:r>
          </a:p>
          <a:p>
            <a:pPr algn="r">
              <a:buNone/>
            </a:pPr>
            <a:r>
              <a:rPr lang="pt-BR" sz="2000" b="1" i="1" dirty="0" smtClean="0"/>
              <a:t>Gestor  (região Nordeste)</a:t>
            </a:r>
            <a:endParaRPr lang="pt-BR" sz="2000" b="1" dirty="0" smtClean="0"/>
          </a:p>
          <a:p>
            <a:pPr algn="just">
              <a:buNone/>
            </a:pPr>
            <a:endParaRPr lang="pt-BR" sz="2000" b="1" i="1" dirty="0" smtClean="0">
              <a:solidFill>
                <a:srgbClr val="2606E4"/>
              </a:solidFill>
            </a:endParaRP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A Pesquisa sobre o </a:t>
            </a:r>
            <a:r>
              <a:rPr lang="pt-BR" b="1" dirty="0" err="1" smtClean="0"/>
              <a:t>SISAN</a:t>
            </a:r>
            <a:endParaRPr lang="pt-BR" dirty="0"/>
          </a:p>
        </p:txBody>
      </p:sp>
      <p:sp>
        <p:nvSpPr>
          <p:cNvPr id="3" name="Retângulo 2"/>
          <p:cNvSpPr/>
          <p:nvPr/>
        </p:nvSpPr>
        <p:spPr>
          <a:xfrm>
            <a:off x="714348" y="2357430"/>
            <a:ext cx="7500990" cy="2209836"/>
          </a:xfrm>
          <a:prstGeom prst="rect">
            <a:avLst/>
          </a:prstGeom>
        </p:spPr>
        <p:txBody>
          <a:bodyPr wrap="square">
            <a:spAutoFit/>
          </a:bodyPr>
          <a:lstStyle/>
          <a:p>
            <a:pPr marL="342900" indent="-342900" algn="just" eaLnBrk="0" hangingPunct="0">
              <a:spcBef>
                <a:spcPct val="20000"/>
              </a:spcBef>
            </a:pPr>
            <a:r>
              <a:rPr lang="pt-BR" sz="2400" b="1" dirty="0" smtClean="0"/>
              <a:t>Objetivo geral da pesquisa: </a:t>
            </a:r>
          </a:p>
          <a:p>
            <a:pPr marL="342900" indent="-342900" algn="just" eaLnBrk="0" hangingPunct="0">
              <a:spcBef>
                <a:spcPct val="20000"/>
              </a:spcBef>
              <a:buFont typeface="Wingdings" pitchFamily="2" charset="2"/>
              <a:buChar char="ü"/>
            </a:pPr>
            <a:endParaRPr lang="pt-BR" sz="2400" b="1" dirty="0" smtClean="0">
              <a:latin typeface="+mn-lt"/>
            </a:endParaRPr>
          </a:p>
          <a:p>
            <a:pPr marL="342900" indent="-342900" algn="just" eaLnBrk="0" hangingPunct="0">
              <a:spcBef>
                <a:spcPct val="20000"/>
              </a:spcBef>
              <a:buFont typeface="Wingdings" pitchFamily="2" charset="2"/>
              <a:buChar char="ü"/>
            </a:pPr>
            <a:r>
              <a:rPr lang="pt-BR" sz="2400" dirty="0" smtClean="0">
                <a:latin typeface="+mn-lt"/>
              </a:rPr>
              <a:t>Conhecer a realidade de implementação do </a:t>
            </a:r>
            <a:r>
              <a:rPr lang="pt-BR" sz="2400" dirty="0" err="1" smtClean="0">
                <a:latin typeface="+mn-lt"/>
              </a:rPr>
              <a:t>SISAN</a:t>
            </a:r>
            <a:r>
              <a:rPr lang="pt-BR" sz="2400" dirty="0" smtClean="0">
                <a:latin typeface="+mn-lt"/>
              </a:rPr>
              <a:t> nos estados brasileiros a partir da percepção da sociedade civil e dos gestores.</a:t>
            </a:r>
            <a:r>
              <a:rPr lang="pt-BR" sz="3200" dirty="0" smtClean="0">
                <a:latin typeface="+mn-lt"/>
              </a:rPr>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 discurso partilhado dos gestores</a:t>
            </a:r>
            <a:endParaRPr lang="pt-BR" dirty="0"/>
          </a:p>
        </p:txBody>
      </p:sp>
      <p:sp>
        <p:nvSpPr>
          <p:cNvPr id="3" name="Espaço Reservado para Conteúdo 2"/>
          <p:cNvSpPr>
            <a:spLocks noGrp="1"/>
          </p:cNvSpPr>
          <p:nvPr>
            <p:ph idx="1"/>
          </p:nvPr>
        </p:nvSpPr>
        <p:spPr>
          <a:xfrm>
            <a:off x="357158" y="1714488"/>
            <a:ext cx="8358246" cy="4714908"/>
          </a:xfrm>
        </p:spPr>
        <p:txBody>
          <a:bodyPr/>
          <a:lstStyle/>
          <a:p>
            <a:pPr algn="just">
              <a:buFont typeface="Wingdings" pitchFamily="2" charset="2"/>
              <a:buChar char="ü"/>
            </a:pPr>
            <a:endParaRPr lang="pt-BR" sz="2000" b="1" dirty="0" smtClean="0"/>
          </a:p>
          <a:p>
            <a:pPr algn="just">
              <a:buNone/>
            </a:pPr>
            <a:r>
              <a:rPr lang="pt-BR" sz="2000" b="1" dirty="0" smtClean="0"/>
              <a:t>	A questão do financiamento aparece também como um desafio relacionado à descentralização e às reais condições de sustentabilidade do SISAN, não só de seus componentes e programas relacionados, mas também para a sua consolidação enquanto instrumento de garantia do DHAA.</a:t>
            </a:r>
          </a:p>
          <a:p>
            <a:pPr algn="just">
              <a:buNone/>
            </a:pPr>
            <a:r>
              <a:rPr lang="pt-BR" sz="2000" b="1" dirty="0" smtClean="0"/>
              <a:t> </a:t>
            </a:r>
            <a:r>
              <a:rPr lang="pt-BR" sz="2000" b="1" dirty="0" smtClean="0">
                <a:solidFill>
                  <a:srgbClr val="2606E4"/>
                </a:solidFill>
              </a:rPr>
              <a:t>	</a:t>
            </a:r>
          </a:p>
          <a:p>
            <a:pPr algn="just">
              <a:buNone/>
            </a:pPr>
            <a:r>
              <a:rPr lang="pt-BR" sz="2000" b="1" i="1" dirty="0" smtClean="0">
                <a:solidFill>
                  <a:srgbClr val="2606E4"/>
                </a:solidFill>
              </a:rPr>
              <a:t>	“Então, eu acho que essa questão da </a:t>
            </a:r>
            <a:r>
              <a:rPr lang="pt-BR" sz="2000" b="1" i="1" dirty="0" err="1" smtClean="0">
                <a:solidFill>
                  <a:srgbClr val="2606E4"/>
                </a:solidFill>
              </a:rPr>
              <a:t>pactuação</a:t>
            </a:r>
            <a:r>
              <a:rPr lang="pt-BR" sz="2000" b="1" i="1" dirty="0" smtClean="0">
                <a:solidFill>
                  <a:srgbClr val="2606E4"/>
                </a:solidFill>
              </a:rPr>
              <a:t> das tarefas entre os entes, e do financiamento de como que vai se dar esse financiamento pelos três entes de Governo, isso institucionaliza o </a:t>
            </a:r>
            <a:r>
              <a:rPr lang="pt-BR" sz="2000" b="1" i="1" dirty="0" err="1" smtClean="0">
                <a:solidFill>
                  <a:srgbClr val="2606E4"/>
                </a:solidFill>
              </a:rPr>
              <a:t>SISAN</a:t>
            </a:r>
            <a:r>
              <a:rPr lang="pt-BR" sz="2000" b="1" i="1" dirty="0" smtClean="0">
                <a:solidFill>
                  <a:srgbClr val="2606E4"/>
                </a:solidFill>
              </a:rPr>
              <a:t>.”</a:t>
            </a:r>
            <a:endParaRPr lang="pt-BR" sz="2000" b="1" dirty="0" smtClean="0"/>
          </a:p>
          <a:p>
            <a:pPr algn="just">
              <a:buNone/>
            </a:pPr>
            <a:r>
              <a:rPr lang="pt-BR" sz="2000" b="1" i="1" dirty="0" smtClean="0">
                <a:solidFill>
                  <a:srgbClr val="2606E4"/>
                </a:solidFill>
              </a:rPr>
              <a:t>	“A outra coisa é, para garantir que os Municípios se incorporem nesse sistema, nós vamos ter que pensar no financiamento dele. </a:t>
            </a:r>
          </a:p>
          <a:p>
            <a:pPr algn="r">
              <a:buNone/>
            </a:pPr>
            <a:r>
              <a:rPr lang="pt-BR" sz="2000" b="1" i="1" dirty="0" smtClean="0"/>
              <a:t>Gestor  (região Nordeste)</a:t>
            </a:r>
          </a:p>
          <a:p>
            <a:pPr lvl="0" algn="just">
              <a:buNone/>
            </a:pPr>
            <a:endParaRPr lang="pt-BR" sz="2000" dirty="0" smtClean="0"/>
          </a:p>
          <a:p>
            <a:pPr algn="just">
              <a:buFont typeface="Wingdings" pitchFamily="2" charset="2"/>
              <a:buChar char="ü"/>
            </a:pPr>
            <a:endParaRPr lang="pt-BR" sz="2000" b="1" dirty="0">
              <a:solidFill>
                <a:srgbClr val="2606E4"/>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ítulo 1"/>
          <p:cNvSpPr>
            <a:spLocks noGrp="1"/>
          </p:cNvSpPr>
          <p:nvPr>
            <p:ph type="title"/>
          </p:nvPr>
        </p:nvSpPr>
        <p:spPr/>
        <p:txBody>
          <a:bodyPr/>
          <a:lstStyle/>
          <a:p>
            <a:r>
              <a:rPr lang="pt-BR" b="1" dirty="0" smtClean="0"/>
              <a:t>Desafios e Proposições – Soc. Civil</a:t>
            </a:r>
          </a:p>
        </p:txBody>
      </p:sp>
      <p:sp>
        <p:nvSpPr>
          <p:cNvPr id="40963" name="Espaço Reservado para Conteúdo 2"/>
          <p:cNvSpPr>
            <a:spLocks noGrp="1"/>
          </p:cNvSpPr>
          <p:nvPr>
            <p:ph idx="1"/>
          </p:nvPr>
        </p:nvSpPr>
        <p:spPr>
          <a:xfrm>
            <a:off x="457200" y="1285875"/>
            <a:ext cx="8186738" cy="5286375"/>
          </a:xfrm>
        </p:spPr>
        <p:txBody>
          <a:bodyPr/>
          <a:lstStyle/>
          <a:p>
            <a:pPr algn="just" eaLnBrk="1" hangingPunct="1"/>
            <a:endParaRPr lang="pt-BR" sz="800" b="1" dirty="0" smtClean="0"/>
          </a:p>
          <a:p>
            <a:pPr algn="just">
              <a:lnSpc>
                <a:spcPct val="150000"/>
              </a:lnSpc>
              <a:buFont typeface="Arial" charset="0"/>
              <a:buNone/>
            </a:pPr>
            <a:r>
              <a:rPr lang="pt-BR" dirty="0" smtClean="0"/>
              <a:t>	</a:t>
            </a:r>
            <a:r>
              <a:rPr lang="pt-BR" sz="1800" b="1" i="1" dirty="0" smtClean="0">
                <a:solidFill>
                  <a:srgbClr val="2606E4"/>
                </a:solidFill>
              </a:rPr>
              <a:t>“Eu acho o primeiro desafio no Estado é entender a ótica do ser humano. Entender que eu estou lidando com gente, que eu estou lidando com ações que precisam beneficiar pessoas, que são os titulares de direitos. E isso eu falo diretamente para os governantes, quer dizer, os gestores públicos precisam se sensibilizar que eles não estão ali por favor algum, não é nenhum favor, que eles foram escolhidos do ponto de vista democrático para representar a sociedade e a partir dali trazer retorno para elas.”</a:t>
            </a:r>
          </a:p>
          <a:p>
            <a:pPr algn="r">
              <a:lnSpc>
                <a:spcPct val="150000"/>
              </a:lnSpc>
              <a:buFont typeface="Arial" charset="0"/>
              <a:buNone/>
            </a:pPr>
            <a:r>
              <a:rPr lang="pt-BR" sz="1800" b="1" i="1" dirty="0" smtClean="0"/>
              <a:t>Conselheiro da Sociedade Civil</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ítulo 1"/>
          <p:cNvSpPr>
            <a:spLocks noGrp="1"/>
          </p:cNvSpPr>
          <p:nvPr>
            <p:ph type="title"/>
          </p:nvPr>
        </p:nvSpPr>
        <p:spPr/>
        <p:txBody>
          <a:bodyPr/>
          <a:lstStyle/>
          <a:p>
            <a:r>
              <a:rPr lang="pt-BR" b="1" dirty="0" smtClean="0"/>
              <a:t>Desafios e Proposições – Soc. Civil</a:t>
            </a:r>
          </a:p>
        </p:txBody>
      </p:sp>
      <p:sp>
        <p:nvSpPr>
          <p:cNvPr id="43011" name="Espaço Reservado para Conteúdo 2"/>
          <p:cNvSpPr>
            <a:spLocks noGrp="1"/>
          </p:cNvSpPr>
          <p:nvPr>
            <p:ph idx="1"/>
          </p:nvPr>
        </p:nvSpPr>
        <p:spPr>
          <a:xfrm>
            <a:off x="428596" y="1571625"/>
            <a:ext cx="8186738" cy="5286375"/>
          </a:xfrm>
        </p:spPr>
        <p:txBody>
          <a:bodyPr/>
          <a:lstStyle/>
          <a:p>
            <a:pPr algn="just" eaLnBrk="1" hangingPunct="1"/>
            <a:endParaRPr lang="pt-BR" sz="800" b="1" dirty="0" smtClean="0"/>
          </a:p>
          <a:p>
            <a:pPr algn="just">
              <a:lnSpc>
                <a:spcPct val="150000"/>
              </a:lnSpc>
              <a:buFont typeface="Arial" charset="0"/>
              <a:buNone/>
            </a:pPr>
            <a:r>
              <a:rPr lang="pt-BR" dirty="0" smtClean="0"/>
              <a:t>	</a:t>
            </a:r>
            <a:r>
              <a:rPr lang="pt-BR" sz="1800" b="1" i="1" dirty="0" smtClean="0">
                <a:solidFill>
                  <a:srgbClr val="2606E4"/>
                </a:solidFill>
              </a:rPr>
              <a:t>“... teria que fortalecer os programas e as políticas de segurança alimentar, tem que realmente ter a estrutura para os </a:t>
            </a:r>
            <a:r>
              <a:rPr lang="pt-BR" sz="1800" b="1" i="1" dirty="0" err="1" smtClean="0">
                <a:solidFill>
                  <a:srgbClr val="2606E4"/>
                </a:solidFill>
              </a:rPr>
              <a:t>CONSEAs</a:t>
            </a:r>
            <a:r>
              <a:rPr lang="pt-BR" sz="1800" b="1" i="1" dirty="0" smtClean="0">
                <a:solidFill>
                  <a:srgbClr val="2606E4"/>
                </a:solidFill>
              </a:rPr>
              <a:t> (Estaduais) funcionarem bem, tanto nacional, mesmo o nacional. Vai ter que melhorar (o CONSEA) no caso dos Estados e Municípios e a CAISAN realmente funcionar.”</a:t>
            </a:r>
          </a:p>
          <a:p>
            <a:pPr algn="r">
              <a:lnSpc>
                <a:spcPct val="150000"/>
              </a:lnSpc>
              <a:buFont typeface="Arial" charset="0"/>
              <a:buNone/>
            </a:pPr>
            <a:endParaRPr lang="pt-BR" sz="1800" b="1" dirty="0" smtClean="0"/>
          </a:p>
          <a:p>
            <a:pPr algn="r">
              <a:lnSpc>
                <a:spcPct val="150000"/>
              </a:lnSpc>
              <a:buFont typeface="Arial" charset="0"/>
              <a:buNone/>
            </a:pPr>
            <a:r>
              <a:rPr lang="pt-BR" sz="1800" b="1" dirty="0" smtClean="0"/>
              <a:t>Conselheira da Sociedade Civil</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ítulo 1"/>
          <p:cNvSpPr>
            <a:spLocks noGrp="1"/>
          </p:cNvSpPr>
          <p:nvPr>
            <p:ph type="title"/>
          </p:nvPr>
        </p:nvSpPr>
        <p:spPr/>
        <p:txBody>
          <a:bodyPr/>
          <a:lstStyle/>
          <a:p>
            <a:r>
              <a:rPr lang="pt-BR" b="1" dirty="0" smtClean="0"/>
              <a:t>Desafios e Proposições – Soc. Civil</a:t>
            </a:r>
          </a:p>
        </p:txBody>
      </p:sp>
      <p:sp>
        <p:nvSpPr>
          <p:cNvPr id="44035" name="Espaço Reservado para Conteúdo 2"/>
          <p:cNvSpPr>
            <a:spLocks noGrp="1"/>
          </p:cNvSpPr>
          <p:nvPr>
            <p:ph idx="1"/>
          </p:nvPr>
        </p:nvSpPr>
        <p:spPr>
          <a:xfrm>
            <a:off x="457200" y="1285875"/>
            <a:ext cx="8186738" cy="5286375"/>
          </a:xfrm>
        </p:spPr>
        <p:txBody>
          <a:bodyPr/>
          <a:lstStyle/>
          <a:p>
            <a:pPr algn="just" eaLnBrk="1" hangingPunct="1"/>
            <a:endParaRPr lang="pt-BR" sz="800" b="1" dirty="0" smtClean="0"/>
          </a:p>
          <a:p>
            <a:pPr algn="just">
              <a:lnSpc>
                <a:spcPct val="150000"/>
              </a:lnSpc>
              <a:buNone/>
            </a:pPr>
            <a:r>
              <a:rPr lang="pt-BR" dirty="0" smtClean="0"/>
              <a:t>	</a:t>
            </a:r>
          </a:p>
          <a:p>
            <a:pPr algn="just">
              <a:lnSpc>
                <a:spcPct val="150000"/>
              </a:lnSpc>
              <a:buNone/>
            </a:pPr>
            <a:r>
              <a:rPr lang="pt-BR" sz="1800" i="1" dirty="0" smtClean="0"/>
              <a:t>	</a:t>
            </a:r>
            <a:r>
              <a:rPr lang="pt-BR" sz="1800" i="1" dirty="0" smtClean="0">
                <a:solidFill>
                  <a:srgbClr val="2606E4"/>
                </a:solidFill>
              </a:rPr>
              <a:t>“</a:t>
            </a:r>
            <a:r>
              <a:rPr lang="pt-BR" sz="1800" b="1" i="1" dirty="0" smtClean="0">
                <a:solidFill>
                  <a:srgbClr val="2606E4"/>
                </a:solidFill>
              </a:rPr>
              <a:t>Que o grande desafio dele (SISAN) é implementar um sistema que não está sob responsabilidade apenas de um setor governamental, pela própria característica da segurança alimentar, </a:t>
            </a:r>
            <a:r>
              <a:rPr lang="pt-BR" sz="1800" b="1" i="1" dirty="0" err="1" smtClean="0">
                <a:solidFill>
                  <a:srgbClr val="2606E4"/>
                </a:solidFill>
              </a:rPr>
              <a:t>intersetorialidade</a:t>
            </a:r>
            <a:r>
              <a:rPr lang="pt-BR" sz="1800" b="1" i="1" dirty="0" smtClean="0">
                <a:solidFill>
                  <a:srgbClr val="2606E4"/>
                </a:solidFill>
              </a:rPr>
              <a:t>, de necessidade de integração de ações, programas, orçamentos de diferentes áreas, ele, além de ter o desafio de se consolidar verticalmente, nas 3 esferas de governo” </a:t>
            </a:r>
          </a:p>
          <a:p>
            <a:pPr algn="just">
              <a:lnSpc>
                <a:spcPct val="150000"/>
              </a:lnSpc>
              <a:buNone/>
            </a:pPr>
            <a:endParaRPr lang="pt-BR" sz="1800" i="1" dirty="0" smtClean="0"/>
          </a:p>
          <a:p>
            <a:pPr algn="just">
              <a:lnSpc>
                <a:spcPct val="150000"/>
              </a:lnSpc>
              <a:buNone/>
            </a:pPr>
            <a:endParaRPr lang="pt-BR" sz="1800" dirty="0" smtClean="0"/>
          </a:p>
          <a:p>
            <a:pPr algn="r">
              <a:lnSpc>
                <a:spcPct val="150000"/>
              </a:lnSpc>
              <a:buFont typeface="Arial" charset="0"/>
              <a:buNone/>
            </a:pPr>
            <a:r>
              <a:rPr lang="pt-BR" sz="1800" b="1" dirty="0" smtClean="0"/>
              <a:t>Conselheira da Sociedade Civil</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ítulo 1"/>
          <p:cNvSpPr>
            <a:spLocks noGrp="1"/>
          </p:cNvSpPr>
          <p:nvPr>
            <p:ph type="title"/>
          </p:nvPr>
        </p:nvSpPr>
        <p:spPr>
          <a:xfrm>
            <a:off x="285720" y="214290"/>
            <a:ext cx="8229600" cy="1143000"/>
          </a:xfrm>
        </p:spPr>
        <p:txBody>
          <a:bodyPr/>
          <a:lstStyle/>
          <a:p>
            <a:r>
              <a:rPr lang="pt-BR" b="1" dirty="0" smtClean="0"/>
              <a:t>Desafios e Proposições - Gestores</a:t>
            </a:r>
          </a:p>
        </p:txBody>
      </p:sp>
      <p:sp>
        <p:nvSpPr>
          <p:cNvPr id="40963" name="Espaço Reservado para Conteúdo 2"/>
          <p:cNvSpPr>
            <a:spLocks noGrp="1"/>
          </p:cNvSpPr>
          <p:nvPr>
            <p:ph idx="1"/>
          </p:nvPr>
        </p:nvSpPr>
        <p:spPr>
          <a:xfrm>
            <a:off x="642910" y="1357298"/>
            <a:ext cx="8001056" cy="5286412"/>
          </a:xfrm>
        </p:spPr>
        <p:txBody>
          <a:bodyPr/>
          <a:lstStyle/>
          <a:p>
            <a:pPr algn="just" eaLnBrk="1" hangingPunct="1"/>
            <a:endParaRPr lang="pt-BR" sz="800" b="1" dirty="0" smtClean="0"/>
          </a:p>
          <a:p>
            <a:pPr lvl="0" algn="just">
              <a:buNone/>
            </a:pPr>
            <a:r>
              <a:rPr lang="pt-BR" sz="2000" i="1" dirty="0" smtClean="0">
                <a:solidFill>
                  <a:srgbClr val="2606E4"/>
                </a:solidFill>
              </a:rPr>
              <a:t>	</a:t>
            </a:r>
          </a:p>
          <a:p>
            <a:pPr lvl="0" algn="just">
              <a:buNone/>
            </a:pPr>
            <a:endParaRPr lang="pt-BR" sz="2000" i="1" dirty="0" smtClean="0">
              <a:solidFill>
                <a:srgbClr val="2606E4"/>
              </a:solidFill>
            </a:endParaRPr>
          </a:p>
          <a:p>
            <a:pPr lvl="0" algn="just">
              <a:lnSpc>
                <a:spcPct val="150000"/>
              </a:lnSpc>
              <a:buNone/>
            </a:pPr>
            <a:r>
              <a:rPr lang="pt-BR" sz="2000" i="1" dirty="0" smtClean="0">
                <a:solidFill>
                  <a:srgbClr val="2606E4"/>
                </a:solidFill>
              </a:rPr>
              <a:t>	</a:t>
            </a:r>
            <a:r>
              <a:rPr lang="pt-BR" sz="2000" b="1" i="1" dirty="0" smtClean="0">
                <a:solidFill>
                  <a:srgbClr val="2606E4"/>
                </a:solidFill>
              </a:rPr>
              <a:t>“O principal desafio é da política de segurança alimentar no Estado é fazer com que a </a:t>
            </a:r>
            <a:r>
              <a:rPr lang="pt-BR" sz="2000" b="1" i="1" dirty="0" err="1" smtClean="0">
                <a:solidFill>
                  <a:srgbClr val="2606E4"/>
                </a:solidFill>
              </a:rPr>
              <a:t>CAISAN</a:t>
            </a:r>
            <a:r>
              <a:rPr lang="pt-BR" sz="2000" b="1" i="1" dirty="0" smtClean="0">
                <a:solidFill>
                  <a:srgbClr val="2606E4"/>
                </a:solidFill>
              </a:rPr>
              <a:t> funcione como um organismo com o seu Regimento Interno, com reuniões periódicas do pleno, como um todo do Executivo, que informe as comissões botar para funcionar a </a:t>
            </a:r>
            <a:r>
              <a:rPr lang="pt-BR" sz="2000" b="1" i="1" dirty="0" err="1" smtClean="0">
                <a:solidFill>
                  <a:srgbClr val="2606E4"/>
                </a:solidFill>
              </a:rPr>
              <a:t>CAISAN</a:t>
            </a:r>
            <a:r>
              <a:rPr lang="pt-BR" sz="2000" b="1" i="1" dirty="0" smtClean="0">
                <a:solidFill>
                  <a:srgbClr val="2606E4"/>
                </a:solidFill>
              </a:rPr>
              <a:t>, na verdade.”</a:t>
            </a:r>
          </a:p>
          <a:p>
            <a:pPr algn="r">
              <a:lnSpc>
                <a:spcPct val="150000"/>
              </a:lnSpc>
              <a:buNone/>
            </a:pPr>
            <a:r>
              <a:rPr lang="pt-BR" sz="1800" b="1" i="1" dirty="0" smtClean="0"/>
              <a:t>Gestor do </a:t>
            </a:r>
            <a:r>
              <a:rPr lang="pt-BR" sz="1800" b="1" i="1" dirty="0" err="1" smtClean="0"/>
              <a:t>SISAN</a:t>
            </a:r>
            <a:r>
              <a:rPr lang="pt-BR" sz="1800" b="1" i="1" dirty="0" smtClean="0"/>
              <a:t> (região  Norte)</a:t>
            </a:r>
            <a:endParaRPr lang="pt-BR" sz="1800" b="1" i="1" dirty="0" smtClean="0">
              <a:solidFill>
                <a:srgbClr val="2606E4"/>
              </a:solidFill>
            </a:endParaRPr>
          </a:p>
          <a:p>
            <a:pPr algn="r">
              <a:lnSpc>
                <a:spcPct val="150000"/>
              </a:lnSpc>
              <a:buFont typeface="Arial" charset="0"/>
              <a:buNone/>
            </a:pPr>
            <a:endParaRPr lang="pt-BR" sz="1800" b="1" i="1"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ítulo 1"/>
          <p:cNvSpPr>
            <a:spLocks noGrp="1"/>
          </p:cNvSpPr>
          <p:nvPr>
            <p:ph type="title"/>
          </p:nvPr>
        </p:nvSpPr>
        <p:spPr>
          <a:xfrm>
            <a:off x="285720" y="214290"/>
            <a:ext cx="8229600" cy="1143000"/>
          </a:xfrm>
        </p:spPr>
        <p:txBody>
          <a:bodyPr/>
          <a:lstStyle/>
          <a:p>
            <a:r>
              <a:rPr lang="pt-BR" b="1" dirty="0" smtClean="0"/>
              <a:t>Desafios e Proposições - Gestores</a:t>
            </a:r>
          </a:p>
        </p:txBody>
      </p:sp>
      <p:sp>
        <p:nvSpPr>
          <p:cNvPr id="40963" name="Espaço Reservado para Conteúdo 2"/>
          <p:cNvSpPr>
            <a:spLocks noGrp="1"/>
          </p:cNvSpPr>
          <p:nvPr>
            <p:ph idx="1"/>
          </p:nvPr>
        </p:nvSpPr>
        <p:spPr>
          <a:xfrm>
            <a:off x="642910" y="1785926"/>
            <a:ext cx="8001056" cy="5286412"/>
          </a:xfrm>
        </p:spPr>
        <p:txBody>
          <a:bodyPr/>
          <a:lstStyle/>
          <a:p>
            <a:pPr algn="just" eaLnBrk="1" hangingPunct="1"/>
            <a:endParaRPr lang="pt-BR" sz="800" b="1" dirty="0" smtClean="0"/>
          </a:p>
          <a:p>
            <a:pPr lvl="0" algn="just">
              <a:lnSpc>
                <a:spcPct val="150000"/>
              </a:lnSpc>
              <a:buNone/>
            </a:pPr>
            <a:r>
              <a:rPr lang="pt-BR" sz="2000" i="1" dirty="0" smtClean="0">
                <a:solidFill>
                  <a:srgbClr val="2606E4"/>
                </a:solidFill>
              </a:rPr>
              <a:t>	</a:t>
            </a:r>
            <a:r>
              <a:rPr lang="pt-BR" sz="1800" b="1" i="1" dirty="0" smtClean="0">
                <a:solidFill>
                  <a:srgbClr val="2606E4"/>
                </a:solidFill>
              </a:rPr>
              <a:t>“O grande desafio do </a:t>
            </a:r>
            <a:r>
              <a:rPr lang="pt-BR" sz="1800" b="1" i="1" dirty="0" err="1" smtClean="0">
                <a:solidFill>
                  <a:srgbClr val="2606E4"/>
                </a:solidFill>
              </a:rPr>
              <a:t>SISAN</a:t>
            </a:r>
            <a:r>
              <a:rPr lang="pt-BR" sz="1800" b="1" i="1" dirty="0" smtClean="0">
                <a:solidFill>
                  <a:srgbClr val="2606E4"/>
                </a:solidFill>
              </a:rPr>
              <a:t> é implementar um sistema que não está sob responsabilidade apenas de um setor governamental, pela própria característica da segurança alimentar, a </a:t>
            </a:r>
            <a:r>
              <a:rPr lang="pt-BR" sz="1800" b="1" i="1" dirty="0" err="1" smtClean="0">
                <a:solidFill>
                  <a:srgbClr val="2606E4"/>
                </a:solidFill>
              </a:rPr>
              <a:t>intersetorialidade</a:t>
            </a:r>
            <a:r>
              <a:rPr lang="pt-BR" sz="1800" b="1" i="1" dirty="0" smtClean="0">
                <a:solidFill>
                  <a:srgbClr val="2606E4"/>
                </a:solidFill>
              </a:rPr>
              <a:t>...existe a necessidade de integração de ações, programas, orçamentos de diferentes áreas. Além  disso, tem o desafio de se consolidar verticalmente, nas 3 esferas de governo” </a:t>
            </a:r>
          </a:p>
          <a:p>
            <a:pPr lvl="0" algn="just">
              <a:buNone/>
            </a:pPr>
            <a:endParaRPr lang="pt-BR" sz="2000" b="1" i="1" dirty="0" smtClean="0"/>
          </a:p>
          <a:p>
            <a:pPr lvl="0" algn="just">
              <a:buNone/>
            </a:pPr>
            <a:endParaRPr lang="pt-BR" sz="2000" b="1" i="1" dirty="0" smtClean="0"/>
          </a:p>
          <a:p>
            <a:pPr lvl="0" algn="r">
              <a:buNone/>
            </a:pPr>
            <a:r>
              <a:rPr lang="pt-BR" sz="1800" b="1" i="1" dirty="0" smtClean="0"/>
              <a:t>Gestor do </a:t>
            </a:r>
            <a:r>
              <a:rPr lang="pt-BR" sz="1800" b="1" i="1" dirty="0" err="1" smtClean="0"/>
              <a:t>SISAN</a:t>
            </a:r>
            <a:r>
              <a:rPr lang="pt-BR" sz="1800" b="1" i="1" dirty="0" smtClean="0"/>
              <a:t> (região Centro Oeste)</a:t>
            </a:r>
            <a:endParaRPr lang="pt-BR" sz="1800" b="1" i="1" dirty="0" smtClean="0">
              <a:solidFill>
                <a:srgbClr val="2606E4"/>
              </a:solidFill>
            </a:endParaRPr>
          </a:p>
          <a:p>
            <a:pPr algn="r">
              <a:lnSpc>
                <a:spcPct val="150000"/>
              </a:lnSpc>
              <a:buFont typeface="Arial" charset="0"/>
              <a:buNone/>
            </a:pPr>
            <a:endParaRPr lang="pt-BR" sz="1800" b="1" i="1"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596" y="142852"/>
            <a:ext cx="8229600" cy="1143000"/>
          </a:xfrm>
        </p:spPr>
        <p:txBody>
          <a:bodyPr/>
          <a:lstStyle/>
          <a:p>
            <a:r>
              <a:rPr lang="pt-BR" b="1" dirty="0" smtClean="0"/>
              <a:t>Algumas conclusões</a:t>
            </a:r>
            <a:endParaRPr lang="pt-BR" b="1" dirty="0"/>
          </a:p>
        </p:txBody>
      </p:sp>
      <p:sp>
        <p:nvSpPr>
          <p:cNvPr id="3" name="Espaço Reservado para Conteúdo 2"/>
          <p:cNvSpPr>
            <a:spLocks noGrp="1"/>
          </p:cNvSpPr>
          <p:nvPr>
            <p:ph idx="1"/>
          </p:nvPr>
        </p:nvSpPr>
        <p:spPr>
          <a:xfrm>
            <a:off x="428596" y="1571612"/>
            <a:ext cx="8229600" cy="4525963"/>
          </a:xfrm>
        </p:spPr>
        <p:txBody>
          <a:bodyPr/>
          <a:lstStyle/>
          <a:p>
            <a:pPr algn="just">
              <a:buFont typeface="Wingdings" pitchFamily="2" charset="2"/>
              <a:buChar char="ü"/>
            </a:pPr>
            <a:r>
              <a:rPr lang="pt-BR" sz="1800" dirty="0" smtClean="0"/>
              <a:t>Embora considerado uma “coisa nova”, existe uma forte percepção do </a:t>
            </a:r>
            <a:r>
              <a:rPr lang="pt-BR" sz="1800" dirty="0" err="1" smtClean="0"/>
              <a:t>SISAN</a:t>
            </a:r>
            <a:r>
              <a:rPr lang="pt-BR" sz="1800" dirty="0" smtClean="0"/>
              <a:t> como um sistema que orienta o Estado e a Sociedade Civil  para garantir  um direito.</a:t>
            </a:r>
          </a:p>
          <a:p>
            <a:pPr algn="just">
              <a:buNone/>
            </a:pPr>
            <a:endParaRPr lang="pt-BR" sz="1800" dirty="0" smtClean="0"/>
          </a:p>
          <a:p>
            <a:pPr algn="just">
              <a:buFont typeface="Wingdings" pitchFamily="2" charset="2"/>
              <a:buChar char="ü"/>
            </a:pPr>
            <a:r>
              <a:rPr lang="pt-BR" sz="1800" dirty="0" smtClean="0"/>
              <a:t>A </a:t>
            </a:r>
            <a:r>
              <a:rPr lang="pt-BR" sz="1800" dirty="0" err="1" smtClean="0"/>
              <a:t>LOSAN</a:t>
            </a:r>
            <a:r>
              <a:rPr lang="pt-BR" sz="1800" dirty="0" smtClean="0"/>
              <a:t> é  reconhecida pela maioria como o marco legal do movimento de garantia do </a:t>
            </a:r>
            <a:r>
              <a:rPr lang="pt-BR" sz="1800" dirty="0" err="1" smtClean="0"/>
              <a:t>DHAA</a:t>
            </a:r>
            <a:r>
              <a:rPr lang="pt-BR" sz="1800" dirty="0" smtClean="0"/>
              <a:t> e do </a:t>
            </a:r>
            <a:r>
              <a:rPr lang="pt-BR" sz="1800" dirty="0" err="1" smtClean="0"/>
              <a:t>SISAN</a:t>
            </a:r>
            <a:r>
              <a:rPr lang="pt-BR" sz="1800" dirty="0" smtClean="0"/>
              <a:t>. A lei é bem conhecida.</a:t>
            </a:r>
          </a:p>
          <a:p>
            <a:pPr algn="just">
              <a:buNone/>
            </a:pPr>
            <a:endParaRPr lang="pt-BR" sz="1800" dirty="0" smtClean="0"/>
          </a:p>
          <a:p>
            <a:pPr algn="just">
              <a:buFont typeface="Wingdings" pitchFamily="2" charset="2"/>
              <a:buChar char="ü"/>
            </a:pPr>
            <a:r>
              <a:rPr lang="pt-BR" sz="1800" dirty="0" smtClean="0"/>
              <a:t>O </a:t>
            </a:r>
            <a:r>
              <a:rPr lang="pt-BR" sz="1800" dirty="0" err="1" smtClean="0"/>
              <a:t>CONSEA</a:t>
            </a:r>
            <a:r>
              <a:rPr lang="pt-BR" sz="1800" dirty="0" smtClean="0"/>
              <a:t> é reconhecido por todos como o espaço central da mobilização para o </a:t>
            </a:r>
            <a:r>
              <a:rPr lang="pt-BR" sz="1800" dirty="0" err="1" smtClean="0"/>
              <a:t>SISAN</a:t>
            </a:r>
            <a:r>
              <a:rPr lang="pt-BR" sz="1800" dirty="0" smtClean="0"/>
              <a:t>.</a:t>
            </a:r>
          </a:p>
          <a:p>
            <a:pPr algn="just">
              <a:buFont typeface="Wingdings" pitchFamily="2" charset="2"/>
              <a:buChar char="ü"/>
            </a:pPr>
            <a:endParaRPr lang="pt-BR" sz="1800" dirty="0" smtClean="0"/>
          </a:p>
          <a:p>
            <a:pPr algn="just">
              <a:buFont typeface="Wingdings" pitchFamily="2" charset="2"/>
              <a:buChar char="ü"/>
            </a:pPr>
            <a:r>
              <a:rPr lang="pt-BR" sz="1800" dirty="0" smtClean="0"/>
              <a:t>Entendem que a realização do </a:t>
            </a:r>
            <a:r>
              <a:rPr lang="pt-BR" sz="1800" dirty="0" err="1" smtClean="0"/>
              <a:t>DHAA</a:t>
            </a:r>
            <a:r>
              <a:rPr lang="pt-BR" sz="1800" dirty="0" smtClean="0"/>
              <a:t> se faz num processo histórico de construção lenta e de luta social, que exige a articulação da Sociedade </a:t>
            </a:r>
            <a:r>
              <a:rPr lang="pt-BR" sz="1800" dirty="0" err="1" smtClean="0"/>
              <a:t>Sivil</a:t>
            </a:r>
            <a:r>
              <a:rPr lang="pt-BR" sz="1800" dirty="0" smtClean="0"/>
              <a:t> e do Governo. Há um processo de educação política.  O </a:t>
            </a:r>
            <a:r>
              <a:rPr lang="pt-BR" sz="1800" dirty="0" err="1" smtClean="0"/>
              <a:t>CONSEA</a:t>
            </a:r>
            <a:r>
              <a:rPr lang="pt-BR" sz="1800" dirty="0" smtClean="0"/>
              <a:t> é o </a:t>
            </a:r>
            <a:r>
              <a:rPr lang="pt-BR" sz="1800" i="1" dirty="0" err="1" smtClean="0"/>
              <a:t>locus</a:t>
            </a:r>
            <a:r>
              <a:rPr lang="pt-BR" sz="1800" i="1" dirty="0" smtClean="0"/>
              <a:t>  </a:t>
            </a:r>
            <a:r>
              <a:rPr lang="pt-BR" sz="1800" dirty="0" smtClean="0"/>
              <a:t>fundamental deste processo educativo e </a:t>
            </a:r>
            <a:r>
              <a:rPr lang="pt-BR" sz="1800" dirty="0" err="1" smtClean="0"/>
              <a:t>mobilizador</a:t>
            </a:r>
            <a:r>
              <a:rPr lang="pt-BR" sz="1800" dirty="0" smtClean="0"/>
              <a:t>.</a:t>
            </a:r>
            <a:endParaRPr lang="pt-BR" sz="1800" i="1" dirty="0" smtClean="0"/>
          </a:p>
          <a:p>
            <a:pPr algn="just">
              <a:buNone/>
            </a:pPr>
            <a:endParaRPr lang="pt-BR" sz="20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None/>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None/>
            </a:pPr>
            <a:endParaRPr lang="pt-B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Algumas conclusões</a:t>
            </a:r>
            <a:endParaRPr lang="pt-BR" b="1" dirty="0"/>
          </a:p>
        </p:txBody>
      </p:sp>
      <p:sp>
        <p:nvSpPr>
          <p:cNvPr id="3" name="Espaço Reservado para Conteúdo 2"/>
          <p:cNvSpPr>
            <a:spLocks noGrp="1"/>
          </p:cNvSpPr>
          <p:nvPr>
            <p:ph idx="1"/>
          </p:nvPr>
        </p:nvSpPr>
        <p:spPr>
          <a:xfrm>
            <a:off x="428596" y="1357298"/>
            <a:ext cx="8229600" cy="4525963"/>
          </a:xfrm>
        </p:spPr>
        <p:txBody>
          <a:bodyPr/>
          <a:lstStyle/>
          <a:p>
            <a:pPr algn="just">
              <a:buFont typeface="Wingdings" pitchFamily="2" charset="2"/>
              <a:buChar char="ü"/>
            </a:pPr>
            <a:r>
              <a:rPr lang="pt-BR" sz="1800" dirty="0" smtClean="0"/>
              <a:t>Há dificuldades na compreensão da implementação da </a:t>
            </a:r>
            <a:r>
              <a:rPr lang="pt-BR" sz="1800" dirty="0" err="1" smtClean="0"/>
              <a:t>LOSAN</a:t>
            </a:r>
            <a:r>
              <a:rPr lang="pt-BR" sz="1800" dirty="0" smtClean="0"/>
              <a:t> e do </a:t>
            </a:r>
            <a:r>
              <a:rPr lang="pt-BR" sz="1800" dirty="0" err="1" smtClean="0"/>
              <a:t>SISAN</a:t>
            </a:r>
            <a:r>
              <a:rPr lang="pt-BR" sz="1800" dirty="0" smtClean="0"/>
              <a:t>. Como fazer? </a:t>
            </a:r>
          </a:p>
          <a:p>
            <a:pPr algn="just">
              <a:buNone/>
            </a:pPr>
            <a:endParaRPr lang="pt-BR" sz="1800" dirty="0" smtClean="0"/>
          </a:p>
          <a:p>
            <a:pPr algn="just">
              <a:buFont typeface="Wingdings" pitchFamily="2" charset="2"/>
              <a:buChar char="ü"/>
            </a:pPr>
            <a:r>
              <a:rPr lang="pt-BR" sz="1800" dirty="0" smtClean="0"/>
              <a:t>Há diferentes percepções sobre o que é </a:t>
            </a:r>
            <a:r>
              <a:rPr lang="pt-BR" sz="1800" dirty="0" err="1" smtClean="0"/>
              <a:t>SAN</a:t>
            </a:r>
            <a:r>
              <a:rPr lang="pt-BR" sz="1800" dirty="0" smtClean="0"/>
              <a:t> e o </a:t>
            </a:r>
            <a:r>
              <a:rPr lang="pt-BR" sz="1800" dirty="0" err="1" smtClean="0"/>
              <a:t>DHAA</a:t>
            </a:r>
            <a:r>
              <a:rPr lang="pt-BR" sz="1800" dirty="0" smtClean="0"/>
              <a:t>. É novidade para muitos gestores. Mas os conceitos estão mais apropriados pela Sociedade Civil.</a:t>
            </a:r>
          </a:p>
          <a:p>
            <a:pPr algn="just">
              <a:buNone/>
            </a:pPr>
            <a:endParaRPr lang="pt-BR" sz="1800" dirty="0" smtClean="0"/>
          </a:p>
          <a:p>
            <a:pPr algn="just">
              <a:buFont typeface="Wingdings" pitchFamily="2" charset="2"/>
              <a:buChar char="ü"/>
            </a:pPr>
            <a:r>
              <a:rPr lang="pt-BR" sz="1800" dirty="0" smtClean="0"/>
              <a:t>A falta de conhecimento aprofundado sobre o </a:t>
            </a:r>
            <a:r>
              <a:rPr lang="pt-BR" sz="1800" dirty="0" err="1" smtClean="0"/>
              <a:t>SISAN</a:t>
            </a:r>
            <a:r>
              <a:rPr lang="pt-BR" sz="1800" dirty="0" smtClean="0"/>
              <a:t> e sua forma de gestão aparece como um problema para os gestores envolvidos diretamente na gestão da política.</a:t>
            </a:r>
          </a:p>
          <a:p>
            <a:pPr algn="just">
              <a:buNone/>
            </a:pPr>
            <a:endParaRPr lang="pt-BR" sz="1800" dirty="0" smtClean="0"/>
          </a:p>
          <a:p>
            <a:pPr algn="just">
              <a:buFont typeface="Wingdings" pitchFamily="2" charset="2"/>
              <a:buChar char="ü"/>
            </a:pPr>
            <a:r>
              <a:rPr lang="pt-BR" sz="1800" dirty="0" smtClean="0"/>
              <a:t> O que se apresenta como principal problema é a interlocução para fora do </a:t>
            </a:r>
            <a:r>
              <a:rPr lang="pt-BR" sz="1800" dirty="0" err="1" smtClean="0"/>
              <a:t>CONSEA</a:t>
            </a:r>
            <a:r>
              <a:rPr lang="pt-BR" sz="1800" dirty="0" smtClean="0"/>
              <a:t> e da </a:t>
            </a:r>
            <a:r>
              <a:rPr lang="pt-BR" sz="1800" dirty="0" err="1" smtClean="0"/>
              <a:t>CAISAN</a:t>
            </a:r>
            <a:r>
              <a:rPr lang="pt-BR" sz="1800" dirty="0" smtClean="0"/>
              <a:t>, com os demais gestores públicos que pouco ou nada sabem sobre o direito humano a alimentação e a existência de um sistema a ele relacionado, mesmo os gestores diretamente envolvidos na gestão de programas de </a:t>
            </a:r>
            <a:r>
              <a:rPr lang="pt-BR" sz="1800" dirty="0" err="1" smtClean="0"/>
              <a:t>SAN</a:t>
            </a:r>
            <a:r>
              <a:rPr lang="pt-BR" sz="1800" dirty="0" smtClean="0"/>
              <a:t>.</a:t>
            </a:r>
          </a:p>
          <a:p>
            <a:pPr algn="just">
              <a:buFont typeface="Wingdings" pitchFamily="2" charset="2"/>
              <a:buChar char="ü"/>
            </a:pPr>
            <a:endParaRPr lang="pt-BR" sz="2000" dirty="0" smtClean="0"/>
          </a:p>
          <a:p>
            <a:pPr algn="just">
              <a:buFont typeface="Wingdings" pitchFamily="2" charset="2"/>
              <a:buChar char="ü"/>
            </a:pPr>
            <a:endParaRPr lang="pt-BR" sz="1800" dirty="0" smtClean="0"/>
          </a:p>
          <a:p>
            <a:pPr algn="just">
              <a:buNone/>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None/>
            </a:pPr>
            <a:endParaRPr lang="pt-B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Algumas conclusões</a:t>
            </a:r>
            <a:endParaRPr lang="pt-BR" b="1" dirty="0"/>
          </a:p>
        </p:txBody>
      </p:sp>
      <p:sp>
        <p:nvSpPr>
          <p:cNvPr id="3" name="Espaço Reservado para Conteúdo 2"/>
          <p:cNvSpPr>
            <a:spLocks noGrp="1"/>
          </p:cNvSpPr>
          <p:nvPr>
            <p:ph idx="1"/>
          </p:nvPr>
        </p:nvSpPr>
        <p:spPr/>
        <p:txBody>
          <a:bodyPr/>
          <a:lstStyle/>
          <a:p>
            <a:pPr algn="just">
              <a:buFont typeface="Wingdings" pitchFamily="2" charset="2"/>
              <a:buChar char="ü"/>
            </a:pPr>
            <a:r>
              <a:rPr lang="pt-BR" sz="1800" dirty="0" smtClean="0"/>
              <a:t>A elaboração dos Planos Estaduais de </a:t>
            </a:r>
            <a:r>
              <a:rPr lang="pt-BR" sz="1800" dirty="0" err="1" smtClean="0"/>
              <a:t>SAN</a:t>
            </a:r>
            <a:r>
              <a:rPr lang="pt-BR" sz="1800" dirty="0" smtClean="0"/>
              <a:t> é percebida  pelos gestores como uma etapa estratégica e desafiadora. O plano  é percebido como um importante instrumento de planejamento operacional e orçamentário </a:t>
            </a:r>
            <a:r>
              <a:rPr lang="pt-BR" sz="1800" dirty="0" err="1" smtClean="0"/>
              <a:t>intersetorial</a:t>
            </a:r>
            <a:r>
              <a:rPr lang="pt-BR" sz="1800" dirty="0" smtClean="0"/>
              <a:t>.</a:t>
            </a:r>
          </a:p>
          <a:p>
            <a:pPr algn="just">
              <a:buFont typeface="Wingdings" pitchFamily="2" charset="2"/>
              <a:buChar char="ü"/>
            </a:pPr>
            <a:endParaRPr lang="pt-BR" sz="1800" dirty="0" smtClean="0"/>
          </a:p>
          <a:p>
            <a:pPr algn="just">
              <a:buFont typeface="Wingdings" pitchFamily="2" charset="2"/>
              <a:buChar char="ü"/>
            </a:pPr>
            <a:r>
              <a:rPr lang="pt-BR" sz="1800" dirty="0" smtClean="0"/>
              <a:t>A </a:t>
            </a:r>
            <a:r>
              <a:rPr lang="pt-BR" sz="1800" dirty="0" err="1" smtClean="0"/>
              <a:t>intersetorialidade</a:t>
            </a:r>
            <a:r>
              <a:rPr lang="pt-BR" sz="1800" dirty="0" smtClean="0"/>
              <a:t> é percebida pelos gestores e sociedade civil; existe a compreensão de que as secretarias  estaduais não podem trabalhar de forma isolada, sendo a que </a:t>
            </a:r>
            <a:r>
              <a:rPr lang="pt-BR" sz="1800" dirty="0" err="1" smtClean="0"/>
              <a:t>CAISAN</a:t>
            </a:r>
            <a:r>
              <a:rPr lang="pt-BR" sz="1800" dirty="0" smtClean="0"/>
              <a:t> se apresenta como uma perspectiva de solução para a articulação </a:t>
            </a:r>
            <a:r>
              <a:rPr lang="pt-BR" sz="1800" dirty="0" err="1" smtClean="0"/>
              <a:t>intersetorial</a:t>
            </a:r>
            <a:r>
              <a:rPr lang="pt-BR" sz="1800" dirty="0" smtClean="0"/>
              <a:t>.</a:t>
            </a:r>
          </a:p>
          <a:p>
            <a:pPr algn="just">
              <a:buFont typeface="Wingdings" pitchFamily="2" charset="2"/>
              <a:buChar char="ü"/>
            </a:pPr>
            <a:endParaRPr lang="pt-BR" sz="1800" dirty="0" smtClean="0"/>
          </a:p>
          <a:p>
            <a:pPr algn="just">
              <a:buFont typeface="Wingdings" pitchFamily="2" charset="2"/>
              <a:buChar char="ü"/>
            </a:pPr>
            <a:r>
              <a:rPr lang="pt-BR" sz="1800" dirty="0" smtClean="0"/>
              <a:t>O desenho do sistema está dado. O processo de implementação em construção.   As políticas públicas aguardando uma melhor gestão  de suas interfaces e sinergias.</a:t>
            </a:r>
          </a:p>
          <a:p>
            <a:pPr algn="just">
              <a:buFont typeface="Wingdings" pitchFamily="2" charset="2"/>
              <a:buChar char="ü"/>
            </a:pPr>
            <a:endParaRPr lang="pt-BR" sz="1800" dirty="0" smtClean="0"/>
          </a:p>
          <a:p>
            <a:pPr algn="just">
              <a:buFont typeface="Wingdings" pitchFamily="2" charset="2"/>
              <a:buChar char="ü"/>
            </a:pPr>
            <a:r>
              <a:rPr lang="pt-BR" sz="1800" dirty="0" smtClean="0"/>
              <a:t>A sociedade civil está apta a participar; precisa de maior apoio institucional e de apoio político dos dirigentes que de fato tomam decisão.</a:t>
            </a:r>
          </a:p>
          <a:p>
            <a:pPr algn="just">
              <a:buFont typeface="Wingdings" pitchFamily="2" charset="2"/>
              <a:buChar char="ü"/>
            </a:pPr>
            <a:endParaRPr lang="pt-BR" sz="2000" dirty="0" smtClean="0"/>
          </a:p>
          <a:p>
            <a:pPr algn="just">
              <a:buFont typeface="Wingdings" pitchFamily="2" charset="2"/>
              <a:buChar char="ü"/>
            </a:pPr>
            <a:endParaRPr lang="pt-BR" sz="1800" dirty="0" smtClean="0"/>
          </a:p>
          <a:p>
            <a:pPr algn="just">
              <a:buNone/>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Font typeface="Wingdings" pitchFamily="2" charset="2"/>
              <a:buChar char="ü"/>
            </a:pPr>
            <a:endParaRPr lang="pt-BR" sz="1800" dirty="0" smtClean="0"/>
          </a:p>
          <a:p>
            <a:pPr algn="just">
              <a:buNone/>
            </a:pPr>
            <a:endParaRPr lang="pt-B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Livro: O </a:t>
            </a:r>
            <a:r>
              <a:rPr lang="pt-BR" b="1" dirty="0" err="1" smtClean="0"/>
              <a:t>DHAA</a:t>
            </a:r>
            <a:r>
              <a:rPr lang="pt-BR" b="1" dirty="0" smtClean="0"/>
              <a:t> e o </a:t>
            </a:r>
            <a:r>
              <a:rPr lang="pt-BR" b="1" dirty="0" err="1" smtClean="0"/>
              <a:t>SISAN</a:t>
            </a:r>
            <a:endParaRPr lang="pt-BR" b="1" dirty="0"/>
          </a:p>
        </p:txBody>
      </p:sp>
      <p:sp>
        <p:nvSpPr>
          <p:cNvPr id="3" name="Espaço Reservado para Conteúdo 2"/>
          <p:cNvSpPr>
            <a:spLocks noGrp="1"/>
          </p:cNvSpPr>
          <p:nvPr>
            <p:ph idx="1"/>
          </p:nvPr>
        </p:nvSpPr>
        <p:spPr/>
        <p:txBody>
          <a:bodyPr/>
          <a:lstStyle/>
          <a:p>
            <a:pPr algn="ctr">
              <a:buNone/>
            </a:pPr>
            <a:endParaRPr lang="pt-BR" dirty="0"/>
          </a:p>
        </p:txBody>
      </p:sp>
      <p:graphicFrame>
        <p:nvGraphicFramePr>
          <p:cNvPr id="97283" name="Object 3"/>
          <p:cNvGraphicFramePr>
            <a:graphicFrameLocks noChangeAspect="1"/>
          </p:cNvGraphicFramePr>
          <p:nvPr/>
        </p:nvGraphicFramePr>
        <p:xfrm>
          <a:off x="2214546" y="2500306"/>
          <a:ext cx="6572296" cy="5059317"/>
        </p:xfrm>
        <a:graphic>
          <a:graphicData uri="http://schemas.openxmlformats.org/presentationml/2006/ole">
            <p:oleObj spid="_x0000_s195587" name="Acrobat Document" r:id="rId3" imgW="15121440" imgH="10695600" progId="AcroExch.Document.7">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ítulo 1"/>
          <p:cNvSpPr>
            <a:spLocks noGrp="1"/>
          </p:cNvSpPr>
          <p:nvPr>
            <p:ph type="title"/>
          </p:nvPr>
        </p:nvSpPr>
        <p:spPr>
          <a:xfrm>
            <a:off x="428596" y="0"/>
            <a:ext cx="8229600" cy="1143000"/>
          </a:xfrm>
        </p:spPr>
        <p:txBody>
          <a:bodyPr/>
          <a:lstStyle/>
          <a:p>
            <a:pPr eaLnBrk="1" hangingPunct="1"/>
            <a:r>
              <a:rPr lang="pt-BR" b="1" dirty="0" smtClean="0"/>
              <a:t>A Pesquisa sobre o SISAN</a:t>
            </a:r>
          </a:p>
        </p:txBody>
      </p:sp>
      <p:sp>
        <p:nvSpPr>
          <p:cNvPr id="11269" name="Rectangle 6"/>
          <p:cNvSpPr>
            <a:spLocks noGrp="1" noChangeArrowheads="1"/>
          </p:cNvSpPr>
          <p:nvPr>
            <p:ph idx="1"/>
          </p:nvPr>
        </p:nvSpPr>
        <p:spPr>
          <a:xfrm>
            <a:off x="214313" y="1285860"/>
            <a:ext cx="8358187" cy="4031873"/>
          </a:xfrm>
        </p:spPr>
        <p:txBody>
          <a:bodyPr wrap="square" anchor="ctr">
            <a:spAutoFit/>
          </a:bodyPr>
          <a:lstStyle/>
          <a:p>
            <a:pPr marL="0" indent="0" algn="ctr">
              <a:spcBef>
                <a:spcPct val="0"/>
              </a:spcBef>
              <a:buFontTx/>
              <a:buNone/>
              <a:defRPr/>
            </a:pPr>
            <a:r>
              <a:rPr lang="pt-BR" sz="2400" b="1" dirty="0" smtClean="0">
                <a:ea typeface="Times New Roman" pitchFamily="18" charset="0"/>
                <a:cs typeface="Calibri" pitchFamily="34" charset="0"/>
              </a:rPr>
              <a:t>Fonte dos dados</a:t>
            </a:r>
          </a:p>
          <a:p>
            <a:pPr marL="0" indent="0" algn="ctr">
              <a:spcBef>
                <a:spcPct val="0"/>
              </a:spcBef>
              <a:buFontTx/>
              <a:buNone/>
              <a:defRPr/>
            </a:pPr>
            <a:endParaRPr lang="pt-BR" sz="2400" b="1" dirty="0" smtClean="0">
              <a:ea typeface="Times New Roman" pitchFamily="18" charset="0"/>
              <a:cs typeface="Calibri" pitchFamily="34" charset="0"/>
            </a:endParaRPr>
          </a:p>
          <a:p>
            <a:pPr marL="0" indent="0" algn="ctr">
              <a:spcBef>
                <a:spcPct val="0"/>
              </a:spcBef>
              <a:buFontTx/>
              <a:buNone/>
              <a:defRPr/>
            </a:pPr>
            <a:r>
              <a:rPr lang="pt-BR" sz="2400" b="1" dirty="0" smtClean="0">
                <a:ea typeface="Times New Roman" pitchFamily="18" charset="0"/>
                <a:cs typeface="Calibri" pitchFamily="34" charset="0"/>
              </a:rPr>
              <a:t>2 instrumentos de coleta de dados:</a:t>
            </a:r>
          </a:p>
          <a:p>
            <a:pPr marL="0" indent="0">
              <a:spcBef>
                <a:spcPct val="0"/>
              </a:spcBef>
              <a:buFontTx/>
              <a:buNone/>
              <a:defRPr/>
            </a:pPr>
            <a:endParaRPr lang="pt-BR" sz="2400" b="1" dirty="0" smtClean="0">
              <a:ea typeface="Times New Roman" pitchFamily="18" charset="0"/>
              <a:cs typeface="Calibri" pitchFamily="34" charset="0"/>
            </a:endParaRPr>
          </a:p>
          <a:p>
            <a:pPr marL="514350" indent="-514350">
              <a:spcBef>
                <a:spcPct val="0"/>
              </a:spcBef>
              <a:buNone/>
              <a:defRPr/>
            </a:pPr>
            <a:r>
              <a:rPr lang="pt-BR" sz="2400" b="1" dirty="0" smtClean="0">
                <a:ea typeface="Times New Roman" pitchFamily="18" charset="0"/>
                <a:cs typeface="Calibri" pitchFamily="34" charset="0"/>
              </a:rPr>
              <a:t>		</a:t>
            </a:r>
          </a:p>
          <a:p>
            <a:pPr marL="514350" indent="-514350">
              <a:spcBef>
                <a:spcPct val="0"/>
              </a:spcBef>
              <a:buNone/>
              <a:defRPr/>
            </a:pPr>
            <a:r>
              <a:rPr lang="pt-BR" sz="2400" b="1" dirty="0" smtClean="0">
                <a:ea typeface="Times New Roman" pitchFamily="18" charset="0"/>
                <a:cs typeface="Calibri" pitchFamily="34" charset="0"/>
              </a:rPr>
              <a:t>		</a:t>
            </a:r>
            <a:r>
              <a:rPr lang="pt-BR" sz="2400" dirty="0" smtClean="0">
                <a:ea typeface="Times New Roman" pitchFamily="18" charset="0"/>
                <a:cs typeface="Calibri" pitchFamily="34" charset="0"/>
              </a:rPr>
              <a:t>1. Dados quantitativos:</a:t>
            </a:r>
          </a:p>
          <a:p>
            <a:pPr marL="514350" indent="-514350">
              <a:spcBef>
                <a:spcPct val="0"/>
              </a:spcBef>
              <a:buFont typeface="Arial" charset="0"/>
              <a:buNone/>
              <a:defRPr/>
            </a:pPr>
            <a:r>
              <a:rPr lang="pt-BR" sz="2400" dirty="0" smtClean="0">
                <a:ea typeface="Times New Roman" pitchFamily="18" charset="0"/>
                <a:cs typeface="Calibri" pitchFamily="34" charset="0"/>
              </a:rPr>
              <a:t> </a:t>
            </a:r>
          </a:p>
          <a:p>
            <a:pPr marL="514350" indent="-514350">
              <a:spcBef>
                <a:spcPct val="0"/>
              </a:spcBef>
              <a:buNone/>
              <a:defRPr/>
            </a:pPr>
            <a:r>
              <a:rPr lang="pt-BR" sz="2400" b="1" dirty="0" smtClean="0">
                <a:ea typeface="Times New Roman" pitchFamily="18" charset="0"/>
                <a:cs typeface="Calibri" pitchFamily="34" charset="0"/>
              </a:rPr>
              <a:t>	</a:t>
            </a:r>
          </a:p>
          <a:p>
            <a:pPr marL="514350" indent="-514350">
              <a:spcBef>
                <a:spcPct val="0"/>
              </a:spcBef>
              <a:buNone/>
              <a:defRPr/>
            </a:pPr>
            <a:r>
              <a:rPr lang="pt-BR" sz="2400" b="1" dirty="0" smtClean="0">
                <a:ea typeface="Times New Roman" pitchFamily="18" charset="0"/>
                <a:cs typeface="Calibri" pitchFamily="34" charset="0"/>
              </a:rPr>
              <a:t>		2. Dados qualitativos: </a:t>
            </a:r>
          </a:p>
          <a:p>
            <a:pPr marL="514350" indent="-514350">
              <a:spcBef>
                <a:spcPct val="0"/>
              </a:spcBef>
              <a:buFont typeface="Arial" charset="0"/>
              <a:buNone/>
              <a:defRPr/>
            </a:pPr>
            <a:r>
              <a:rPr lang="pt-BR" sz="2000" dirty="0" smtClean="0">
                <a:ea typeface="Times New Roman" pitchFamily="18" charset="0"/>
                <a:cs typeface="Calibri" pitchFamily="34" charset="0"/>
              </a:rPr>
              <a:t> 	</a:t>
            </a:r>
          </a:p>
          <a:p>
            <a:pPr marL="514350" indent="-514350">
              <a:spcBef>
                <a:spcPct val="0"/>
              </a:spcBef>
              <a:buFont typeface="Arial" charset="0"/>
              <a:buNone/>
              <a:defRPr/>
            </a:pPr>
            <a:endParaRPr lang="pt-BR" sz="2000" dirty="0" smtClean="0">
              <a:ea typeface="Times New Roman" pitchFamily="18" charset="0"/>
              <a:cs typeface="Calibri" pitchFamily="34" charset="0"/>
            </a:endParaRPr>
          </a:p>
        </p:txBody>
      </p:sp>
      <p:sp>
        <p:nvSpPr>
          <p:cNvPr id="5" name="Seta para a direita 4"/>
          <p:cNvSpPr/>
          <p:nvPr/>
        </p:nvSpPr>
        <p:spPr>
          <a:xfrm rot="19850454" flipV="1">
            <a:off x="583240" y="4642506"/>
            <a:ext cx="638371" cy="21433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ítulo 1"/>
          <p:cNvSpPr>
            <a:spLocks noGrp="1"/>
          </p:cNvSpPr>
          <p:nvPr>
            <p:ph type="title"/>
          </p:nvPr>
        </p:nvSpPr>
        <p:spPr>
          <a:xfrm>
            <a:off x="357188" y="2286000"/>
            <a:ext cx="8786812" cy="1143000"/>
          </a:xfrm>
        </p:spPr>
        <p:txBody>
          <a:bodyPr/>
          <a:lstStyle/>
          <a:p>
            <a:pPr algn="l"/>
            <a:r>
              <a:rPr lang="pt-BR" sz="3200" b="1" dirty="0" smtClean="0"/>
              <a:t/>
            </a:r>
            <a:br>
              <a:rPr lang="pt-BR" sz="3200" b="1" dirty="0" smtClean="0"/>
            </a:br>
            <a:r>
              <a:rPr lang="pt-BR" sz="3200" b="1" dirty="0" smtClean="0"/>
              <a:t/>
            </a:r>
            <a:br>
              <a:rPr lang="pt-BR" sz="3200" b="1" dirty="0" smtClean="0"/>
            </a:br>
            <a:r>
              <a:rPr lang="pt-BR" sz="3200" b="1" dirty="0" smtClean="0"/>
              <a:t/>
            </a:r>
            <a:br>
              <a:rPr lang="pt-BR" sz="3200" b="1" dirty="0" smtClean="0"/>
            </a:br>
            <a:r>
              <a:rPr lang="pt-BR" sz="3200" b="1" dirty="0" smtClean="0"/>
              <a:t/>
            </a:r>
            <a:br>
              <a:rPr lang="pt-BR" sz="3200" b="1" dirty="0" smtClean="0"/>
            </a:br>
            <a:r>
              <a:rPr lang="pt-BR" sz="2800" b="1" dirty="0" smtClean="0"/>
              <a:t>Equipe do projeto:</a:t>
            </a:r>
            <a:br>
              <a:rPr lang="pt-BR" sz="2800" b="1" dirty="0" smtClean="0"/>
            </a:br>
            <a:r>
              <a:rPr lang="pt-BR" sz="2800" b="1" dirty="0" smtClean="0"/>
              <a:t/>
            </a:r>
            <a:br>
              <a:rPr lang="pt-BR" sz="2800" b="1" dirty="0" smtClean="0"/>
            </a:br>
            <a:r>
              <a:rPr lang="pt-BR" sz="2000" dirty="0" smtClean="0"/>
              <a:t>Marília Leão – Coordenação geral</a:t>
            </a:r>
            <a:br>
              <a:rPr lang="pt-BR" sz="2000" dirty="0" smtClean="0"/>
            </a:br>
            <a:r>
              <a:rPr lang="pt-BR" sz="2000" dirty="0" err="1" smtClean="0"/>
              <a:t>Elisabetta</a:t>
            </a:r>
            <a:r>
              <a:rPr lang="pt-BR" sz="2000" dirty="0" smtClean="0"/>
              <a:t> </a:t>
            </a:r>
            <a:r>
              <a:rPr lang="pt-BR" sz="2000" dirty="0" err="1" smtClean="0"/>
              <a:t>Recine</a:t>
            </a:r>
            <a:r>
              <a:rPr lang="pt-BR" sz="2000" dirty="0" smtClean="0"/>
              <a:t> – Coord. Ensino e Pesquisa </a:t>
            </a:r>
            <a:br>
              <a:rPr lang="pt-BR" sz="2000" dirty="0" smtClean="0"/>
            </a:br>
            <a:r>
              <a:rPr lang="pt-BR" sz="2000" dirty="0" smtClean="0"/>
              <a:t>Juliana </a:t>
            </a:r>
            <a:r>
              <a:rPr lang="pt-BR" sz="2000" dirty="0" err="1" smtClean="0"/>
              <a:t>Rochet</a:t>
            </a:r>
            <a:r>
              <a:rPr lang="pt-BR" sz="2000" dirty="0" smtClean="0"/>
              <a:t> - pesquisadora </a:t>
            </a:r>
            <a:br>
              <a:rPr lang="pt-BR" sz="2000" dirty="0" smtClean="0"/>
            </a:br>
            <a:r>
              <a:rPr lang="pt-BR" sz="2000" dirty="0" err="1" smtClean="0"/>
              <a:t>Jucimara</a:t>
            </a:r>
            <a:r>
              <a:rPr lang="pt-BR" sz="2000" dirty="0" smtClean="0"/>
              <a:t> Morais - pesquisadora </a:t>
            </a:r>
            <a:br>
              <a:rPr lang="pt-BR" sz="2000" dirty="0" smtClean="0"/>
            </a:br>
            <a:r>
              <a:rPr lang="pt-BR" sz="2000" dirty="0" err="1" smtClean="0"/>
              <a:t>Nayara</a:t>
            </a:r>
            <a:r>
              <a:rPr lang="pt-BR" sz="2000" dirty="0" smtClean="0"/>
              <a:t> Cortes - pesquisadora </a:t>
            </a:r>
            <a:br>
              <a:rPr lang="pt-BR" sz="2000" dirty="0" smtClean="0"/>
            </a:br>
            <a:r>
              <a:rPr lang="pt-BR" sz="2000" dirty="0" smtClean="0"/>
              <a:t>Linda Carvalho – administração </a:t>
            </a:r>
            <a:br>
              <a:rPr lang="pt-BR" sz="2000" dirty="0" smtClean="0"/>
            </a:br>
            <a:r>
              <a:rPr lang="pt-BR" sz="2000" dirty="0" smtClean="0"/>
              <a:t>Maira </a:t>
            </a:r>
            <a:r>
              <a:rPr lang="pt-BR" sz="2000" dirty="0" err="1" smtClean="0"/>
              <a:t>Bomfim</a:t>
            </a:r>
            <a:r>
              <a:rPr lang="pt-BR" sz="2000" dirty="0" smtClean="0"/>
              <a:t> - estagiária </a:t>
            </a:r>
            <a:br>
              <a:rPr lang="pt-BR" sz="2000" dirty="0" smtClean="0"/>
            </a:br>
            <a:r>
              <a:rPr lang="pt-BR" sz="2000" dirty="0" smtClean="0"/>
              <a:t>Amanda Lima - estagiária</a:t>
            </a:r>
            <a:br>
              <a:rPr lang="pt-BR" sz="2000" dirty="0" smtClean="0"/>
            </a:br>
            <a:r>
              <a:rPr lang="pt-BR" sz="2000" dirty="0" smtClean="0"/>
              <a:t>Mariana </a:t>
            </a:r>
            <a:r>
              <a:rPr lang="pt-BR" sz="2000" dirty="0" err="1" smtClean="0"/>
              <a:t>Santarelli</a:t>
            </a:r>
            <a:r>
              <a:rPr lang="pt-BR" sz="2000" dirty="0" smtClean="0"/>
              <a:t> – consultora  </a:t>
            </a:r>
            <a:r>
              <a:rPr lang="pt-BR" sz="2000" dirty="0" err="1" smtClean="0"/>
              <a:t>SAN</a:t>
            </a:r>
            <a:r>
              <a:rPr lang="pt-BR" sz="2000" dirty="0" smtClean="0"/>
              <a:t/>
            </a:r>
            <a:br>
              <a:rPr lang="pt-BR" sz="2000" dirty="0" smtClean="0"/>
            </a:br>
            <a:r>
              <a:rPr lang="pt-BR" sz="2000" dirty="0" smtClean="0"/>
              <a:t>Daniela </a:t>
            </a:r>
            <a:r>
              <a:rPr lang="pt-BR" sz="2000" dirty="0" err="1" smtClean="0"/>
              <a:t>Coenga</a:t>
            </a:r>
            <a:r>
              <a:rPr lang="pt-BR" sz="2000" dirty="0" smtClean="0"/>
              <a:t> – Consultora </a:t>
            </a:r>
            <a:r>
              <a:rPr lang="pt-BR" sz="2000" dirty="0" err="1" smtClean="0"/>
              <a:t>EAD</a:t>
            </a:r>
            <a:r>
              <a:rPr lang="pt-BR" sz="2000" dirty="0" smtClean="0"/>
              <a:t>/Alceste</a:t>
            </a:r>
            <a:br>
              <a:rPr lang="pt-BR" sz="2000" dirty="0" smtClean="0"/>
            </a:br>
            <a:r>
              <a:rPr lang="pt-BR" sz="2000" dirty="0" smtClean="0"/>
              <a:t>Vivian Braga  - consultora campo</a:t>
            </a:r>
            <a:br>
              <a:rPr lang="pt-BR" sz="2000" dirty="0" smtClean="0"/>
            </a:br>
            <a:r>
              <a:rPr lang="pt-BR" sz="2000" dirty="0" smtClean="0"/>
              <a:t>Antônio Manoel Timbó – consultor campo </a:t>
            </a:r>
            <a:r>
              <a:rPr lang="pt-BR" sz="3200" dirty="0" smtClean="0"/>
              <a:t/>
            </a:r>
            <a:br>
              <a:rPr lang="pt-BR" sz="3200" dirty="0" smtClean="0"/>
            </a:br>
            <a:r>
              <a:rPr lang="pt-BR" sz="3200" dirty="0" smtClean="0"/>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ítulo 1"/>
          <p:cNvSpPr>
            <a:spLocks noGrp="1"/>
          </p:cNvSpPr>
          <p:nvPr>
            <p:ph type="title"/>
          </p:nvPr>
        </p:nvSpPr>
        <p:spPr>
          <a:xfrm>
            <a:off x="357188" y="2286000"/>
            <a:ext cx="8229600" cy="1143000"/>
          </a:xfrm>
        </p:spPr>
        <p:txBody>
          <a:bodyPr/>
          <a:lstStyle/>
          <a:p>
            <a:r>
              <a:rPr lang="pt-BR" b="1" dirty="0" smtClean="0"/>
              <a:t/>
            </a:r>
            <a:br>
              <a:rPr lang="pt-BR" b="1" dirty="0" smtClean="0"/>
            </a:br>
            <a:r>
              <a:rPr lang="pt-BR" b="1" dirty="0" smtClean="0"/>
              <a:t/>
            </a:r>
            <a:br>
              <a:rPr lang="pt-BR" b="1" dirty="0" smtClean="0"/>
            </a:br>
            <a:r>
              <a:rPr lang="pt-BR" sz="3200" b="1" dirty="0" smtClean="0"/>
              <a:t>Muito obrigada!</a:t>
            </a:r>
            <a:br>
              <a:rPr lang="pt-BR" sz="3200" b="1" dirty="0" smtClean="0"/>
            </a:br>
            <a:r>
              <a:rPr lang="pt-BR" sz="3200" b="1" dirty="0" smtClean="0"/>
              <a:t/>
            </a:r>
            <a:br>
              <a:rPr lang="pt-BR" sz="3200" b="1" dirty="0" smtClean="0"/>
            </a:br>
            <a:r>
              <a:rPr lang="pt-BR" sz="3200" b="1" dirty="0" smtClean="0">
                <a:solidFill>
                  <a:srgbClr val="2606E4"/>
                </a:solidFill>
              </a:rPr>
              <a:t>mariliamleao@gmail.com</a:t>
            </a:r>
            <a:br>
              <a:rPr lang="pt-BR" sz="3200" b="1" dirty="0" smtClean="0">
                <a:solidFill>
                  <a:srgbClr val="2606E4"/>
                </a:solidFill>
              </a:rPr>
            </a:br>
            <a:r>
              <a:rPr lang="pt-BR" b="1" dirty="0" smtClean="0"/>
              <a:t/>
            </a:r>
            <a:br>
              <a:rPr lang="pt-BR" b="1" dirty="0" smtClean="0"/>
            </a:br>
            <a:endParaRPr lang="pt-BR"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ítulo 1"/>
          <p:cNvSpPr>
            <a:spLocks noGrp="1"/>
          </p:cNvSpPr>
          <p:nvPr>
            <p:ph type="title"/>
          </p:nvPr>
        </p:nvSpPr>
        <p:spPr>
          <a:xfrm>
            <a:off x="428596" y="0"/>
            <a:ext cx="8229600" cy="1143000"/>
          </a:xfrm>
        </p:spPr>
        <p:txBody>
          <a:bodyPr/>
          <a:lstStyle/>
          <a:p>
            <a:pPr eaLnBrk="1" hangingPunct="1"/>
            <a:r>
              <a:rPr lang="pt-BR" b="1" dirty="0" smtClean="0"/>
              <a:t>A Pesquisa sobre o SISAN</a:t>
            </a:r>
          </a:p>
        </p:txBody>
      </p:sp>
      <p:sp>
        <p:nvSpPr>
          <p:cNvPr id="11269" name="Rectangle 6"/>
          <p:cNvSpPr>
            <a:spLocks noGrp="1" noChangeArrowheads="1"/>
          </p:cNvSpPr>
          <p:nvPr>
            <p:ph idx="1"/>
          </p:nvPr>
        </p:nvSpPr>
        <p:spPr>
          <a:xfrm>
            <a:off x="214313" y="1285860"/>
            <a:ext cx="8358187" cy="5386090"/>
          </a:xfrm>
        </p:spPr>
        <p:txBody>
          <a:bodyPr wrap="square" anchor="ctr">
            <a:spAutoFit/>
          </a:bodyPr>
          <a:lstStyle/>
          <a:p>
            <a:pPr marL="0" indent="0">
              <a:spcBef>
                <a:spcPct val="0"/>
              </a:spcBef>
              <a:buFontTx/>
              <a:buNone/>
              <a:defRPr/>
            </a:pPr>
            <a:endParaRPr lang="pt-BR" sz="2000" b="1" dirty="0" smtClean="0">
              <a:ea typeface="Times New Roman" pitchFamily="18" charset="0"/>
              <a:cs typeface="Calibri" pitchFamily="34" charset="0"/>
            </a:endParaRPr>
          </a:p>
          <a:p>
            <a:pPr marL="514350" indent="-514350">
              <a:spcBef>
                <a:spcPct val="0"/>
              </a:spcBef>
              <a:buNone/>
              <a:defRPr/>
            </a:pPr>
            <a:r>
              <a:rPr lang="pt-BR" sz="2000" b="1" dirty="0" smtClean="0">
                <a:ea typeface="Times New Roman" pitchFamily="18" charset="0"/>
                <a:cs typeface="Calibri" pitchFamily="34" charset="0"/>
              </a:rPr>
              <a:t>	</a:t>
            </a:r>
            <a:r>
              <a:rPr lang="pt-BR" sz="2000" dirty="0" smtClean="0">
                <a:ea typeface="Times New Roman" pitchFamily="18" charset="0"/>
                <a:cs typeface="Calibri" pitchFamily="34" charset="0"/>
              </a:rPr>
              <a:t> </a:t>
            </a:r>
          </a:p>
          <a:p>
            <a:pPr marL="514350" indent="-514350">
              <a:spcBef>
                <a:spcPct val="0"/>
              </a:spcBef>
              <a:buNone/>
              <a:defRPr/>
            </a:pPr>
            <a:r>
              <a:rPr lang="pt-BR" sz="2000" b="1" dirty="0" smtClean="0">
                <a:ea typeface="Times New Roman" pitchFamily="18" charset="0"/>
                <a:cs typeface="Calibri" pitchFamily="34" charset="0"/>
              </a:rPr>
              <a:t>	</a:t>
            </a:r>
            <a:r>
              <a:rPr lang="pt-BR" sz="2400" b="1" dirty="0" smtClean="0">
                <a:ea typeface="Times New Roman" pitchFamily="18" charset="0"/>
                <a:cs typeface="Calibri" pitchFamily="34" charset="0"/>
              </a:rPr>
              <a:t>2. Dados qualitativos: </a:t>
            </a:r>
          </a:p>
          <a:p>
            <a:pPr marL="514350" indent="-514350">
              <a:spcBef>
                <a:spcPct val="0"/>
              </a:spcBef>
              <a:buFont typeface="Arial" charset="0"/>
              <a:buNone/>
              <a:defRPr/>
            </a:pPr>
            <a:r>
              <a:rPr lang="pt-BR" sz="2400" dirty="0" smtClean="0">
                <a:ea typeface="Times New Roman" pitchFamily="18" charset="0"/>
                <a:cs typeface="Calibri" pitchFamily="34" charset="0"/>
              </a:rPr>
              <a:t> 	</a:t>
            </a:r>
          </a:p>
          <a:p>
            <a:pPr marL="514350" indent="-514350">
              <a:spcBef>
                <a:spcPct val="0"/>
              </a:spcBef>
              <a:buFont typeface="Arial" charset="0"/>
              <a:buNone/>
              <a:defRPr/>
            </a:pPr>
            <a:r>
              <a:rPr lang="pt-BR" sz="2400" b="1" dirty="0" smtClean="0">
                <a:ea typeface="Times New Roman" pitchFamily="18" charset="0"/>
                <a:cs typeface="Calibri" pitchFamily="34" charset="0"/>
              </a:rPr>
              <a:t>	Informantes: </a:t>
            </a:r>
            <a:r>
              <a:rPr lang="pt-BR" sz="2400" dirty="0" smtClean="0">
                <a:ea typeface="Times New Roman" pitchFamily="18" charset="0"/>
                <a:cs typeface="Calibri" pitchFamily="34" charset="0"/>
              </a:rPr>
              <a:t>gestores e conselheiros estaduais da Sociedade Civil do SISAN</a:t>
            </a:r>
          </a:p>
          <a:p>
            <a:pPr marL="514350" indent="-514350">
              <a:spcBef>
                <a:spcPct val="0"/>
              </a:spcBef>
              <a:buNone/>
              <a:defRPr/>
            </a:pPr>
            <a:r>
              <a:rPr lang="pt-BR" sz="2400" dirty="0" smtClean="0">
                <a:ea typeface="Times New Roman" pitchFamily="18" charset="0"/>
                <a:cs typeface="Calibri" pitchFamily="34" charset="0"/>
              </a:rPr>
              <a:t>	</a:t>
            </a:r>
          </a:p>
          <a:p>
            <a:pPr marL="514350" indent="-514350">
              <a:spcBef>
                <a:spcPct val="0"/>
              </a:spcBef>
              <a:buNone/>
              <a:defRPr/>
            </a:pPr>
            <a:r>
              <a:rPr lang="pt-BR" sz="2400" dirty="0" smtClean="0">
                <a:ea typeface="Times New Roman" pitchFamily="18" charset="0"/>
                <a:cs typeface="Calibri" pitchFamily="34" charset="0"/>
              </a:rPr>
              <a:t>	 </a:t>
            </a:r>
            <a:r>
              <a:rPr lang="pt-BR" sz="2400" b="1" dirty="0" smtClean="0">
                <a:ea typeface="Times New Roman" pitchFamily="18" charset="0"/>
                <a:cs typeface="Calibri" pitchFamily="34" charset="0"/>
              </a:rPr>
              <a:t>Instrumento de coleta: </a:t>
            </a:r>
            <a:r>
              <a:rPr lang="pt-BR" sz="2400" dirty="0" smtClean="0">
                <a:ea typeface="Times New Roman" pitchFamily="18" charset="0"/>
                <a:cs typeface="Calibri" pitchFamily="34" charset="0"/>
              </a:rPr>
              <a:t>Entrevistas semi-estruturadas (roteiro de entrevistas)</a:t>
            </a:r>
            <a:r>
              <a:rPr lang="pt-BR" sz="2400" dirty="0" smtClean="0"/>
              <a:t> </a:t>
            </a:r>
          </a:p>
          <a:p>
            <a:pPr marL="514350" indent="-514350">
              <a:spcBef>
                <a:spcPct val="0"/>
              </a:spcBef>
              <a:buNone/>
              <a:defRPr/>
            </a:pPr>
            <a:r>
              <a:rPr lang="pt-BR" sz="2400" b="1" dirty="0" smtClean="0"/>
              <a:t>        </a:t>
            </a:r>
          </a:p>
          <a:p>
            <a:pPr marL="514350" indent="-514350">
              <a:spcBef>
                <a:spcPct val="0"/>
              </a:spcBef>
              <a:buNone/>
              <a:defRPr/>
            </a:pPr>
            <a:r>
              <a:rPr lang="pt-BR" sz="2400" b="1" dirty="0" smtClean="0"/>
              <a:t>	 Total de informantes........................108 entrevistas</a:t>
            </a:r>
            <a:r>
              <a:rPr lang="pt-BR" sz="2400" dirty="0" smtClean="0"/>
              <a:t>, </a:t>
            </a:r>
            <a:r>
              <a:rPr lang="pt-BR" sz="2400" b="1" dirty="0" smtClean="0"/>
              <a:t>sendo:</a:t>
            </a:r>
          </a:p>
          <a:p>
            <a:pPr marL="514350" indent="-514350" algn="ctr">
              <a:spcBef>
                <a:spcPct val="0"/>
              </a:spcBef>
              <a:buNone/>
              <a:defRPr/>
            </a:pPr>
            <a:r>
              <a:rPr lang="pt-BR" sz="2400" b="1" dirty="0" smtClean="0"/>
              <a:t>	 52 com  gestores </a:t>
            </a:r>
          </a:p>
          <a:p>
            <a:pPr marL="514350" indent="-514350" algn="ctr">
              <a:spcBef>
                <a:spcPct val="0"/>
              </a:spcBef>
              <a:buNone/>
              <a:defRPr/>
            </a:pPr>
            <a:r>
              <a:rPr lang="pt-BR" sz="2400" b="1" dirty="0" smtClean="0"/>
              <a:t>	 56 com atores da sociedade civil.</a:t>
            </a:r>
          </a:p>
          <a:p>
            <a:pPr marL="514350" indent="-514350">
              <a:spcBef>
                <a:spcPct val="0"/>
              </a:spcBef>
              <a:buFont typeface="Arial" charset="0"/>
              <a:buNone/>
              <a:defRPr/>
            </a:pPr>
            <a:endParaRPr lang="pt-BR" sz="2000" dirty="0" smtClean="0">
              <a:ea typeface="Times New Roman" pitchFamily="18" charset="0"/>
              <a:cs typeface="Calibri" pitchFamily="34" charset="0"/>
            </a:endParaRPr>
          </a:p>
          <a:p>
            <a:pPr marL="514350" indent="-514350">
              <a:spcBef>
                <a:spcPct val="0"/>
              </a:spcBef>
              <a:buFont typeface="Arial" charset="0"/>
              <a:buNone/>
              <a:defRPr/>
            </a:pPr>
            <a:endParaRPr lang="pt-BR" sz="2000" dirty="0" smtClean="0">
              <a:ea typeface="Times New Roman" pitchFamily="18" charset="0"/>
              <a:cs typeface="Calibri" pitchFamily="34" charset="0"/>
            </a:endParaRPr>
          </a:p>
        </p:txBody>
      </p:sp>
      <p:sp>
        <p:nvSpPr>
          <p:cNvPr id="4" name="Seta para a direita 3"/>
          <p:cNvSpPr/>
          <p:nvPr/>
        </p:nvSpPr>
        <p:spPr>
          <a:xfrm>
            <a:off x="2857488" y="5357826"/>
            <a:ext cx="500066" cy="14287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sp>
        <p:nvSpPr>
          <p:cNvPr id="5" name="Seta para a direita 4"/>
          <p:cNvSpPr/>
          <p:nvPr/>
        </p:nvSpPr>
        <p:spPr>
          <a:xfrm>
            <a:off x="2000232" y="5715016"/>
            <a:ext cx="500066" cy="14287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ítulo 1"/>
          <p:cNvSpPr>
            <a:spLocks noGrp="1"/>
          </p:cNvSpPr>
          <p:nvPr>
            <p:ph type="title"/>
          </p:nvPr>
        </p:nvSpPr>
        <p:spPr>
          <a:xfrm>
            <a:off x="1214414" y="428604"/>
            <a:ext cx="7000924" cy="857256"/>
          </a:xfrm>
        </p:spPr>
        <p:txBody>
          <a:bodyPr/>
          <a:lstStyle/>
          <a:p>
            <a:r>
              <a:rPr lang="pt-BR" b="1" dirty="0" smtClean="0"/>
              <a:t/>
            </a:r>
            <a:br>
              <a:rPr lang="pt-BR" b="1" dirty="0" smtClean="0"/>
            </a:br>
            <a:r>
              <a:rPr lang="pt-BR" b="1" dirty="0" smtClean="0"/>
              <a:t/>
            </a:r>
            <a:br>
              <a:rPr lang="pt-BR" b="1" dirty="0" smtClean="0"/>
            </a:br>
            <a:r>
              <a:rPr lang="pt-BR" b="1" dirty="0" smtClean="0"/>
              <a:t>A Pesquisa Qualitativa </a:t>
            </a:r>
            <a:r>
              <a:rPr lang="pt-BR" sz="4000" b="1" dirty="0" smtClean="0"/>
              <a:t/>
            </a:r>
            <a:br>
              <a:rPr lang="pt-BR" sz="4000" b="1" dirty="0" smtClean="0"/>
            </a:br>
            <a:r>
              <a:rPr lang="pt-BR" sz="4000" b="1" dirty="0" smtClean="0"/>
              <a:t/>
            </a:r>
            <a:br>
              <a:rPr lang="pt-BR" sz="4000" b="1" dirty="0" smtClean="0"/>
            </a:br>
            <a:endParaRPr lang="pt-BR" sz="3600" b="1" dirty="0" smtClean="0"/>
          </a:p>
        </p:txBody>
      </p:sp>
      <p:sp>
        <p:nvSpPr>
          <p:cNvPr id="18435" name="Espaço Reservado para Conteúdo 2"/>
          <p:cNvSpPr>
            <a:spLocks noGrp="1"/>
          </p:cNvSpPr>
          <p:nvPr>
            <p:ph idx="1"/>
          </p:nvPr>
        </p:nvSpPr>
        <p:spPr>
          <a:xfrm>
            <a:off x="428596" y="1428736"/>
            <a:ext cx="8229600" cy="4454549"/>
          </a:xfrm>
        </p:spPr>
        <p:txBody>
          <a:bodyPr/>
          <a:lstStyle/>
          <a:p>
            <a:pPr algn="ctr">
              <a:buNone/>
            </a:pPr>
            <a:r>
              <a:rPr lang="pt-BR" b="1" dirty="0" smtClean="0"/>
              <a:t>Entrevistas nos Estados</a:t>
            </a:r>
          </a:p>
          <a:p>
            <a:pPr algn="ctr">
              <a:buNone/>
            </a:pPr>
            <a:endParaRPr lang="pt-BR" b="1" dirty="0" smtClean="0"/>
          </a:p>
          <a:p>
            <a:pPr algn="just">
              <a:buFont typeface="Wingdings" pitchFamily="2" charset="2"/>
              <a:buChar char="ü"/>
            </a:pPr>
            <a:r>
              <a:rPr lang="pt-BR" sz="2000" dirty="0" smtClean="0"/>
              <a:t>A pesquisa foi realizada em todos os Estados e DF, concomitante às oficinas presenciais do curso;</a:t>
            </a:r>
          </a:p>
          <a:p>
            <a:pPr algn="just">
              <a:buFont typeface="Wingdings" pitchFamily="2" charset="2"/>
              <a:buChar char="ü"/>
            </a:pPr>
            <a:r>
              <a:rPr lang="pt-BR" sz="2000" dirty="0" smtClean="0"/>
              <a:t>Entrevista semi-estruturada conselheiros da sociedade civil e com gestores governamentais do </a:t>
            </a:r>
            <a:r>
              <a:rPr lang="pt-BR" sz="2000" dirty="0" err="1" smtClean="0"/>
              <a:t>SISAN</a:t>
            </a:r>
            <a:r>
              <a:rPr lang="pt-BR" sz="2000" dirty="0" smtClean="0"/>
              <a:t> Estadual;</a:t>
            </a:r>
            <a:endParaRPr lang="pt-BR" sz="2000" b="1" dirty="0" smtClean="0"/>
          </a:p>
          <a:p>
            <a:pPr algn="just">
              <a:buFont typeface="Wingdings" pitchFamily="2" charset="2"/>
              <a:buChar char="ü"/>
            </a:pPr>
            <a:r>
              <a:rPr lang="pt-BR" sz="2000" dirty="0" smtClean="0"/>
              <a:t>As informações  foram coletadas durante os </a:t>
            </a:r>
            <a:r>
              <a:rPr lang="pt-BR" sz="2000" b="1" dirty="0" smtClean="0"/>
              <a:t>meses de março a junho de 2012;</a:t>
            </a:r>
          </a:p>
          <a:p>
            <a:pPr algn="just">
              <a:buFont typeface="Wingdings" pitchFamily="2" charset="2"/>
              <a:buChar char="ü"/>
            </a:pPr>
            <a:r>
              <a:rPr lang="pt-BR" sz="2000" dirty="0" smtClean="0"/>
              <a:t>Reforçadas/atualizadas através das informações colhidas pela </a:t>
            </a:r>
            <a:r>
              <a:rPr lang="pt-BR" sz="2000" b="1" dirty="0" smtClean="0"/>
              <a:t>Comissão de Presidentes de </a:t>
            </a:r>
            <a:r>
              <a:rPr lang="pt-BR" sz="2000" b="1" dirty="0" err="1" smtClean="0"/>
              <a:t>CONSEA´</a:t>
            </a:r>
            <a:r>
              <a:rPr lang="pt-BR" sz="2000" b="1" dirty="0" smtClean="0"/>
              <a:t>s </a:t>
            </a:r>
            <a:r>
              <a:rPr lang="pt-BR" sz="2000" b="1" dirty="0" err="1" smtClean="0"/>
              <a:t>Estaduais-CPCE</a:t>
            </a:r>
            <a:r>
              <a:rPr lang="pt-BR" sz="2000" b="1" dirty="0" smtClean="0"/>
              <a:t> </a:t>
            </a:r>
            <a:r>
              <a:rPr lang="pt-BR" sz="2000" dirty="0" smtClean="0"/>
              <a:t>e durante a realização da </a:t>
            </a:r>
            <a:r>
              <a:rPr lang="pt-BR" sz="2000" b="1" dirty="0" smtClean="0"/>
              <a:t>Oficina Nacional Sobre a Consolidação do </a:t>
            </a:r>
            <a:r>
              <a:rPr lang="pt-BR" sz="2000" b="1" cap="all" dirty="0" smtClean="0"/>
              <a:t>SISAN </a:t>
            </a:r>
            <a:r>
              <a:rPr lang="pt-BR" sz="2000" dirty="0" smtClean="0"/>
              <a:t>realizada pela</a:t>
            </a:r>
            <a:r>
              <a:rPr lang="pt-BR" sz="2000" cap="all" dirty="0" smtClean="0"/>
              <a:t> CAISAN </a:t>
            </a:r>
            <a:r>
              <a:rPr lang="pt-BR" sz="2000" dirty="0" smtClean="0"/>
              <a:t>em agosto de 2012.</a:t>
            </a:r>
          </a:p>
          <a:p>
            <a:pPr algn="just"/>
            <a:endParaRPr lang="pt-BR" sz="1600" dirty="0" smtClean="0"/>
          </a:p>
          <a:p>
            <a:pPr algn="just">
              <a:buNone/>
            </a:pPr>
            <a:r>
              <a:rPr lang="pt-BR" sz="1600"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Relatório de Pesquisa </a:t>
            </a:r>
            <a:endParaRPr lang="pt-BR" b="1" dirty="0"/>
          </a:p>
        </p:txBody>
      </p:sp>
      <p:sp>
        <p:nvSpPr>
          <p:cNvPr id="3" name="Espaço Reservado para Conteúdo 2"/>
          <p:cNvSpPr>
            <a:spLocks noGrp="1"/>
          </p:cNvSpPr>
          <p:nvPr>
            <p:ph idx="1"/>
          </p:nvPr>
        </p:nvSpPr>
        <p:spPr/>
        <p:txBody>
          <a:bodyPr/>
          <a:lstStyle/>
          <a:p>
            <a:pPr>
              <a:buNone/>
            </a:pPr>
            <a:endParaRPr lang="pt-BR" b="1" dirty="0" smtClean="0"/>
          </a:p>
          <a:p>
            <a:pPr>
              <a:buFont typeface="Wingdings" pitchFamily="2" charset="2"/>
              <a:buChar char="ü"/>
            </a:pPr>
            <a:endParaRPr lang="pt-BR" b="1" dirty="0" smtClean="0"/>
          </a:p>
          <a:p>
            <a:pPr algn="ctr">
              <a:buNone/>
            </a:pPr>
            <a:r>
              <a:rPr lang="pt-BR" sz="3600" b="1" dirty="0" smtClean="0"/>
              <a:t> </a:t>
            </a:r>
            <a:r>
              <a:rPr lang="pt-BR" sz="2800" b="1" dirty="0" smtClean="0"/>
              <a:t>DADOS QUALITATIVOS: </a:t>
            </a:r>
          </a:p>
          <a:p>
            <a:pPr algn="ctr">
              <a:buNone/>
            </a:pPr>
            <a:r>
              <a:rPr lang="pt-BR" sz="2800" dirty="0" smtClean="0"/>
              <a:t>   A percepção sobre o SISAN pelos conselheiros da sociedade civil e gestores</a:t>
            </a:r>
            <a:endParaRPr lang="pt-BR"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err="1" smtClean="0"/>
              <a:t>Metolodogia</a:t>
            </a:r>
            <a:r>
              <a:rPr lang="pt-BR" b="1" dirty="0" smtClean="0"/>
              <a:t>: tratamento e análise dos dados</a:t>
            </a:r>
            <a:endParaRPr lang="pt-BR" b="1" dirty="0"/>
          </a:p>
        </p:txBody>
      </p:sp>
      <p:sp>
        <p:nvSpPr>
          <p:cNvPr id="3" name="Espaço Reservado para Conteúdo 2"/>
          <p:cNvSpPr>
            <a:spLocks noGrp="1"/>
          </p:cNvSpPr>
          <p:nvPr>
            <p:ph idx="1"/>
          </p:nvPr>
        </p:nvSpPr>
        <p:spPr>
          <a:xfrm>
            <a:off x="357158" y="1857364"/>
            <a:ext cx="8229600" cy="4525963"/>
          </a:xfrm>
        </p:spPr>
        <p:txBody>
          <a:bodyPr/>
          <a:lstStyle/>
          <a:p>
            <a:pPr algn="just">
              <a:buNone/>
            </a:pPr>
            <a:r>
              <a:rPr lang="pt-BR" sz="2400" b="1" dirty="0" smtClean="0"/>
              <a:t>1ª etapa: </a:t>
            </a:r>
            <a:r>
              <a:rPr lang="pt-BR" sz="2400" dirty="0" err="1" smtClean="0"/>
              <a:t>degravação</a:t>
            </a:r>
            <a:r>
              <a:rPr lang="pt-BR" sz="2400" dirty="0" smtClean="0"/>
              <a:t> dos áudios. No total foram </a:t>
            </a:r>
            <a:r>
              <a:rPr lang="pt-BR" sz="2400" dirty="0" err="1" smtClean="0"/>
              <a:t>degravadas</a:t>
            </a:r>
            <a:r>
              <a:rPr lang="pt-BR" sz="2400" dirty="0" smtClean="0"/>
              <a:t> 100 horas de áudio, resultando em cerca de 1.500 laudas de texto;</a:t>
            </a:r>
          </a:p>
          <a:p>
            <a:pPr algn="just">
              <a:buNone/>
            </a:pPr>
            <a:r>
              <a:rPr lang="pt-BR" sz="2400" b="1" dirty="0" smtClean="0"/>
              <a:t>2ª etapa: </a:t>
            </a:r>
            <a:r>
              <a:rPr lang="pt-BR" sz="2400" dirty="0" smtClean="0"/>
              <a:t>definição de metodologia para análise textual. Optou-se pelo </a:t>
            </a:r>
            <a:r>
              <a:rPr lang="pt-BR" sz="2400" i="1" dirty="0" smtClean="0"/>
              <a:t>software Alceste</a:t>
            </a:r>
            <a:r>
              <a:rPr lang="pt-BR" sz="2400" dirty="0" smtClean="0"/>
              <a:t> (</a:t>
            </a:r>
            <a:r>
              <a:rPr lang="pt-BR" sz="2400" i="1" dirty="0" err="1" smtClean="0"/>
              <a:t>Analyse</a:t>
            </a:r>
            <a:r>
              <a:rPr lang="pt-BR" sz="2400" i="1" dirty="0" smtClean="0"/>
              <a:t> </a:t>
            </a:r>
            <a:r>
              <a:rPr lang="pt-BR" sz="2400" i="1" dirty="0" err="1" smtClean="0"/>
              <a:t>Lexicale</a:t>
            </a:r>
            <a:r>
              <a:rPr lang="pt-BR" sz="2400" i="1" dirty="0" smtClean="0"/>
              <a:t> par </a:t>
            </a:r>
            <a:r>
              <a:rPr lang="pt-BR" sz="2400" i="1" dirty="0" err="1" smtClean="0"/>
              <a:t>Context</a:t>
            </a:r>
            <a:r>
              <a:rPr lang="pt-BR" sz="2400" i="1" dirty="0" smtClean="0"/>
              <a:t> d’um Ensemble de </a:t>
            </a:r>
            <a:r>
              <a:rPr lang="pt-BR" sz="2400" i="1" dirty="0" err="1" smtClean="0"/>
              <a:t>Segments</a:t>
            </a:r>
            <a:r>
              <a:rPr lang="pt-BR" sz="2400" i="1" dirty="0" smtClean="0"/>
              <a:t> de </a:t>
            </a:r>
            <a:r>
              <a:rPr lang="pt-BR" sz="2400" i="1" dirty="0" err="1" smtClean="0"/>
              <a:t>Texte</a:t>
            </a:r>
            <a:r>
              <a:rPr lang="pt-BR" sz="2400" i="1" dirty="0" smtClean="0"/>
              <a:t>);</a:t>
            </a:r>
          </a:p>
          <a:p>
            <a:pPr algn="just">
              <a:buNone/>
            </a:pPr>
            <a:r>
              <a:rPr lang="pt-BR" sz="2400" b="1" dirty="0" smtClean="0"/>
              <a:t>3ª etapa: </a:t>
            </a:r>
            <a:r>
              <a:rPr lang="pt-BR" sz="2400" dirty="0" smtClean="0"/>
              <a:t>definição de um plano de análise definindo dimensões e variáveis a serem analisadas </a:t>
            </a:r>
          </a:p>
          <a:p>
            <a:pPr algn="just">
              <a:buNone/>
            </a:pPr>
            <a:r>
              <a:rPr lang="pt-BR" sz="2400" b="1" dirty="0" smtClean="0"/>
              <a:t>4ª etapa: </a:t>
            </a:r>
            <a:r>
              <a:rPr lang="pt-BR" sz="2400" dirty="0" smtClean="0"/>
              <a:t>análise dos dados  e relatórios da pesquisa</a:t>
            </a:r>
          </a:p>
          <a:p>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
            </a:r>
            <a:br>
              <a:rPr lang="pt-BR" b="1" dirty="0" smtClean="0"/>
            </a:br>
            <a:r>
              <a:rPr lang="pt-BR" b="1" dirty="0" smtClean="0"/>
              <a:t>A Pesquisa sobre o </a:t>
            </a:r>
            <a:r>
              <a:rPr lang="pt-BR" b="1" dirty="0" err="1" smtClean="0"/>
              <a:t>SISAN</a:t>
            </a:r>
            <a:r>
              <a:rPr lang="pt-BR" sz="4000" b="1" dirty="0" smtClean="0"/>
              <a:t/>
            </a:r>
            <a:br>
              <a:rPr lang="pt-BR" sz="4000" b="1" dirty="0" smtClean="0"/>
            </a:br>
            <a:endParaRPr lang="pt-BR" dirty="0"/>
          </a:p>
        </p:txBody>
      </p:sp>
      <p:sp>
        <p:nvSpPr>
          <p:cNvPr id="3" name="Espaço Reservado para Conteúdo 2"/>
          <p:cNvSpPr>
            <a:spLocks noGrp="1"/>
          </p:cNvSpPr>
          <p:nvPr>
            <p:ph idx="1"/>
          </p:nvPr>
        </p:nvSpPr>
        <p:spPr>
          <a:xfrm>
            <a:off x="428596" y="1714488"/>
            <a:ext cx="8229600" cy="4525963"/>
          </a:xfrm>
        </p:spPr>
        <p:txBody>
          <a:bodyPr/>
          <a:lstStyle/>
          <a:p>
            <a:pPr>
              <a:buFont typeface="Wingdings" pitchFamily="2" charset="2"/>
              <a:buChar char="ü"/>
            </a:pPr>
            <a:r>
              <a:rPr lang="pt-BR" b="1" dirty="0" smtClean="0"/>
              <a:t>2 corpus de análises:</a:t>
            </a:r>
          </a:p>
          <a:p>
            <a:pPr>
              <a:buFont typeface="Wingdings" pitchFamily="2" charset="2"/>
              <a:buChar char="ü"/>
            </a:pPr>
            <a:endParaRPr lang="pt-BR" b="1" dirty="0" smtClean="0"/>
          </a:p>
          <a:p>
            <a:pPr marL="514350" indent="-514350">
              <a:buAutoNum type="arabicPeriod"/>
            </a:pPr>
            <a:r>
              <a:rPr lang="pt-BR" dirty="0" smtClean="0"/>
              <a:t>Sociedade Civil</a:t>
            </a:r>
          </a:p>
          <a:p>
            <a:pPr marL="514350" indent="-514350">
              <a:buAutoNum type="arabicPeriod"/>
            </a:pPr>
            <a:r>
              <a:rPr lang="pt-BR" dirty="0" smtClean="0"/>
              <a:t>Gestores</a:t>
            </a:r>
            <a:endParaRPr lang="pt-B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2676</TotalTime>
  <Words>1760</Words>
  <Application>Microsoft Office PowerPoint</Application>
  <PresentationFormat>Apresentação na tela (4:3)</PresentationFormat>
  <Paragraphs>283</Paragraphs>
  <Slides>41</Slides>
  <Notes>1</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41</vt:i4>
      </vt:variant>
    </vt:vector>
  </HeadingPairs>
  <TitlesOfParts>
    <vt:vector size="43" baseType="lpstr">
      <vt:lpstr>Tema do Office</vt:lpstr>
      <vt:lpstr>Acrobat Document</vt:lpstr>
      <vt:lpstr>     Termo de Parceria nº06/2010  MDS e ABRANDH  Projeto: “Fortalecimento da Implementação do Sistema Nacional de Segurança Alimentar e Nutricional nos níveis estaduais, distrital e municipais.”    PLENÁRIA CONSEA NACIONAL  Brasília, 19 junho de 2013</vt:lpstr>
      <vt:lpstr>A proposta do Projeto</vt:lpstr>
      <vt:lpstr>A Pesquisa sobre o SISAN</vt:lpstr>
      <vt:lpstr>A Pesquisa sobre o SISAN</vt:lpstr>
      <vt:lpstr>A Pesquisa sobre o SISAN</vt:lpstr>
      <vt:lpstr>  A Pesquisa Qualitativa   </vt:lpstr>
      <vt:lpstr>Relatório de Pesquisa </vt:lpstr>
      <vt:lpstr>Metolodogia: tratamento e análise dos dados</vt:lpstr>
      <vt:lpstr> A Pesquisa sobre o SISAN </vt:lpstr>
      <vt:lpstr>Planilha com dados do SISAN em todos os Estados</vt:lpstr>
      <vt:lpstr>O discurso partilhado da Sociedade Civil</vt:lpstr>
      <vt:lpstr>O discurso partilhado da Sociedade Civil</vt:lpstr>
      <vt:lpstr>O discurso partilhado da Sociedade Civil</vt:lpstr>
      <vt:lpstr>O discurso partilhado da Sociedade Civil</vt:lpstr>
      <vt:lpstr>O discurso partilhado da Sociedade Civil</vt:lpstr>
      <vt:lpstr>O discurso partilhado da Sociedade Civil</vt:lpstr>
      <vt:lpstr>O discurso partilhado dos gestores</vt:lpstr>
      <vt:lpstr>O discurso partilhado dos Gestores</vt:lpstr>
      <vt:lpstr>O discurso partilhado dos gestores</vt:lpstr>
      <vt:lpstr>O discurso partilhado dos gestores</vt:lpstr>
      <vt:lpstr>O discurso partilhado dos gestores</vt:lpstr>
      <vt:lpstr>O discurso partilhado dos gestores</vt:lpstr>
      <vt:lpstr>O discurso partilhado dos gestores</vt:lpstr>
      <vt:lpstr>O discurso partilhado dos gestores</vt:lpstr>
      <vt:lpstr>O discurso partilhado dos gestores</vt:lpstr>
      <vt:lpstr>CAISAN instituída e em funcionamento</vt:lpstr>
      <vt:lpstr>O discurso partilhado dos gestores</vt:lpstr>
      <vt:lpstr>O discurso partilhado dos gestores</vt:lpstr>
      <vt:lpstr>O discurso partilhado dos gestores</vt:lpstr>
      <vt:lpstr>O discurso partilhado dos gestores</vt:lpstr>
      <vt:lpstr>Desafios e Proposições – Soc. Civil</vt:lpstr>
      <vt:lpstr>Desafios e Proposições – Soc. Civil</vt:lpstr>
      <vt:lpstr>Desafios e Proposições – Soc. Civil</vt:lpstr>
      <vt:lpstr>Desafios e Proposições - Gestores</vt:lpstr>
      <vt:lpstr>Desafios e Proposições - Gestores</vt:lpstr>
      <vt:lpstr>Algumas conclusões</vt:lpstr>
      <vt:lpstr>Algumas conclusões</vt:lpstr>
      <vt:lpstr>Algumas conclusões</vt:lpstr>
      <vt:lpstr>Livro: O DHAA e o SISAN</vt:lpstr>
      <vt:lpstr>    Equipe do projeto:  Marília Leão – Coordenação geral Elisabetta Recine – Coord. Ensino e Pesquisa  Juliana Rochet - pesquisadora  Jucimara Morais - pesquisadora  Nayara Cortes - pesquisadora  Linda Carvalho – administração  Maira Bomfim - estagiária  Amanda Lima - estagiária Mariana Santarelli – consultora  SAN Daniela Coenga – Consultora EAD/Alceste Vivian Braga  - consultora campo Antônio Manoel Timbó – consultor campo   </vt:lpstr>
      <vt:lpstr>  Muito obrigada!  mariliamleao@gmail.com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DIREITO HUMANO À ALIMENTAÇÃO (DHAA) E O SISTEMA NACIONAL DE SEGURANÇA ALIMENTAR E NUTRICIONAL (SISAN)</dc:title>
  <dc:creator>Rogerio</dc:creator>
  <cp:lastModifiedBy>Marilia</cp:lastModifiedBy>
  <cp:revision>342</cp:revision>
  <dcterms:created xsi:type="dcterms:W3CDTF">2011-11-03T15:26:47Z</dcterms:created>
  <dcterms:modified xsi:type="dcterms:W3CDTF">2013-06-19T03:05:04Z</dcterms:modified>
</cp:coreProperties>
</file>