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16" r:id="rId3"/>
    <p:sldId id="317" r:id="rId4"/>
    <p:sldId id="318" r:id="rId5"/>
    <p:sldId id="320" r:id="rId6"/>
    <p:sldId id="321" r:id="rId7"/>
    <p:sldId id="325" r:id="rId8"/>
    <p:sldId id="326" r:id="rId9"/>
    <p:sldId id="327" r:id="rId10"/>
    <p:sldId id="328" r:id="rId11"/>
    <p:sldId id="329" r:id="rId12"/>
    <p:sldId id="323" r:id="rId13"/>
    <p:sldId id="330" r:id="rId14"/>
    <p:sldId id="324" r:id="rId15"/>
    <p:sldId id="331" r:id="rId16"/>
  </p:sldIdLst>
  <p:sldSz cx="10080625" cy="6858000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2E536"/>
    <a:srgbClr val="CC3399"/>
    <a:srgbClr val="FF33CC"/>
    <a:srgbClr val="0F2319"/>
    <a:srgbClr val="1C40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648" y="-84"/>
      </p:cViewPr>
      <p:guideLst>
        <p:guide orient="horz" pos="2160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ADE84-7EC1-468E-A78A-8065E7722F5F}" type="datetimeFigureOut">
              <a:rPr lang="pt-BR" smtClean="0"/>
              <a:t>18/04/2012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31231-2E0B-489B-95BB-882525A07C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866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7BD473-1D9B-4204-97EC-25A68DB302A3}" type="datetimeFigureOut">
              <a:rPr lang="pt-BR" smtClean="0"/>
              <a:t>18/04/2012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09638" y="685800"/>
            <a:ext cx="50387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97CB6-3DC4-4587-8FD7-A114EEE550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8342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12094" y="3886200"/>
            <a:ext cx="705643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503238" y="6356350"/>
            <a:ext cx="235267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0EA219D-9524-4562-ABF4-277F7BF7207D}" type="datetimeFigureOut">
              <a:rPr lang="pt-BR"/>
              <a:pPr>
                <a:defRPr/>
              </a:pPr>
              <a:t>18/04/2012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444875" y="6356350"/>
            <a:ext cx="319087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224713" y="6356350"/>
            <a:ext cx="235267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38E0DE3-95F5-4250-9278-DC37D082055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503238" y="6356350"/>
            <a:ext cx="235267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5503F82-DE5D-4A60-9B4A-67ED72E9F953}" type="datetimeFigureOut">
              <a:rPr lang="pt-BR"/>
              <a:pPr>
                <a:defRPr/>
              </a:pPr>
              <a:t>18/04/2012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444875" y="6356350"/>
            <a:ext cx="319087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224713" y="6356350"/>
            <a:ext cx="235267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C9974E6-7F89-4916-AE76-E943DD987D5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4031" y="274638"/>
            <a:ext cx="9072563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503238" y="6356350"/>
            <a:ext cx="235267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A454EE2-2ED0-440C-BC96-7A1A4370EAC6}" type="datetimeFigureOut">
              <a:rPr lang="pt-BR"/>
              <a:pPr>
                <a:defRPr/>
              </a:pPr>
              <a:t>18/04/2012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444875" y="6356350"/>
            <a:ext cx="319087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224713" y="6356350"/>
            <a:ext cx="235267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EC2C967-2702-4EC6-B759-E092EF090B0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0727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6047" y="2130426"/>
            <a:ext cx="8568531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12094" y="3886200"/>
            <a:ext cx="705643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504031" y="6356351"/>
            <a:ext cx="2352146" cy="365125"/>
          </a:xfrm>
          <a:prstGeom prst="rect">
            <a:avLst/>
          </a:prstGeom>
        </p:spPr>
        <p:txBody>
          <a:bodyPr/>
          <a:lstStyle/>
          <a:p>
            <a:fld id="{9A6676EB-F109-4807-8136-2001BD8C0FDD}" type="datetimeFigureOut">
              <a:rPr lang="pt-BR" smtClean="0"/>
              <a:t>18/04/2012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444214" y="6356351"/>
            <a:ext cx="3192198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224448" y="6356351"/>
            <a:ext cx="2352146" cy="365125"/>
          </a:xfrm>
          <a:prstGeom prst="rect">
            <a:avLst/>
          </a:prstGeom>
        </p:spPr>
        <p:txBody>
          <a:bodyPr/>
          <a:lstStyle/>
          <a:p>
            <a:fld id="{9695AE03-F36A-4523-8DDC-4D5098595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9245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m 6" descr="fundo_skyline.jpg"/>
          <p:cNvPicPr>
            <a:picLocks noChangeAspect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100806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31800" y="2276475"/>
            <a:ext cx="8208963" cy="384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grpSp>
        <p:nvGrpSpPr>
          <p:cNvPr id="1028" name="Grupo 13"/>
          <p:cNvGrpSpPr>
            <a:grpSpLocks/>
          </p:cNvGrpSpPr>
          <p:nvPr userDrawn="1"/>
        </p:nvGrpSpPr>
        <p:grpSpPr bwMode="auto">
          <a:xfrm>
            <a:off x="7488238" y="357188"/>
            <a:ext cx="2447925" cy="263525"/>
            <a:chOff x="2159992" y="5877272"/>
            <a:chExt cx="6346379" cy="684302"/>
          </a:xfrm>
        </p:grpSpPr>
        <p:pic>
          <p:nvPicPr>
            <p:cNvPr id="1029" name="Imagem 14" descr="rio+20.png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159992" y="5962774"/>
              <a:ext cx="1299398" cy="513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0" name="Imagem 15" descr="logo_mds_horiz.png"/>
            <p:cNvPicPr>
              <a:picLocks noChangeAspect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3816176" y="5877272"/>
              <a:ext cx="4690195" cy="6843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0" r:id="rId3"/>
    <p:sldLayoutId id="2147483683" r:id="rId4"/>
    <p:sldLayoutId id="2147483684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io20.gov.br/documentos" TargetMode="Externa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package" Target="../embeddings/Documento_do_Microsoft_Word1.docx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503808" y="1628800"/>
            <a:ext cx="9361040" cy="295232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5000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pt-BR" sz="50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pt-BR" sz="4900" b="1" dirty="0" smtClean="0">
                <a:solidFill>
                  <a:schemeClr val="accent6">
                    <a:lumMod val="50000"/>
                  </a:schemeClr>
                </a:solidFill>
              </a:rPr>
              <a:t>Conferência das Nações Unidas para o Desenvolvimento Sustentável</a:t>
            </a:r>
            <a:br>
              <a:rPr lang="pt-BR" sz="49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pt-BR" sz="5300" b="1" dirty="0" smtClean="0">
                <a:solidFill>
                  <a:schemeClr val="accent6">
                    <a:lumMod val="50000"/>
                  </a:schemeClr>
                </a:solidFill>
              </a:rPr>
              <a:t>RIO +20</a:t>
            </a:r>
            <a:br>
              <a:rPr lang="pt-BR" sz="5300" b="1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pt-BR" sz="5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11920" y="4726612"/>
            <a:ext cx="7056437" cy="1078876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dirty="0" smtClean="0"/>
              <a:t>Reunião do </a:t>
            </a:r>
            <a:r>
              <a:rPr lang="pt-BR" sz="2800" dirty="0" err="1" smtClean="0"/>
              <a:t>Consea</a:t>
            </a:r>
            <a:r>
              <a:rPr lang="pt-BR" sz="2800" dirty="0" smtClean="0"/>
              <a:t> – 18/04/2012</a:t>
            </a:r>
            <a:endParaRPr lang="pt-BR" sz="2800" dirty="0"/>
          </a:p>
        </p:txBody>
      </p:sp>
      <p:grpSp>
        <p:nvGrpSpPr>
          <p:cNvPr id="5124" name="Grupo 7"/>
          <p:cNvGrpSpPr>
            <a:grpSpLocks/>
          </p:cNvGrpSpPr>
          <p:nvPr/>
        </p:nvGrpSpPr>
        <p:grpSpPr bwMode="auto">
          <a:xfrm>
            <a:off x="2376488" y="5805488"/>
            <a:ext cx="5256212" cy="566737"/>
            <a:chOff x="2159992" y="5877272"/>
            <a:chExt cx="6346379" cy="684302"/>
          </a:xfrm>
        </p:grpSpPr>
        <p:pic>
          <p:nvPicPr>
            <p:cNvPr id="5125" name="Imagem 5" descr="rio+20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59992" y="5962774"/>
              <a:ext cx="1299398" cy="513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6" name="Imagem 6" descr="logo_mds_horiz.pn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6176" y="5877272"/>
              <a:ext cx="4690195" cy="6843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1"/>
          <p:cNvSpPr txBox="1">
            <a:spLocks/>
          </p:cNvSpPr>
          <p:nvPr/>
        </p:nvSpPr>
        <p:spPr bwMode="auto">
          <a:xfrm>
            <a:off x="503237" y="2276872"/>
            <a:ext cx="9145587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endParaRPr lang="pt-BR" sz="2400" dirty="0" smtClean="0">
              <a:latin typeface="+mj-lt"/>
            </a:endParaRPr>
          </a:p>
          <a:p>
            <a:endParaRPr lang="pt-BR" sz="2400" b="1" dirty="0" smtClean="0">
              <a:latin typeface="+mj-lt"/>
            </a:endParaRPr>
          </a:p>
          <a:p>
            <a:r>
              <a:rPr lang="pt-BR" sz="2400" b="1" dirty="0">
                <a:latin typeface="+mn-lt"/>
              </a:rPr>
              <a:t>Programação: </a:t>
            </a:r>
            <a:r>
              <a:rPr lang="pt-BR" sz="2400" b="1" dirty="0" smtClean="0">
                <a:latin typeface="+mn-lt"/>
              </a:rPr>
              <a:t>16 </a:t>
            </a:r>
            <a:r>
              <a:rPr lang="pt-BR" sz="2400" b="1" dirty="0">
                <a:latin typeface="+mn-lt"/>
              </a:rPr>
              <a:t>a 22 de junho</a:t>
            </a:r>
          </a:p>
          <a:p>
            <a:r>
              <a:rPr lang="pt-BR" sz="2400" b="1" dirty="0" smtClean="0">
                <a:latin typeface="+mj-lt"/>
              </a:rPr>
              <a:t>Manhãs:</a:t>
            </a:r>
          </a:p>
          <a:p>
            <a:r>
              <a:rPr lang="pt-BR" sz="2400" dirty="0" smtClean="0">
                <a:latin typeface="+mj-lt"/>
              </a:rPr>
              <a:t>Ocupação e uso da Arena Social aberto às organizações sociais</a:t>
            </a:r>
          </a:p>
          <a:p>
            <a:r>
              <a:rPr lang="pt-BR" sz="2400" b="1" dirty="0" smtClean="0">
                <a:latin typeface="+mj-lt"/>
              </a:rPr>
              <a:t>Tardes e noites:</a:t>
            </a:r>
          </a:p>
          <a:p>
            <a:r>
              <a:rPr lang="pt-BR" sz="2400" dirty="0" smtClean="0">
                <a:latin typeface="+mj-lt"/>
              </a:rPr>
              <a:t>Programação das web-conferências e atividades culturais com 5 horas diárias, </a:t>
            </a:r>
            <a:r>
              <a:rPr lang="pt-BR" sz="2400" b="1" dirty="0" smtClean="0">
                <a:solidFill>
                  <a:srgbClr val="FF0000"/>
                </a:solidFill>
                <a:latin typeface="+mj-lt"/>
              </a:rPr>
              <a:t>ao vivo</a:t>
            </a:r>
            <a:r>
              <a:rPr lang="pt-BR" sz="2400" dirty="0" smtClean="0">
                <a:latin typeface="+mj-lt"/>
              </a:rPr>
              <a:t>:</a:t>
            </a:r>
          </a:p>
          <a:p>
            <a:r>
              <a:rPr lang="pt-BR" sz="24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Palco Diálogos Globais</a:t>
            </a:r>
          </a:p>
          <a:p>
            <a:r>
              <a:rPr lang="pt-BR" sz="2400" dirty="0" smtClean="0">
                <a:latin typeface="+mj-lt"/>
              </a:rPr>
              <a:t>Painel I – 14h às 16h</a:t>
            </a:r>
          </a:p>
          <a:p>
            <a:r>
              <a:rPr lang="pt-BR" sz="2400" dirty="0" smtClean="0">
                <a:latin typeface="+mj-lt"/>
              </a:rPr>
              <a:t>Painel II – 17h às 19h</a:t>
            </a:r>
          </a:p>
          <a:p>
            <a:r>
              <a:rPr lang="pt-BR" sz="24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Palco Cultural</a:t>
            </a:r>
          </a:p>
          <a:p>
            <a:r>
              <a:rPr lang="pt-BR" sz="2400" dirty="0" smtClean="0">
                <a:latin typeface="+mj-lt"/>
              </a:rPr>
              <a:t>Intervenções artísticas – 16h às 17 h</a:t>
            </a:r>
          </a:p>
          <a:p>
            <a:r>
              <a:rPr lang="pt-BR" sz="24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Galeria Social Global </a:t>
            </a:r>
          </a:p>
          <a:p>
            <a:r>
              <a:rPr lang="pt-BR" sz="2400" dirty="0" smtClean="0">
                <a:latin typeface="+mj-lt"/>
              </a:rPr>
              <a:t>Exposição multimeios – das 11h às 20h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791592" y="115888"/>
            <a:ext cx="6769000" cy="865187"/>
          </a:xfrm>
          <a:prstGeom prst="rect">
            <a:avLst/>
          </a:prstGeo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4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Arena Social </a:t>
            </a:r>
            <a:r>
              <a:rPr lang="pt-BR" sz="32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(aterro do Flamengo) </a:t>
            </a:r>
            <a:endParaRPr lang="pt-BR" sz="3200" dirty="0">
              <a:solidFill>
                <a:schemeClr val="accent6">
                  <a:lumMod val="50000"/>
                </a:schemeClr>
              </a:solidFill>
              <a:latin typeface="+mn-lt"/>
              <a:ea typeface="+mj-ea"/>
              <a:cs typeface="+mj-cs"/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828128"/>
              </p:ext>
            </p:extLst>
          </p:nvPr>
        </p:nvGraphicFramePr>
        <p:xfrm>
          <a:off x="2071652" y="2132856"/>
          <a:ext cx="5488940" cy="4907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8640"/>
                <a:gridCol w="548640"/>
                <a:gridCol w="548640"/>
                <a:gridCol w="548640"/>
                <a:gridCol w="548640"/>
                <a:gridCol w="548640"/>
                <a:gridCol w="549275"/>
                <a:gridCol w="549275"/>
                <a:gridCol w="549275"/>
                <a:gridCol w="54927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err="1">
                          <a:solidFill>
                            <a:schemeClr val="tx1"/>
                          </a:solidFill>
                          <a:effectLst/>
                        </a:rPr>
                        <a:t>Pré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-conferência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  <a:effectLst/>
                        </a:rPr>
                        <a:t>Diálogos</a:t>
                      </a:r>
                      <a:r>
                        <a:rPr lang="pt-BR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pt-BR" sz="1400" dirty="0" smtClean="0">
                          <a:solidFill>
                            <a:schemeClr val="tx1"/>
                          </a:solidFill>
                          <a:effectLst/>
                        </a:rPr>
                        <a:t>sustentáveis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Conferência oficial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105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1"/>
          <p:cNvSpPr txBox="1">
            <a:spLocks/>
          </p:cNvSpPr>
          <p:nvPr/>
        </p:nvSpPr>
        <p:spPr bwMode="auto">
          <a:xfrm>
            <a:off x="503237" y="2276872"/>
            <a:ext cx="9145587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pt-BR" sz="2400" b="1" dirty="0" smtClean="0">
                <a:latin typeface="+mj-lt"/>
              </a:rPr>
              <a:t>14 painéis temáticos </a:t>
            </a:r>
          </a:p>
          <a:p>
            <a:r>
              <a:rPr lang="pt-BR" sz="2400" b="1" dirty="0" smtClean="0">
                <a:latin typeface="+mj-lt"/>
              </a:rPr>
              <a:t>Participantes por painel temático: </a:t>
            </a:r>
            <a:r>
              <a:rPr lang="pt-BR" sz="2400" b="1" dirty="0">
                <a:solidFill>
                  <a:srgbClr val="FF0000"/>
                </a:solidFill>
                <a:latin typeface="+mj-lt"/>
              </a:rPr>
              <a:t>3 na </a:t>
            </a:r>
            <a:r>
              <a:rPr lang="pt-BR" sz="2400" b="1" dirty="0" smtClean="0">
                <a:solidFill>
                  <a:srgbClr val="FF0000"/>
                </a:solidFill>
                <a:latin typeface="+mj-lt"/>
              </a:rPr>
              <a:t>Arena Social </a:t>
            </a:r>
            <a:r>
              <a:rPr lang="pt-BR" sz="2400" b="1" dirty="0">
                <a:solidFill>
                  <a:srgbClr val="FF0000"/>
                </a:solidFill>
                <a:latin typeface="+mj-lt"/>
              </a:rPr>
              <a:t>e 1 online</a:t>
            </a:r>
          </a:p>
          <a:p>
            <a:r>
              <a:rPr lang="pt-BR" sz="2400" b="1" dirty="0" smtClean="0">
                <a:latin typeface="+mj-lt"/>
              </a:rPr>
              <a:t>Perfil dos participantes:</a:t>
            </a:r>
          </a:p>
          <a:p>
            <a:endParaRPr lang="pt-BR" sz="2400" b="1" dirty="0" smtClean="0">
              <a:latin typeface="+mj-lt"/>
            </a:endParaRPr>
          </a:p>
          <a:p>
            <a:endParaRPr lang="pt-BR" sz="2400" b="1" dirty="0">
              <a:latin typeface="+mj-lt"/>
            </a:endParaRPr>
          </a:p>
          <a:p>
            <a:endParaRPr lang="pt-BR" sz="2400" b="1" dirty="0" smtClean="0">
              <a:latin typeface="+mj-lt"/>
            </a:endParaRPr>
          </a:p>
          <a:p>
            <a:endParaRPr lang="pt-BR" sz="2400" b="1" dirty="0">
              <a:latin typeface="+mj-lt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791592" y="115888"/>
            <a:ext cx="6769000" cy="865187"/>
          </a:xfrm>
          <a:prstGeom prst="rect">
            <a:avLst/>
          </a:prstGeo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4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Arena Social </a:t>
            </a:r>
            <a:r>
              <a:rPr lang="pt-BR" sz="32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(aterro do Flamengo) </a:t>
            </a:r>
            <a:endParaRPr lang="pt-BR" sz="3200" dirty="0">
              <a:solidFill>
                <a:schemeClr val="accent6">
                  <a:lumMod val="50000"/>
                </a:schemeClr>
              </a:solidFill>
              <a:latin typeface="+mn-lt"/>
              <a:ea typeface="+mj-ea"/>
              <a:cs typeface="+mj-cs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944207"/>
              </p:ext>
            </p:extLst>
          </p:nvPr>
        </p:nvGraphicFramePr>
        <p:xfrm>
          <a:off x="541667" y="3573016"/>
          <a:ext cx="9107156" cy="266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0453"/>
                <a:gridCol w="633670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Participante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Perfil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Dinamização do debate</a:t>
                      </a:r>
                      <a:endParaRPr lang="pt-BR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Comunicador</a:t>
                      </a:r>
                      <a:r>
                        <a:rPr lang="pt-BR" baseline="0" dirty="0" smtClean="0"/>
                        <a:t>, responsável pela condução do debate e organizando as contribuições das redes sociais e presenciais 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Apresentação</a:t>
                      </a:r>
                      <a:r>
                        <a:rPr lang="pt-BR" baseline="0" dirty="0" smtClean="0"/>
                        <a:t> de c</a:t>
                      </a:r>
                      <a:r>
                        <a:rPr lang="pt-BR" dirty="0" smtClean="0"/>
                        <a:t>aso</a:t>
                      </a:r>
                      <a:r>
                        <a:rPr lang="pt-BR" baseline="0" dirty="0" smtClean="0"/>
                        <a:t> concreto</a:t>
                      </a:r>
                      <a:endParaRPr lang="pt-BR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Beneficiário</a:t>
                      </a:r>
                      <a:r>
                        <a:rPr lang="pt-BR" baseline="0" dirty="0" smtClean="0"/>
                        <a:t> de programas, referência de organização da sociedade civil ou governo 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Análise estruturada</a:t>
                      </a:r>
                      <a:endParaRPr lang="pt-BR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Teórico/especialista</a:t>
                      </a:r>
                      <a:r>
                        <a:rPr lang="pt-BR" baseline="0" dirty="0" smtClean="0"/>
                        <a:t>  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Referênci</a:t>
                      </a:r>
                      <a:r>
                        <a:rPr lang="pt-BR" baseline="0" dirty="0" smtClean="0"/>
                        <a:t>a internacional</a:t>
                      </a:r>
                      <a:endParaRPr lang="pt-BR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Experiência/análise </a:t>
                      </a:r>
                      <a:r>
                        <a:rPr lang="pt-BR" baseline="0" dirty="0" smtClean="0"/>
                        <a:t>internacional (preferencialmente em português ou espanhol)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961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6051" y="620688"/>
            <a:ext cx="9072563" cy="1143000"/>
          </a:xfrm>
        </p:spPr>
        <p:txBody>
          <a:bodyPr>
            <a:normAutofit fontScale="90000"/>
          </a:bodyPr>
          <a:lstStyle/>
          <a:p>
            <a:r>
              <a:rPr lang="pt-BR" b="1" i="1" dirty="0" smtClean="0"/>
              <a:t>Cúpula dos Povos</a:t>
            </a:r>
            <a:br>
              <a:rPr lang="pt-BR" b="1" i="1" dirty="0" smtClean="0"/>
            </a:br>
            <a:r>
              <a:rPr lang="pt-BR" sz="3600" b="1" dirty="0" smtClean="0"/>
              <a:t>Programação</a:t>
            </a:r>
            <a:r>
              <a:rPr lang="pt-BR" b="1" dirty="0" smtClean="0"/>
              <a:t/>
            </a:r>
            <a:br>
              <a:rPr lang="pt-BR" b="1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4031" y="1600200"/>
            <a:ext cx="9072563" cy="4853136"/>
          </a:xfrm>
        </p:spPr>
        <p:txBody>
          <a:bodyPr>
            <a:noAutofit/>
          </a:bodyPr>
          <a:lstStyle/>
          <a:p>
            <a:r>
              <a:rPr lang="pt-BR" sz="1800" b="1" i="1" dirty="0" smtClean="0"/>
              <a:t>15 a 23 de junho</a:t>
            </a:r>
            <a:br>
              <a:rPr lang="pt-BR" sz="1800" b="1" i="1" dirty="0" smtClean="0"/>
            </a:br>
            <a:r>
              <a:rPr lang="pt-BR" sz="1800" b="1" i="1" dirty="0" smtClean="0"/>
              <a:t>Local: Parque do Flamengo / Aterro do Flamengo</a:t>
            </a:r>
          </a:p>
          <a:p>
            <a:endParaRPr lang="pt-BR" sz="1800" b="1" dirty="0" smtClean="0"/>
          </a:p>
          <a:p>
            <a:r>
              <a:rPr lang="pt-BR" sz="1800" b="1" dirty="0" smtClean="0"/>
              <a:t>15 </a:t>
            </a:r>
            <a:r>
              <a:rPr lang="pt-BR" sz="1800" b="1" dirty="0"/>
              <a:t>e 16 de junho: </a:t>
            </a:r>
            <a:r>
              <a:rPr lang="pt-BR" sz="1800" dirty="0"/>
              <a:t>Atividades organizadas pelos movimentos sociais locais, que estão em luta permanente de resistência aos impactos das grandes obras</a:t>
            </a:r>
            <a:r>
              <a:rPr lang="pt-BR" sz="1800" dirty="0" smtClean="0"/>
              <a:t>.</a:t>
            </a:r>
            <a:endParaRPr lang="pt-BR" sz="1800" b="1" dirty="0" smtClean="0"/>
          </a:p>
          <a:p>
            <a:r>
              <a:rPr lang="pt-BR" sz="1800" b="1" dirty="0" smtClean="0"/>
              <a:t>17 </a:t>
            </a:r>
            <a:r>
              <a:rPr lang="pt-BR" sz="1800" b="1" dirty="0"/>
              <a:t>de junho: </a:t>
            </a:r>
            <a:r>
              <a:rPr lang="pt-BR" sz="1800" dirty="0"/>
              <a:t>Marcha de abertura da Cúpula dos Povos. </a:t>
            </a:r>
          </a:p>
          <a:p>
            <a:r>
              <a:rPr lang="pt-BR" sz="1800" b="1" dirty="0"/>
              <a:t>18 e 19 de junho: </a:t>
            </a:r>
            <a:r>
              <a:rPr lang="pt-BR" sz="1800" dirty="0"/>
              <a:t>Atividades </a:t>
            </a:r>
            <a:r>
              <a:rPr lang="pt-BR" sz="1800" dirty="0" err="1"/>
              <a:t>autogestionadas</a:t>
            </a:r>
            <a:r>
              <a:rPr lang="pt-BR" sz="1800" dirty="0"/>
              <a:t> e Assembleia Permanente dos Povos.</a:t>
            </a:r>
          </a:p>
          <a:p>
            <a:r>
              <a:rPr lang="pt-BR" sz="1800" b="1" dirty="0"/>
              <a:t>20 de junho: </a:t>
            </a:r>
            <a:r>
              <a:rPr lang="pt-BR" sz="1800" dirty="0"/>
              <a:t>Dia de Mobilização Internacional. Uma grande manifestação no Rio de Janeiro e em várias cidades do Brasil e do mundo para expressar a luta dos povos contra a mercantilização da natureza e em defesa dos bens comuns. Eles falam em levar um milhão de pessoas para a rua neste dia.</a:t>
            </a:r>
          </a:p>
          <a:p>
            <a:r>
              <a:rPr lang="pt-BR" sz="1800" b="1" dirty="0"/>
              <a:t>21 e 22 de junho: </a:t>
            </a:r>
            <a:r>
              <a:rPr lang="pt-BR" sz="1800" dirty="0"/>
              <a:t>Atividades </a:t>
            </a:r>
            <a:r>
              <a:rPr lang="pt-BR" sz="1800" dirty="0" err="1"/>
              <a:t>autogestionadas</a:t>
            </a:r>
            <a:r>
              <a:rPr lang="pt-BR" sz="1800" dirty="0"/>
              <a:t> e Assembleia Permanente dos Povos.</a:t>
            </a:r>
          </a:p>
          <a:p>
            <a:r>
              <a:rPr lang="pt-BR" sz="1800" b="1" dirty="0"/>
              <a:t>23 de junho: </a:t>
            </a:r>
            <a:r>
              <a:rPr lang="pt-BR" sz="1800" dirty="0"/>
              <a:t>Mensagem final da Cúpula dos Povos, que expresse os acúmulos e acordos construídos pelos povos em luta por justiça social e ambiental.</a:t>
            </a:r>
          </a:p>
          <a:p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280136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Participação no Segmento Oficial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 smtClean="0"/>
              <a:t>Critérios para composição da delegação brasileira ainda estão em discussão</a:t>
            </a:r>
          </a:p>
          <a:p>
            <a:r>
              <a:rPr lang="pt-BR" sz="2400" dirty="0"/>
              <a:t>As inscrições </a:t>
            </a:r>
            <a:r>
              <a:rPr lang="pt-BR" sz="2400" dirty="0" smtClean="0"/>
              <a:t>ara </a:t>
            </a:r>
            <a:r>
              <a:rPr lang="pt-BR" sz="2400" dirty="0"/>
              <a:t>participar das atividades oficiais da Rio+20 estão abertas até 20 de Maio de 2012 para organizações que têm status consultivo junto ao ECOSOC (Conselho Econômico e Social da ONU) ou que foram credenciados para a Cúpula Mundial sobre Desenvolvimento Sustentável em 2002 (WSSD2002), e podem ser feitas em </a:t>
            </a:r>
            <a:r>
              <a:rPr lang="pt-BR" sz="2400" u="sng" dirty="0"/>
              <a:t>http://bit.ly/rio20inscricao</a:t>
            </a:r>
            <a:r>
              <a:rPr lang="pt-B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8222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dirty="0" smtClean="0"/>
              <a:t/>
            </a:r>
            <a:br>
              <a:rPr lang="pt-BR" b="1" i="1" dirty="0" smtClean="0"/>
            </a:br>
            <a:r>
              <a:rPr lang="pt-BR" b="1" i="1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5816" y="1772816"/>
            <a:ext cx="8208963" cy="4824536"/>
          </a:xfrm>
        </p:spPr>
        <p:txBody>
          <a:bodyPr>
            <a:noAutofit/>
          </a:bodyPr>
          <a:lstStyle/>
          <a:p>
            <a:r>
              <a:rPr lang="pt-PT" sz="2800" dirty="0" smtClean="0"/>
              <a:t>Principais portais na Internet</a:t>
            </a:r>
          </a:p>
          <a:p>
            <a:pPr marL="0" indent="0">
              <a:buNone/>
            </a:pPr>
            <a:endParaRPr lang="pt-PT" sz="2400" dirty="0" smtClean="0"/>
          </a:p>
          <a:p>
            <a:pPr marL="0" indent="0">
              <a:buNone/>
            </a:pPr>
            <a:r>
              <a:rPr lang="pt-BR" sz="1400" dirty="0" smtClean="0"/>
              <a:t>●Website </a:t>
            </a:r>
            <a:r>
              <a:rPr lang="pt-BR" sz="1400" dirty="0"/>
              <a:t>oficial da conferência em inglês: </a:t>
            </a:r>
            <a:r>
              <a:rPr lang="pt-BR" sz="1400" u="sng" dirty="0"/>
              <a:t>www.uncsd2012.org </a:t>
            </a:r>
            <a:endParaRPr lang="pt-BR" sz="1400" dirty="0"/>
          </a:p>
          <a:p>
            <a:pPr marL="0" indent="0">
              <a:buNone/>
            </a:pPr>
            <a:r>
              <a:rPr lang="pt-BR" sz="1400" dirty="0" smtClean="0"/>
              <a:t>●Website </a:t>
            </a:r>
            <a:r>
              <a:rPr lang="pt-BR" sz="1400" dirty="0"/>
              <a:t>oficial da conferência em português: </a:t>
            </a:r>
            <a:r>
              <a:rPr lang="pt-BR" sz="1400" u="sng" dirty="0"/>
              <a:t>www.rio20.info </a:t>
            </a:r>
            <a:endParaRPr lang="pt-BR" sz="1400" dirty="0"/>
          </a:p>
          <a:p>
            <a:pPr marL="0" indent="0">
              <a:buNone/>
            </a:pPr>
            <a:r>
              <a:rPr lang="pt-BR" sz="1400" dirty="0" smtClean="0"/>
              <a:t>●</a:t>
            </a:r>
            <a:r>
              <a:rPr lang="pt-BR" sz="1400" dirty="0" err="1" smtClean="0"/>
              <a:t>Facebook</a:t>
            </a:r>
            <a:r>
              <a:rPr lang="pt-BR" sz="1400" dirty="0" smtClean="0"/>
              <a:t> </a:t>
            </a:r>
            <a:r>
              <a:rPr lang="pt-BR" sz="1400" dirty="0"/>
              <a:t>oficial da conferência (em inglês): </a:t>
            </a:r>
            <a:r>
              <a:rPr lang="pt-BR" sz="1400" u="sng" dirty="0"/>
              <a:t>www.facebook.com/UNRioplus20 </a:t>
            </a:r>
            <a:endParaRPr lang="pt-BR" sz="1400" dirty="0"/>
          </a:p>
          <a:p>
            <a:pPr marL="0" indent="0">
              <a:buNone/>
            </a:pPr>
            <a:r>
              <a:rPr lang="pt-BR" sz="1400" dirty="0" smtClean="0"/>
              <a:t>●</a:t>
            </a:r>
            <a:r>
              <a:rPr lang="pt-BR" sz="1400" dirty="0" err="1" smtClean="0"/>
              <a:t>Twitter</a:t>
            </a:r>
            <a:r>
              <a:rPr lang="pt-BR" sz="1400" dirty="0" smtClean="0"/>
              <a:t> </a:t>
            </a:r>
            <a:r>
              <a:rPr lang="pt-BR" sz="1400" dirty="0"/>
              <a:t>oficial da Rio+20 (em inglês): </a:t>
            </a:r>
            <a:r>
              <a:rPr lang="pt-BR" sz="1400" u="sng" dirty="0"/>
              <a:t>www.twitter.com/UN_Rioplus20 </a:t>
            </a:r>
            <a:endParaRPr lang="pt-BR" sz="1400" dirty="0"/>
          </a:p>
          <a:p>
            <a:pPr marL="0" indent="0">
              <a:buNone/>
            </a:pPr>
            <a:r>
              <a:rPr lang="pt-BR" sz="1400" dirty="0" smtClean="0"/>
              <a:t>●Site </a:t>
            </a:r>
            <a:r>
              <a:rPr lang="pt-BR" sz="1400" dirty="0"/>
              <a:t>da ONU para contribuições da sociedade civil (em inglês): </a:t>
            </a:r>
            <a:r>
              <a:rPr lang="pt-BR" sz="1400" u="sng" dirty="0"/>
              <a:t>www.un.org/sustainablefuture </a:t>
            </a:r>
            <a:endParaRPr lang="pt-BR" sz="1400" dirty="0"/>
          </a:p>
          <a:p>
            <a:pPr marL="0" indent="0">
              <a:buNone/>
            </a:pPr>
            <a:r>
              <a:rPr lang="pt-BR" sz="1400" dirty="0" smtClean="0"/>
              <a:t>●Site </a:t>
            </a:r>
            <a:r>
              <a:rPr lang="pt-BR" sz="1400" dirty="0"/>
              <a:t>do Governo Federal e do Governo do Rio de Janeiro para a Rio+20: </a:t>
            </a:r>
            <a:r>
              <a:rPr lang="pt-BR" sz="1400" u="sng" dirty="0"/>
              <a:t>www.rio20.gov.br </a:t>
            </a:r>
            <a:endParaRPr lang="pt-BR" sz="1400" dirty="0"/>
          </a:p>
          <a:p>
            <a:pPr marL="0" indent="0">
              <a:buNone/>
            </a:pPr>
            <a:r>
              <a:rPr lang="pt-BR" sz="1400" dirty="0" smtClean="0"/>
              <a:t>●Site </a:t>
            </a:r>
            <a:r>
              <a:rPr lang="pt-BR" sz="1400" dirty="0"/>
              <a:t>do Ministério do Meio Ambiente para a Rio+20: </a:t>
            </a:r>
            <a:r>
              <a:rPr lang="pt-BR" sz="1400" u="sng" dirty="0"/>
              <a:t>http://hotsite.mma.gov.br/rio20 </a:t>
            </a:r>
            <a:endParaRPr lang="pt-BR" sz="1400" dirty="0"/>
          </a:p>
          <a:p>
            <a:pPr marL="0" indent="0">
              <a:buNone/>
            </a:pPr>
            <a:r>
              <a:rPr lang="pt-BR" sz="1400" dirty="0" smtClean="0"/>
              <a:t>●Site </a:t>
            </a:r>
            <a:r>
              <a:rPr lang="pt-BR" sz="1400" dirty="0"/>
              <a:t>da Cúpula dos Povos por Justiça Social e Ambiental: </a:t>
            </a:r>
            <a:r>
              <a:rPr lang="pt-BR" sz="1400" u="sng" dirty="0"/>
              <a:t>www.cupuladospovos.org.br </a:t>
            </a:r>
            <a:endParaRPr lang="pt-BR" sz="1400" dirty="0"/>
          </a:p>
          <a:p>
            <a:pPr lvl="1"/>
            <a:endParaRPr lang="pt-PT" sz="2000" dirty="0" smtClean="0"/>
          </a:p>
          <a:p>
            <a:pPr lvl="1"/>
            <a:r>
              <a:rPr lang="pt-PT" sz="2000" dirty="0" smtClean="0"/>
              <a:t>“Zero Draft” : </a:t>
            </a:r>
            <a:r>
              <a:rPr lang="pt-PT" sz="2000" dirty="0" smtClean="0">
                <a:hlinkClick r:id="rId2"/>
              </a:rPr>
              <a:t>www.rio20.gov.br/documentos</a:t>
            </a:r>
            <a:endParaRPr lang="pt-PT" sz="2000" dirty="0" smtClean="0"/>
          </a:p>
          <a:p>
            <a:pPr lvl="1"/>
            <a:endParaRPr lang="pt-PT" sz="2000" dirty="0" smtClean="0"/>
          </a:p>
          <a:p>
            <a:pPr lvl="1"/>
            <a:r>
              <a:rPr lang="pt-PT" sz="2000" dirty="0" smtClean="0"/>
              <a:t>Proposta do Brasil ao Zero Draft: </a:t>
            </a:r>
            <a:r>
              <a:rPr lang="pt-PT" sz="2000" dirty="0" smtClean="0">
                <a:hlinkClick r:id="rId2"/>
              </a:rPr>
              <a:t>www.rio20.gov.br/documentos</a:t>
            </a:r>
            <a:endParaRPr lang="pt-PT" sz="2000" dirty="0" smtClean="0"/>
          </a:p>
          <a:p>
            <a:pPr lvl="1"/>
            <a:endParaRPr lang="pt-PT" sz="2000" dirty="0" smtClean="0"/>
          </a:p>
          <a:p>
            <a:pPr marL="0" indent="0">
              <a:buNone/>
            </a:pPr>
            <a:r>
              <a:rPr lang="pt-PT" sz="2800" dirty="0"/>
              <a:t/>
            </a:r>
            <a:br>
              <a:rPr lang="pt-PT" sz="2800" dirty="0"/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69535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			</a:t>
            </a:r>
          </a:p>
          <a:p>
            <a:pPr marL="0" indent="0">
              <a:buNone/>
            </a:pPr>
            <a:endParaRPr lang="pt-BR" sz="3600" dirty="0"/>
          </a:p>
          <a:p>
            <a:pPr marL="0" indent="0" algn="ctr">
              <a:buNone/>
            </a:pPr>
            <a:r>
              <a:rPr lang="pt-BR" sz="6000" dirty="0" smtClean="0"/>
              <a:t>Obrigada!</a:t>
            </a:r>
          </a:p>
          <a:p>
            <a:endParaRPr lang="pt-BR" dirty="0"/>
          </a:p>
          <a:p>
            <a:pPr marL="0" indent="0" algn="ctr">
              <a:buNone/>
            </a:pPr>
            <a:r>
              <a:rPr lang="pt-BR" sz="2800" dirty="0" smtClean="0"/>
              <a:t>Márcia Muchagata</a:t>
            </a:r>
          </a:p>
          <a:p>
            <a:pPr marL="0" indent="0" algn="ctr">
              <a:buNone/>
            </a:pPr>
            <a:r>
              <a:rPr lang="pt-BR" sz="2800" dirty="0" smtClean="0"/>
              <a:t>marcia.muchagata@mds.gov.br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970099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1738" y="188641"/>
            <a:ext cx="8568531" cy="1470025"/>
          </a:xfrm>
        </p:spPr>
        <p:txBody>
          <a:bodyPr>
            <a:normAutofit/>
          </a:bodyPr>
          <a:lstStyle/>
          <a:p>
            <a:r>
              <a:rPr lang="pt-BR" dirty="0" smtClean="0"/>
              <a:t>Conferência Rio+20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94819" y="1628800"/>
            <a:ext cx="9208523" cy="5112568"/>
          </a:xfrm>
        </p:spPr>
        <p:txBody>
          <a:bodyPr>
            <a:noAutofit/>
          </a:bodyPr>
          <a:lstStyle/>
          <a:p>
            <a:endParaRPr lang="pt-BR" sz="2200" dirty="0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16" y="1412776"/>
            <a:ext cx="9764210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950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1738" y="188641"/>
            <a:ext cx="8568531" cy="1470025"/>
          </a:xfrm>
        </p:spPr>
        <p:txBody>
          <a:bodyPr/>
          <a:lstStyle/>
          <a:p>
            <a:r>
              <a:rPr lang="pt-BR" dirty="0" smtClean="0"/>
              <a:t>Conferência Rio+20 </a:t>
            </a:r>
            <a:br>
              <a:rPr lang="pt-BR" dirty="0" smtClean="0"/>
            </a:br>
            <a:r>
              <a:rPr lang="pt-BR" dirty="0" smtClean="0"/>
              <a:t>Espaços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94819" y="1628800"/>
            <a:ext cx="9208523" cy="5112568"/>
          </a:xfrm>
        </p:spPr>
        <p:txBody>
          <a:bodyPr>
            <a:noAutofit/>
          </a:bodyPr>
          <a:lstStyle/>
          <a:p>
            <a:endParaRPr lang="pt-BR" sz="2400" b="1" dirty="0" smtClean="0"/>
          </a:p>
          <a:p>
            <a:r>
              <a:rPr lang="pt-BR" sz="2400" b="1" dirty="0" smtClean="0"/>
              <a:t>Barra </a:t>
            </a:r>
            <a:r>
              <a:rPr lang="pt-BR" sz="2400" b="1" dirty="0"/>
              <a:t>da </a:t>
            </a:r>
            <a:r>
              <a:rPr lang="pt-BR" sz="2400" b="1" dirty="0" smtClean="0"/>
              <a:t>Tijuca  </a:t>
            </a:r>
            <a:r>
              <a:rPr lang="pt-BR" sz="2400" b="1" dirty="0"/>
              <a:t>	</a:t>
            </a:r>
            <a:r>
              <a:rPr lang="pt-BR" sz="2400" b="1" dirty="0" smtClean="0"/>
              <a:t>Parque do Flamengo 		Centro</a:t>
            </a:r>
          </a:p>
          <a:p>
            <a:pPr algn="l"/>
            <a:endParaRPr lang="pt-BR" sz="1800" b="1" dirty="0" smtClean="0"/>
          </a:p>
          <a:p>
            <a:pPr algn="l"/>
            <a:endParaRPr lang="pt-BR" sz="1800" b="1" dirty="0" smtClean="0"/>
          </a:p>
          <a:p>
            <a:pPr algn="l"/>
            <a:r>
              <a:rPr lang="pt-BR" sz="1800" b="1" dirty="0" smtClean="0"/>
              <a:t>Barra da Tijuca: </a:t>
            </a:r>
          </a:p>
          <a:p>
            <a:pPr algn="l"/>
            <a:endParaRPr lang="pt-BR" sz="1800" b="1" dirty="0" smtClean="0"/>
          </a:p>
          <a:p>
            <a:pPr marL="342900" indent="-342900" algn="just">
              <a:buAutoNum type="arabicParenR"/>
            </a:pPr>
            <a:r>
              <a:rPr lang="pt-BR" sz="1800" dirty="0" smtClean="0"/>
              <a:t>Riocentro: Perímetro restrito às Nações Unidas, em que serão realizadas as sessões plenárias e negociações oficiais da Conferência. Espaço para eventos paralelos, coordenado pelas Nações Unidas como os </a:t>
            </a:r>
            <a:r>
              <a:rPr lang="pt-BR" sz="1800" b="1" dirty="0" smtClean="0"/>
              <a:t>“Diálogos para a Sustentabilidade com a Sociedade Civil”</a:t>
            </a:r>
          </a:p>
          <a:p>
            <a:pPr algn="just"/>
            <a:endParaRPr lang="pt-BR" sz="1800" b="1" dirty="0" smtClean="0"/>
          </a:p>
          <a:p>
            <a:pPr algn="l"/>
            <a:r>
              <a:rPr lang="pt-BR" sz="1800" dirty="0" smtClean="0"/>
              <a:t>2) Parque dos Atletas: Exposições de países e do Governo brasileiro;</a:t>
            </a:r>
          </a:p>
          <a:p>
            <a:pPr algn="l"/>
            <a:endParaRPr lang="pt-BR" sz="1800" dirty="0" smtClean="0"/>
          </a:p>
          <a:p>
            <a:pPr algn="l"/>
            <a:r>
              <a:rPr lang="pt-BR" sz="1800" dirty="0" smtClean="0"/>
              <a:t>3) Arena da Barra (“HSBC Arena”) : Atividades da sociedade civil e ponto de retransmissão de atividades do Riocentro e dos outros espaços</a:t>
            </a:r>
          </a:p>
          <a:p>
            <a:pPr algn="l"/>
            <a:endParaRPr lang="pt-BR" sz="1800" b="1" dirty="0"/>
          </a:p>
        </p:txBody>
      </p:sp>
    </p:spTree>
    <p:extLst>
      <p:ext uri="{BB962C8B-B14F-4D97-AF65-F5344CB8AC3E}">
        <p14:creationId xmlns:p14="http://schemas.microsoft.com/office/powerpoint/2010/main" val="45850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1738" y="188641"/>
            <a:ext cx="8568531" cy="1470025"/>
          </a:xfrm>
        </p:spPr>
        <p:txBody>
          <a:bodyPr/>
          <a:lstStyle/>
          <a:p>
            <a:r>
              <a:rPr lang="pt-BR" dirty="0" smtClean="0"/>
              <a:t>Conferência Rio+20 </a:t>
            </a:r>
            <a:br>
              <a:rPr lang="pt-BR" dirty="0" smtClean="0"/>
            </a:br>
            <a:r>
              <a:rPr lang="pt-BR" dirty="0" smtClean="0"/>
              <a:t>Espaços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6051" y="1628800"/>
            <a:ext cx="9208523" cy="5112568"/>
          </a:xfrm>
        </p:spPr>
        <p:txBody>
          <a:bodyPr>
            <a:noAutofit/>
          </a:bodyPr>
          <a:lstStyle/>
          <a:p>
            <a:pPr algn="l"/>
            <a:endParaRPr lang="pt-BR" sz="2400" b="1" dirty="0" smtClean="0"/>
          </a:p>
          <a:p>
            <a:pPr algn="l"/>
            <a:endParaRPr lang="pt-BR" sz="2400" b="1" dirty="0" smtClean="0"/>
          </a:p>
          <a:p>
            <a:pPr algn="l"/>
            <a:r>
              <a:rPr lang="pt-BR" sz="2400" b="1" dirty="0" smtClean="0"/>
              <a:t>Parque do Flamengo:</a:t>
            </a:r>
          </a:p>
          <a:p>
            <a:pPr marL="342900" indent="-342900" algn="l">
              <a:buAutoNum type="arabicParenR"/>
            </a:pPr>
            <a:r>
              <a:rPr lang="pt-BR" sz="2400" dirty="0" smtClean="0"/>
              <a:t>Arena Social;  	2) Cúpula dos Povos</a:t>
            </a:r>
          </a:p>
          <a:p>
            <a:pPr algn="l"/>
            <a:endParaRPr lang="pt-BR" sz="2400" b="1" dirty="0" smtClean="0"/>
          </a:p>
          <a:p>
            <a:pPr algn="l"/>
            <a:endParaRPr lang="pt-BR" sz="2400" b="1" dirty="0" smtClean="0"/>
          </a:p>
          <a:p>
            <a:pPr algn="l"/>
            <a:r>
              <a:rPr lang="pt-BR" sz="2400" b="1" dirty="0" smtClean="0"/>
              <a:t>Centro</a:t>
            </a:r>
          </a:p>
          <a:p>
            <a:pPr algn="l"/>
            <a:r>
              <a:rPr lang="pt-PT" sz="2400" dirty="0" smtClean="0"/>
              <a:t>1) Exposições de tecnologia – organizado pela FINEP/MCT;</a:t>
            </a:r>
          </a:p>
          <a:p>
            <a:pPr algn="l"/>
            <a:r>
              <a:rPr lang="pt-PT" sz="2400" dirty="0" smtClean="0"/>
              <a:t>2) Outras exposições de governo;</a:t>
            </a:r>
          </a:p>
          <a:p>
            <a:pPr algn="l"/>
            <a:r>
              <a:rPr lang="pt-PT" sz="2400" dirty="0" smtClean="0"/>
              <a:t>3) Galpão da Cidadania – organizado pelo Ministério da Cultura.</a:t>
            </a:r>
          </a:p>
          <a:p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49617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6667" y="548680"/>
            <a:ext cx="9072563" cy="1143000"/>
          </a:xfrm>
        </p:spPr>
        <p:txBody>
          <a:bodyPr>
            <a:normAutofit fontScale="90000"/>
          </a:bodyPr>
          <a:lstStyle/>
          <a:p>
            <a:r>
              <a:rPr lang="pt-BR" b="1" i="1" dirty="0"/>
              <a:t>Diálogos para a Sustentabilidade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6051" y="1556792"/>
            <a:ext cx="9072563" cy="5301208"/>
          </a:xfrm>
        </p:spPr>
        <p:txBody>
          <a:bodyPr>
            <a:noAutofit/>
          </a:bodyPr>
          <a:lstStyle/>
          <a:p>
            <a:r>
              <a:rPr lang="pt-BR" sz="1600" b="1" i="1" dirty="0" smtClean="0"/>
              <a:t>16 a 19 de junho</a:t>
            </a:r>
            <a:br>
              <a:rPr lang="pt-BR" sz="1600" b="1" i="1" dirty="0" smtClean="0"/>
            </a:br>
            <a:r>
              <a:rPr lang="pt-BR" sz="1600" b="1" i="1" dirty="0" smtClean="0"/>
              <a:t>Local:  Riocentro</a:t>
            </a:r>
            <a:r>
              <a:rPr lang="pt-BR" sz="1600" dirty="0" smtClean="0"/>
              <a:t/>
            </a:r>
            <a:br>
              <a:rPr lang="pt-BR" sz="1600" dirty="0" smtClean="0"/>
            </a:br>
            <a:endParaRPr lang="pt-PT" sz="1400" dirty="0" smtClean="0"/>
          </a:p>
          <a:p>
            <a:r>
              <a:rPr lang="pt-PT" sz="1600" dirty="0" smtClean="0"/>
              <a:t>Os Diálogos estão sendo preparados como um instrumento para participação  da sociedade civil.</a:t>
            </a:r>
          </a:p>
          <a:p>
            <a:r>
              <a:rPr lang="pt-PT" sz="1600" dirty="0" smtClean="0"/>
              <a:t> As conclusões e recomendações  dos Diálogos serão encaminhadas diretamente aos Chefes de Estado</a:t>
            </a:r>
          </a:p>
          <a:p>
            <a:r>
              <a:rPr lang="pt-PT" sz="1400" dirty="0" smtClean="0"/>
              <a:t>Cada mesa será composta por 10 personalidades, da socieade </a:t>
            </a:r>
            <a:r>
              <a:rPr lang="pt-PT" sz="1400" smtClean="0"/>
              <a:t>civil, mundo acadêmico e empresarial, com balanço regional de de gênero</a:t>
            </a:r>
            <a:r>
              <a:rPr lang="pt-PT" sz="1400" dirty="0"/>
              <a:t/>
            </a:r>
            <a:br>
              <a:rPr lang="pt-PT" sz="1400" dirty="0"/>
            </a:br>
            <a:endParaRPr lang="pt-BR" sz="1400" dirty="0"/>
          </a:p>
        </p:txBody>
      </p:sp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1565345"/>
              </p:ext>
            </p:extLst>
          </p:nvPr>
        </p:nvGraphicFramePr>
        <p:xfrm>
          <a:off x="1799952" y="3429000"/>
          <a:ext cx="6315105" cy="36181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Documento" r:id="rId4" imgW="5561412" imgH="3185394" progId="Word.Document.12">
                  <p:embed/>
                </p:oleObj>
              </mc:Choice>
              <mc:Fallback>
                <p:oleObj name="Documento" r:id="rId4" imgW="5561412" imgH="318539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99952" y="3429000"/>
                        <a:ext cx="6315105" cy="36181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311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dirty="0" smtClean="0"/>
              <a:t/>
            </a:r>
            <a:br>
              <a:rPr lang="pt-BR" b="1" i="1" dirty="0" smtClean="0"/>
            </a:br>
            <a:r>
              <a:rPr lang="pt-BR" b="1" i="1" dirty="0" smtClean="0"/>
              <a:t>Diálogos </a:t>
            </a:r>
            <a:r>
              <a:rPr lang="pt-BR" b="1" i="1" dirty="0"/>
              <a:t>para a </a:t>
            </a:r>
            <a:r>
              <a:rPr lang="pt-BR" b="1" i="1" dirty="0" smtClean="0"/>
              <a:t>Sustentabilidade</a:t>
            </a:r>
            <a:br>
              <a:rPr lang="pt-BR" b="1" i="1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PT" sz="1800" dirty="0" smtClean="0"/>
              <a:t>Está sendo lançado esta semana uma plataforma interativa onde pessoas de todo o mundo poderão participar de debate on line preparatório para os “diálogos” durante a Rio+20. </a:t>
            </a:r>
          </a:p>
          <a:p>
            <a:r>
              <a:rPr lang="pt-PT" sz="1800" dirty="0" smtClean="0"/>
              <a:t>Nesta plataforma serão postados textos de especialistas para iniciar os debates.</a:t>
            </a:r>
          </a:p>
          <a:p>
            <a:r>
              <a:rPr lang="pt-PT" sz="1800" dirty="0" smtClean="0"/>
              <a:t>As pessoas poderão interagir, postando comentários e também  para selecionar as propostas que serão encaminhadas para os Chefes de Estado </a:t>
            </a:r>
            <a:endParaRPr lang="pt-BR" sz="1800" dirty="0" smtClean="0"/>
          </a:p>
          <a:p>
            <a:r>
              <a:rPr lang="pt-PT" sz="1800" dirty="0" smtClean="0"/>
              <a:t>Cada Diálogo terá um público de aproximadamente </a:t>
            </a:r>
            <a:r>
              <a:rPr lang="pt-PT" sz="1800" b="1" dirty="0" smtClean="0"/>
              <a:t>2.000 pessoas </a:t>
            </a:r>
            <a:r>
              <a:rPr lang="pt-PT" sz="1800" dirty="0" smtClean="0"/>
              <a:t>e os debates serão transmitidos ao vivo. </a:t>
            </a:r>
            <a:r>
              <a:rPr lang="pt-PT" sz="1800" dirty="0"/>
              <a:t/>
            </a:r>
            <a:br>
              <a:rPr lang="pt-PT" sz="1800" dirty="0"/>
            </a:b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309447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359792" y="2276872"/>
            <a:ext cx="9361487" cy="2447925"/>
          </a:xfrm>
          <a:prstGeom prst="rect">
            <a:avLst/>
          </a:prstGeo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5000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pt-BR" sz="50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pt-BR" sz="5000" b="1" dirty="0" smtClean="0">
                <a:solidFill>
                  <a:schemeClr val="accent6">
                    <a:lumMod val="50000"/>
                  </a:schemeClr>
                </a:solidFill>
              </a:rPr>
              <a:t>Arena Social</a:t>
            </a:r>
            <a:br>
              <a:rPr lang="pt-BR" sz="5000" b="1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pt-BR" sz="5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11920" y="4726612"/>
            <a:ext cx="7056437" cy="1078876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/>
          </a:p>
        </p:txBody>
      </p:sp>
      <p:grpSp>
        <p:nvGrpSpPr>
          <p:cNvPr id="5124" name="Grupo 7"/>
          <p:cNvGrpSpPr>
            <a:grpSpLocks/>
          </p:cNvGrpSpPr>
          <p:nvPr/>
        </p:nvGrpSpPr>
        <p:grpSpPr bwMode="auto">
          <a:xfrm>
            <a:off x="2376488" y="5805488"/>
            <a:ext cx="5256212" cy="566737"/>
            <a:chOff x="2159992" y="5877272"/>
            <a:chExt cx="6346379" cy="684302"/>
          </a:xfrm>
        </p:grpSpPr>
        <p:pic>
          <p:nvPicPr>
            <p:cNvPr id="5125" name="Imagem 5" descr="rio+20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59992" y="5962774"/>
              <a:ext cx="1299398" cy="513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6" name="Imagem 6" descr="logo_mds_horiz.pn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6176" y="5877272"/>
              <a:ext cx="4690195" cy="6843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8083748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31800" y="2460625"/>
            <a:ext cx="8208963" cy="3848100"/>
          </a:xfrm>
        </p:spPr>
        <p:txBody>
          <a:bodyPr rtlCol="0">
            <a:normAutofit/>
          </a:bodyPr>
          <a:lstStyle/>
          <a:p>
            <a:pPr marL="0" indent="0" algn="just">
              <a:buNone/>
            </a:pPr>
            <a:r>
              <a:rPr lang="pt-BR" sz="2800" dirty="0" smtClean="0"/>
              <a:t>Na conferência Rio+20 </a:t>
            </a:r>
            <a:r>
              <a:rPr lang="pt-BR" sz="2800" dirty="0"/>
              <a:t>o Brasil demonstra que desenvolvimento sustentável só é possível com inclusão social e combate à pobreza</a:t>
            </a:r>
            <a:r>
              <a:rPr lang="pt-BR" sz="2800" dirty="0" smtClean="0"/>
              <a:t>.</a:t>
            </a:r>
          </a:p>
          <a:p>
            <a:pPr marL="0" indent="0" algn="just">
              <a:buNone/>
            </a:pPr>
            <a:endParaRPr lang="pt-BR" sz="2800" dirty="0"/>
          </a:p>
          <a:p>
            <a:pPr marL="0" indent="0" algn="just">
              <a:buNone/>
            </a:pPr>
            <a:r>
              <a:rPr lang="pt-BR" sz="2800" dirty="0"/>
              <a:t>Conectado à internet, </a:t>
            </a:r>
            <a:r>
              <a:rPr lang="pt-BR" sz="2800" dirty="0" smtClean="0"/>
              <a:t>o governo brasileiro leva </a:t>
            </a:r>
            <a:r>
              <a:rPr lang="pt-BR" sz="2800" dirty="0"/>
              <a:t>ao mundo debates, exposições, atividades culturais e oficinas que </a:t>
            </a:r>
            <a:r>
              <a:rPr lang="pt-BR" sz="2800" dirty="0" smtClean="0"/>
              <a:t>apontam os </a:t>
            </a:r>
            <a:r>
              <a:rPr lang="pt-BR" sz="2800" dirty="0"/>
              <a:t>desafios e resultados das políticas sociais brasileiras.</a:t>
            </a:r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143768" y="116633"/>
            <a:ext cx="7344816" cy="93610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600" b="1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O Brasil é um país que cresce</a:t>
            </a:r>
            <a:r>
              <a:rPr lang="pt-BR" sz="2600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, inclui </a:t>
            </a:r>
            <a:r>
              <a:rPr lang="pt-BR" sz="2600" b="1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e </a:t>
            </a:r>
            <a:r>
              <a:rPr lang="pt-BR" sz="2600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protege.</a:t>
            </a:r>
            <a:endParaRPr lang="pt-BR" sz="2600" b="1" dirty="0">
              <a:solidFill>
                <a:schemeClr val="accent6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5517762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Conteúdo 1"/>
          <p:cNvSpPr>
            <a:spLocks noGrp="1"/>
          </p:cNvSpPr>
          <p:nvPr>
            <p:ph idx="1"/>
          </p:nvPr>
        </p:nvSpPr>
        <p:spPr>
          <a:xfrm>
            <a:off x="719137" y="2060848"/>
            <a:ext cx="8785225" cy="4784216"/>
          </a:xfrm>
        </p:spPr>
        <p:txBody>
          <a:bodyPr/>
          <a:lstStyle/>
          <a:p>
            <a:pPr eaLnBrk="1" hangingPunct="1"/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latin typeface="+mj-lt"/>
                <a:cs typeface="Arial" charset="0"/>
              </a:rPr>
              <a:t>Debates Globais: </a:t>
            </a:r>
            <a:r>
              <a:rPr lang="pt-BR" sz="2000" dirty="0" smtClean="0"/>
              <a:t>discussões presenciais e virtuais com representantes governamentais, de movimentos sociais, do terceiro setor, acadêmicos, comunicadores, beneficiários etc. </a:t>
            </a:r>
          </a:p>
          <a:p>
            <a:pPr eaLnBrk="1" hangingPunct="1"/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latin typeface="+mj-lt"/>
                <a:cs typeface="Arial" charset="0"/>
              </a:rPr>
              <a:t>Exposições Multimeios: </a:t>
            </a:r>
            <a:r>
              <a:rPr lang="pt-BR" sz="2000" dirty="0" smtClean="0"/>
              <a:t>mostras interativas sobre estratégias e resultados das políticas de desenvolvimento social brasileiras, em especial, o Plano Brasil Sem Miséria. </a:t>
            </a:r>
          </a:p>
          <a:p>
            <a:pPr eaLnBrk="1" hangingPunct="1"/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latin typeface="+mj-lt"/>
                <a:cs typeface="Arial" charset="0"/>
              </a:rPr>
              <a:t>Atividades Multiculturais: </a:t>
            </a:r>
            <a:r>
              <a:rPr lang="pt-BR" sz="2000" dirty="0" smtClean="0"/>
              <a:t>curadoria de grupos artísticos populares engajados nos temas de inclusão social.</a:t>
            </a:r>
          </a:p>
          <a:p>
            <a:pPr eaLnBrk="1" hangingPunct="1"/>
            <a:r>
              <a:rPr lang="pt-BR" sz="2000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cs typeface="Arial" charset="0"/>
              </a:rPr>
              <a:t>Café</a:t>
            </a:r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latin typeface="+mj-lt"/>
                <a:cs typeface="Arial" charset="0"/>
              </a:rPr>
              <a:t>: </a:t>
            </a:r>
            <a:r>
              <a:rPr lang="pt-BR" sz="2000" dirty="0" smtClean="0"/>
              <a:t>espaço anexo à Arena Social para comercialização de refeições rápidas elaboradas com produtos da sociobiodiversidade. </a:t>
            </a:r>
          </a:p>
          <a:p>
            <a:pPr eaLnBrk="1" hangingPunct="1"/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latin typeface="+mj-lt"/>
                <a:cs typeface="Arial" charset="0"/>
              </a:rPr>
              <a:t>Praça da Sociobiodiversidade: </a:t>
            </a:r>
            <a:r>
              <a:rPr lang="pt-BR" sz="2000" dirty="0" smtClean="0"/>
              <a:t>espaço de exposição e comercialização de produtos da sociobiodiversidade organizado por biomas.</a:t>
            </a:r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792163" y="115888"/>
            <a:ext cx="4319587" cy="865187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400" b="1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Estratégias</a:t>
            </a:r>
            <a:endParaRPr lang="pt-BR" sz="3400" dirty="0">
              <a:solidFill>
                <a:schemeClr val="accent6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99604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1509</TotalTime>
  <Words>594</Words>
  <Application>Microsoft Office PowerPoint</Application>
  <PresentationFormat>Personalizar</PresentationFormat>
  <Paragraphs>127</Paragraphs>
  <Slides>15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7" baseType="lpstr">
      <vt:lpstr>Tema do Office</vt:lpstr>
      <vt:lpstr>Documento</vt:lpstr>
      <vt:lpstr> Conferência das Nações Unidas para o Desenvolvimento Sustentável RIO +20 </vt:lpstr>
      <vt:lpstr>Conferência Rio+20 </vt:lpstr>
      <vt:lpstr>Conferência Rio+20  Espaços</vt:lpstr>
      <vt:lpstr>Conferência Rio+20  Espaços</vt:lpstr>
      <vt:lpstr>Diálogos para a Sustentabilidade </vt:lpstr>
      <vt:lpstr> Diálogos para a Sustentabilidade </vt:lpstr>
      <vt:lpstr> Arena Social </vt:lpstr>
      <vt:lpstr>Apresentação do PowerPoint</vt:lpstr>
      <vt:lpstr>Apresentação do PowerPoint</vt:lpstr>
      <vt:lpstr>Apresentação do PowerPoint</vt:lpstr>
      <vt:lpstr>Apresentação do PowerPoint</vt:lpstr>
      <vt:lpstr>Cúpula dos Povos Programação </vt:lpstr>
      <vt:lpstr>Participação no Segmento Oficial</vt:lpstr>
      <vt:lpstr> Referências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katia.ozorio</dc:creator>
  <cp:lastModifiedBy>Márcia Muchagata</cp:lastModifiedBy>
  <cp:revision>92</cp:revision>
  <cp:lastPrinted>2012-03-05T16:58:23Z</cp:lastPrinted>
  <dcterms:created xsi:type="dcterms:W3CDTF">2011-12-12T17:49:01Z</dcterms:created>
  <dcterms:modified xsi:type="dcterms:W3CDTF">2012-04-18T11:43:59Z</dcterms:modified>
</cp:coreProperties>
</file>