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8" r:id="rId6"/>
    <p:sldId id="260" r:id="rId7"/>
    <p:sldId id="261" r:id="rId8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CC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5" autoAdjust="0"/>
    <p:restoredTop sz="98901" autoAdjust="0"/>
  </p:normalViewPr>
  <p:slideViewPr>
    <p:cSldViewPr>
      <p:cViewPr>
        <p:scale>
          <a:sx n="100" d="100"/>
          <a:sy n="100" d="100"/>
        </p:scale>
        <p:origin x="-11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Pasta4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frutuoso\Documents\Taxa%20crescimento%20GPTEs%202013%20completo%203%20fev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frutuoso\Documents\Taxa%20crescimento%20GPTEs%202013%20completo%203%20fev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BBB59">
                <a:lumMod val="75000"/>
              </a:srgb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23.110.264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20.368.691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13.763.134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Plan1!$B$1:$D$1</c:f>
              <c:strCache>
                <c:ptCount val="3"/>
                <c:pt idx="0">
                  <c:v>Total de famílias no Cadastro Único</c:v>
                </c:pt>
                <c:pt idx="1">
                  <c:v>Famílias de baixa renda cadastradas</c:v>
                </c:pt>
                <c:pt idx="2">
                  <c:v>Famílias beneficiárias do PBF</c:v>
                </c:pt>
              </c:strCache>
            </c:strRef>
          </c:cat>
          <c:val>
            <c:numRef>
              <c:f>Plan1!$B$2:$D$2</c:f>
              <c:numCache>
                <c:formatCode>#,##0</c:formatCode>
                <c:ptCount val="3"/>
                <c:pt idx="0">
                  <c:v>27194641</c:v>
                </c:pt>
                <c:pt idx="1">
                  <c:v>24084714</c:v>
                </c:pt>
                <c:pt idx="2">
                  <c:v>13960727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75701248"/>
        <c:axId val="76121984"/>
      </c:barChart>
      <c:catAx>
        <c:axId val="757012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800" b="1"/>
            </a:pPr>
            <a:endParaRPr lang="pt-BR"/>
          </a:p>
        </c:txPr>
        <c:crossAx val="76121984"/>
        <c:crosses val="autoZero"/>
        <c:auto val="1"/>
        <c:lblAlgn val="ctr"/>
        <c:lblOffset val="100"/>
        <c:noMultiLvlLbl val="0"/>
      </c:catAx>
      <c:valAx>
        <c:axId val="76121984"/>
        <c:scaling>
          <c:orientation val="minMax"/>
          <c:max val="30000000"/>
        </c:scaling>
        <c:delete val="0"/>
        <c:axPos val="l"/>
        <c:numFmt formatCode="#,##0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pt-BR"/>
          </a:p>
        </c:txPr>
        <c:crossAx val="75701248"/>
        <c:crosses val="autoZero"/>
        <c:crossBetween val="between"/>
        <c:majorUnit val="10000000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1"/>
            <c:bubble3D val="0"/>
            <c:explosion val="8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/>
                      <a:t>23.110.264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1.021.731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'Total de cadastros'!$A$14:$A$15</c:f>
              <c:strCache>
                <c:ptCount val="2"/>
                <c:pt idx="0">
                  <c:v>Total de famílias no Cadastro Único</c:v>
                </c:pt>
                <c:pt idx="1">
                  <c:v>Famílias pertencentes a GPTE</c:v>
                </c:pt>
              </c:strCache>
            </c:strRef>
          </c:cat>
          <c:val>
            <c:numRef>
              <c:f>'Total de cadastros'!$C$14:$C$15</c:f>
              <c:numCache>
                <c:formatCode>#,##0</c:formatCode>
                <c:ptCount val="2"/>
                <c:pt idx="0">
                  <c:v>27194641</c:v>
                </c:pt>
                <c:pt idx="1">
                  <c:v>1067112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059908802403601"/>
          <c:y val="0.3382942018788036"/>
          <c:w val="0.44019903585591941"/>
          <c:h val="0.3234115962423928"/>
        </c:manualLayout>
      </c:layout>
      <c:overlay val="0"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3"/>
          </c:dPt>
          <c:dPt>
            <c:idx val="2"/>
            <c:bubble3D val="0"/>
            <c:explosion val="13"/>
          </c:dPt>
          <c:dPt>
            <c:idx val="3"/>
            <c:bubble3D val="0"/>
            <c:explosion val="7"/>
          </c:dPt>
          <c:dLbls>
            <c:dLbl>
              <c:idx val="0"/>
              <c:layout>
                <c:manualLayout>
                  <c:x val="-0.16314697112507212"/>
                  <c:y val="0.1504700293700117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225.385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451390052282506"/>
                  <c:y val="-0.1740213267681534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640.267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2248639040106654"/>
                  <c:y val="0.1319432038842845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'Total de cadastros'!$A$47:$A$50</c:f>
              <c:strCache>
                <c:ptCount val="4"/>
                <c:pt idx="0">
                  <c:v>Grupos étnicos</c:v>
                </c:pt>
                <c:pt idx="1">
                  <c:v>Grupos conjunturais</c:v>
                </c:pt>
                <c:pt idx="2">
                  <c:v>Grupos meio rural</c:v>
                </c:pt>
                <c:pt idx="3">
                  <c:v>Grupos meio ambiente</c:v>
                </c:pt>
              </c:strCache>
            </c:strRef>
          </c:cat>
          <c:val>
            <c:numRef>
              <c:f>'Total de cadastros'!$B$47:$B$50</c:f>
              <c:numCache>
                <c:formatCode>#,##0</c:formatCode>
                <c:ptCount val="4"/>
                <c:pt idx="0">
                  <c:v>241568</c:v>
                </c:pt>
                <c:pt idx="1">
                  <c:v>62318</c:v>
                </c:pt>
                <c:pt idx="2">
                  <c:v>640267</c:v>
                </c:pt>
                <c:pt idx="3">
                  <c:v>122959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43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34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6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87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94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61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72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92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4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47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62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2F32F-B999-4A1B-A819-B082746B4150}" type="datetimeFigureOut">
              <a:rPr lang="pt-BR" smtClean="0"/>
              <a:t>18/03/2014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CF783-20D8-4AB4-9F77-DCE5FF27DC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62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se.frutuoso\Desktop\SAM_049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000" y="189000"/>
            <a:ext cx="8640000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1"/>
          <p:cNvSpPr txBox="1">
            <a:spLocks noChangeArrowheads="1"/>
          </p:cNvSpPr>
          <p:nvPr/>
        </p:nvSpPr>
        <p:spPr bwMode="auto">
          <a:xfrm>
            <a:off x="5841578" y="6381006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</a:rPr>
              <a:t>Cláudia D’ Ávila, MDS</a:t>
            </a:r>
            <a:endParaRPr lang="pt-BR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9512" y="171513"/>
            <a:ext cx="63367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GRUPOS POPULACIONAIS TRADICIONAIS E ESPECÍFICOS NO CADASTRO ÚNICO</a:t>
            </a:r>
          </a:p>
        </p:txBody>
      </p:sp>
    </p:spTree>
    <p:extLst>
      <p:ext uri="{BB962C8B-B14F-4D97-AF65-F5344CB8AC3E}">
        <p14:creationId xmlns:p14="http://schemas.microsoft.com/office/powerpoint/2010/main" val="222705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57200" y="404813"/>
            <a:ext cx="8229600" cy="647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CADASTRO ÚNICO EM NÚMEROS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832991"/>
              </p:ext>
            </p:extLst>
          </p:nvPr>
        </p:nvGraphicFramePr>
        <p:xfrm>
          <a:off x="710599" y="1124744"/>
          <a:ext cx="7722802" cy="4819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580112" y="6309320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200" b="1" i="1" dirty="0">
                <a:latin typeface="Calibri" pitchFamily="34" charset="0"/>
              </a:rPr>
              <a:t>Fonte:</a:t>
            </a:r>
            <a:r>
              <a:rPr lang="pt-BR" sz="1200" dirty="0">
                <a:latin typeface="Calibri" pitchFamily="34" charset="0"/>
              </a:rPr>
              <a:t> Cadastro Único de dezembro de </a:t>
            </a:r>
            <a:r>
              <a:rPr lang="pt-BR" sz="1200" dirty="0" smtClean="0">
                <a:latin typeface="Calibri" pitchFamily="34" charset="0"/>
              </a:rPr>
              <a:t>2013.</a:t>
            </a:r>
            <a:endParaRPr lang="pt-BR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54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Conteúdo 5"/>
          <p:cNvSpPr txBox="1">
            <a:spLocks/>
          </p:cNvSpPr>
          <p:nvPr/>
        </p:nvSpPr>
        <p:spPr>
          <a:xfrm>
            <a:off x="791580" y="404664"/>
            <a:ext cx="7560840" cy="719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Grupos </a:t>
            </a:r>
            <a:r>
              <a:rPr lang="pt-BR" dirty="0"/>
              <a:t>Populacionais Tradicionais e Específicos no Cadastro Único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539552" y="1484784"/>
            <a:ext cx="8091462" cy="9361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000" b="1" dirty="0">
                <a:solidFill>
                  <a:schemeClr val="tx1"/>
                </a:solidFill>
              </a:rPr>
              <a:t>Já são mais de 1 milhão de famílias </a:t>
            </a:r>
            <a:r>
              <a:rPr lang="pt-BR" sz="3000" b="1" dirty="0" smtClean="0">
                <a:solidFill>
                  <a:schemeClr val="tx1"/>
                </a:solidFill>
              </a:rPr>
              <a:t>cadastradas</a:t>
            </a:r>
            <a:r>
              <a:rPr lang="pt-BR" sz="3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CaixaDeTexto 1"/>
          <p:cNvSpPr txBox="1">
            <a:spLocks noChangeArrowheads="1"/>
          </p:cNvSpPr>
          <p:nvPr/>
        </p:nvSpPr>
        <p:spPr bwMode="auto">
          <a:xfrm>
            <a:off x="5580112" y="6309320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200" b="1" i="1" dirty="0">
                <a:latin typeface="Calibri" pitchFamily="34" charset="0"/>
              </a:rPr>
              <a:t>Fonte:</a:t>
            </a:r>
            <a:r>
              <a:rPr lang="pt-BR" sz="1200" dirty="0">
                <a:latin typeface="Calibri" pitchFamily="34" charset="0"/>
              </a:rPr>
              <a:t> Cadastro Único de dezembro de </a:t>
            </a:r>
            <a:r>
              <a:rPr lang="pt-BR" sz="1200" dirty="0" smtClean="0">
                <a:latin typeface="Calibri" pitchFamily="34" charset="0"/>
              </a:rPr>
              <a:t>2013.</a:t>
            </a:r>
            <a:endParaRPr lang="pt-BR" sz="1200" dirty="0">
              <a:latin typeface="Calibri" pitchFamily="34" charset="0"/>
            </a:endParaRPr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453127"/>
              </p:ext>
            </p:extLst>
          </p:nvPr>
        </p:nvGraphicFramePr>
        <p:xfrm>
          <a:off x="431540" y="2708920"/>
          <a:ext cx="828092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00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581964"/>
              </p:ext>
            </p:extLst>
          </p:nvPr>
        </p:nvGraphicFramePr>
        <p:xfrm>
          <a:off x="-326273" y="1854504"/>
          <a:ext cx="4464496" cy="4304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ço Reservado para Conteúdo 5"/>
          <p:cNvSpPr txBox="1">
            <a:spLocks/>
          </p:cNvSpPr>
          <p:nvPr/>
        </p:nvSpPr>
        <p:spPr>
          <a:xfrm>
            <a:off x="791580" y="261591"/>
            <a:ext cx="7560840" cy="8631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algn="ctr">
              <a:spcBef>
                <a:spcPct val="0"/>
              </a:spcBef>
              <a:buNone/>
              <a:defRPr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Grupos Populacionais Tradicionais e Específicos no Cadastro Único</a:t>
            </a:r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467544" y="6309320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200" b="1" i="1" dirty="0">
                <a:latin typeface="Calibri" pitchFamily="34" charset="0"/>
              </a:rPr>
              <a:t>Fonte:</a:t>
            </a:r>
            <a:r>
              <a:rPr lang="pt-BR" sz="1200" dirty="0">
                <a:latin typeface="Calibri" pitchFamily="34" charset="0"/>
              </a:rPr>
              <a:t> Cadastro Único de dezembro de </a:t>
            </a:r>
            <a:r>
              <a:rPr lang="pt-BR" sz="1200" dirty="0" smtClean="0">
                <a:latin typeface="Calibri" pitchFamily="34" charset="0"/>
              </a:rPr>
              <a:t>2013.</a:t>
            </a:r>
            <a:endParaRPr lang="pt-BR" sz="1200" dirty="0">
              <a:latin typeface="Calibri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4211960" y="2008934"/>
            <a:ext cx="4680520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b="1" dirty="0"/>
              <a:t>Grupos Relacionados às Questões </a:t>
            </a:r>
            <a:r>
              <a:rPr lang="pt-BR" b="1" dirty="0" smtClean="0"/>
              <a:t>Agrárias </a:t>
            </a:r>
          </a:p>
          <a:p>
            <a:pPr algn="just"/>
            <a:r>
              <a:rPr lang="pt-BR" dirty="0" smtClean="0"/>
              <a:t>(assentadas, acampadas, de agricultores familiares e beneficiárias do PNCF)</a:t>
            </a:r>
            <a:endParaRPr lang="pt-BR" dirty="0"/>
          </a:p>
          <a:p>
            <a:pPr algn="just">
              <a:spcBef>
                <a:spcPts val="600"/>
              </a:spcBef>
            </a:pPr>
            <a:r>
              <a:rPr lang="pt-BR" b="1" dirty="0" smtClean="0"/>
              <a:t>Grupos Étnicos </a:t>
            </a:r>
          </a:p>
          <a:p>
            <a:pPr algn="just"/>
            <a:r>
              <a:rPr lang="pt-BR" dirty="0" smtClean="0"/>
              <a:t>(indígenas, quilombolas, ciganas e comunidades de terreiro)</a:t>
            </a:r>
          </a:p>
          <a:p>
            <a:pPr algn="just">
              <a:spcBef>
                <a:spcPts val="600"/>
              </a:spcBef>
            </a:pPr>
            <a:r>
              <a:rPr lang="pt-BR" b="1" dirty="0" smtClean="0"/>
              <a:t>Grupos Relacionados ao Meio Ambiente </a:t>
            </a:r>
          </a:p>
          <a:p>
            <a:pPr algn="just"/>
            <a:r>
              <a:rPr lang="pt-BR" dirty="0" smtClean="0"/>
              <a:t>(extrativistas, ribeirinhas e de pescadores artesanais)</a:t>
            </a:r>
          </a:p>
          <a:p>
            <a:pPr algn="just">
              <a:spcBef>
                <a:spcPts val="600"/>
              </a:spcBef>
            </a:pPr>
            <a:r>
              <a:rPr lang="pt-BR" b="1" dirty="0"/>
              <a:t>Grupos </a:t>
            </a:r>
            <a:r>
              <a:rPr lang="pt-BR" b="1" dirty="0" smtClean="0"/>
              <a:t>Relacionados </a:t>
            </a:r>
            <a:r>
              <a:rPr lang="pt-BR" b="1" dirty="0"/>
              <a:t>a Questões </a:t>
            </a:r>
            <a:r>
              <a:rPr lang="pt-BR" b="1" dirty="0" smtClean="0"/>
              <a:t>Conjunturais </a:t>
            </a:r>
          </a:p>
          <a:p>
            <a:pPr algn="just"/>
            <a:r>
              <a:rPr lang="pt-BR" dirty="0" smtClean="0"/>
              <a:t>(atingidas por empreendimentos de infraestrutura, presas do sistema carcerário,</a:t>
            </a:r>
            <a:r>
              <a:rPr lang="pt-BR" dirty="0"/>
              <a:t> </a:t>
            </a:r>
            <a:r>
              <a:rPr lang="pt-BR" dirty="0" smtClean="0"/>
              <a:t>de catadores de material reciclável e pessoas em situação de rua)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146955" y="2089623"/>
            <a:ext cx="130005" cy="1623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4146956" y="3015808"/>
            <a:ext cx="130005" cy="1623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4146957" y="3925719"/>
            <a:ext cx="130005" cy="1623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4146954" y="4797152"/>
            <a:ext cx="130005" cy="1623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6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 descr="C:\Users\Deborah\Documents\Déborah\IECAM\IECAM\linha do tucum\imagens\Fotos tucum\DSC034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1972" y="189000"/>
            <a:ext cx="8680057" cy="64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1"/>
          <p:cNvSpPr txBox="1">
            <a:spLocks noChangeArrowheads="1"/>
          </p:cNvSpPr>
          <p:nvPr/>
        </p:nvSpPr>
        <p:spPr bwMode="auto">
          <a:xfrm>
            <a:off x="224954" y="6381006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</a:rPr>
              <a:t>Gabriel Domingues, IECAM</a:t>
            </a:r>
            <a:endParaRPr lang="pt-BR" sz="1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930275" y="332656"/>
            <a:ext cx="7283450" cy="6477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DE FAMÍLIAS DE GPTE CADASTRADAS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2411760" y="6197600"/>
            <a:ext cx="629285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200" b="1" i="1" dirty="0">
                <a:latin typeface="Calibri" pitchFamily="34" charset="0"/>
              </a:rPr>
              <a:t>Fonte:</a:t>
            </a:r>
            <a:r>
              <a:rPr lang="pt-BR" sz="1200" dirty="0">
                <a:latin typeface="Calibri" pitchFamily="34" charset="0"/>
              </a:rPr>
              <a:t> Cadastro Único de dezembro de </a:t>
            </a:r>
            <a:r>
              <a:rPr lang="pt-BR" sz="1200" dirty="0" smtClean="0">
                <a:latin typeface="Calibri" pitchFamily="34" charset="0"/>
              </a:rPr>
              <a:t>2013.</a:t>
            </a:r>
            <a:endParaRPr lang="pt-BR" sz="1200" dirty="0">
              <a:latin typeface="Calibri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844929"/>
              </p:ext>
            </p:extLst>
          </p:nvPr>
        </p:nvGraphicFramePr>
        <p:xfrm>
          <a:off x="431800" y="1196975"/>
          <a:ext cx="8280400" cy="4771347"/>
        </p:xfrm>
        <a:graphic>
          <a:graphicData uri="http://schemas.openxmlformats.org/drawingml/2006/table">
            <a:tbl>
              <a:tblPr/>
              <a:tblGrid>
                <a:gridCol w="4320208"/>
                <a:gridCol w="1260061"/>
                <a:gridCol w="1260061"/>
                <a:gridCol w="1440070"/>
              </a:tblGrid>
              <a:tr h="7400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Grupos Populacionais Tradicionais e Específicos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dez/12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dez/13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Crescimento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Brasil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536.283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1.021.731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91%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Agricultores Familiares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246.157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551.622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Indígenas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106.723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117.805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Quilombolas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77.105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102.627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33%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Pescadores Artesanais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28.945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68.385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Assentadas da Reforma Agrária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27.198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67.205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Ribeirinhas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11.416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36.016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039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Catadores de Material Reciclável</a:t>
                      </a:r>
                    </a:p>
                  </a:txBody>
                  <a:tcPr marL="8502" marR="8502" marT="8501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19.916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31.917</a:t>
                      </a: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1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26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930275" y="404813"/>
            <a:ext cx="7283450" cy="6477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DE FAMÍLIAS DE GPTE CADASTRADAS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551778"/>
              </p:ext>
            </p:extLst>
          </p:nvPr>
        </p:nvGraphicFramePr>
        <p:xfrm>
          <a:off x="431800" y="1255713"/>
          <a:ext cx="8280400" cy="4886326"/>
        </p:xfrm>
        <a:graphic>
          <a:graphicData uri="http://schemas.openxmlformats.org/drawingml/2006/table">
            <a:tbl>
              <a:tblPr/>
              <a:tblGrid>
                <a:gridCol w="4320208"/>
                <a:gridCol w="1260061"/>
                <a:gridCol w="1260061"/>
                <a:gridCol w="1440070"/>
              </a:tblGrid>
              <a:tr h="7400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Grupos Populacionais Tradicionais e Específicos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dez/2012</a:t>
                      </a:r>
                      <a:endParaRPr lang="pt-BR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dez/2013</a:t>
                      </a:r>
                      <a:endParaRPr lang="pt-BR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Crescimento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Situação de Rua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11.775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20.833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77%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Acampadas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2.903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18.875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550%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Extrativistas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8.021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18.558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Presos do Sistema Carcerário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3.160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5.869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6181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Atingidas por Empreendimentos de Infraestrutura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1.348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3.699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Pertencentes à Comunidades de Terreiro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2.657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363%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Beneficiárias do PNCF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939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2.565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04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Ciganas</a:t>
                      </a:r>
                    </a:p>
                  </a:txBody>
                  <a:tcPr marL="8502" marR="8502" marT="850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1.255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2.296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83%</a:t>
                      </a:r>
                    </a:p>
                  </a:txBody>
                  <a:tcPr marL="8502" marR="8502" marT="8502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</a:tr>
            </a:tbl>
          </a:graphicData>
        </a:graphic>
      </p:graphicFrame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580112" y="6309320"/>
            <a:ext cx="305090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pt-BR" sz="1200" b="1" i="1" dirty="0">
                <a:latin typeface="Calibri" pitchFamily="34" charset="0"/>
              </a:rPr>
              <a:t>Fonte:</a:t>
            </a:r>
            <a:r>
              <a:rPr lang="pt-BR" sz="1200" dirty="0">
                <a:latin typeface="Calibri" pitchFamily="34" charset="0"/>
              </a:rPr>
              <a:t> Cadastro Único de dezembro de </a:t>
            </a:r>
            <a:r>
              <a:rPr lang="pt-BR" sz="1200" dirty="0" smtClean="0">
                <a:latin typeface="Calibri" pitchFamily="34" charset="0"/>
              </a:rPr>
              <a:t>2013.</a:t>
            </a:r>
            <a:endParaRPr lang="pt-BR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22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307</Words>
  <Application>Microsoft Office PowerPoint</Application>
  <PresentationFormat>Apresentação na tela (4:3)</PresentationFormat>
  <Paragraphs>102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Roberto Alvarenga Frutuoso</dc:creator>
  <cp:lastModifiedBy>Benicio Marques da Silva</cp:lastModifiedBy>
  <cp:revision>65</cp:revision>
  <cp:lastPrinted>2014-03-18T11:10:31Z</cp:lastPrinted>
  <dcterms:created xsi:type="dcterms:W3CDTF">2014-03-13T13:44:27Z</dcterms:created>
  <dcterms:modified xsi:type="dcterms:W3CDTF">2014-03-18T11:10:46Z</dcterms:modified>
</cp:coreProperties>
</file>