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62" r:id="rId4"/>
    <p:sldId id="261" r:id="rId5"/>
    <p:sldId id="265" r:id="rId6"/>
    <p:sldId id="263" r:id="rId7"/>
    <p:sldId id="264" r:id="rId8"/>
    <p:sldId id="266" r:id="rId9"/>
    <p:sldId id="267" r:id="rId10"/>
    <p:sldId id="268" r:id="rId11"/>
    <p:sldId id="269" r:id="rId12"/>
    <p:sldId id="270" r:id="rId13"/>
    <p:sldId id="271" r:id="rId14"/>
    <p:sldId id="272" r:id="rId15"/>
    <p:sldId id="273" r:id="rId16"/>
    <p:sldId id="274" r:id="rId17"/>
    <p:sldId id="275" r:id="rId18"/>
    <p:sldId id="259" r:id="rId19"/>
    <p:sldId id="276" r:id="rId2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0" d="100"/>
          <a:sy n="60" d="100"/>
        </p:scale>
        <p:origin x="-2034" y="-402"/>
      </p:cViewPr>
      <p:guideLst>
        <p:guide orient="horz" pos="2160"/>
        <p:guide pos="2880"/>
      </p:guideLst>
    </p:cSldViewPr>
  </p:slideViewPr>
  <p:notesTextViewPr>
    <p:cViewPr>
      <p:scale>
        <a:sx n="1" d="1"/>
        <a:sy n="1" d="1"/>
      </p:scale>
      <p:origin x="0" y="0"/>
    </p:cViewPr>
  </p:notesTextViewPr>
  <p:sorterViewPr>
    <p:cViewPr>
      <p:scale>
        <a:sx n="100" d="100"/>
        <a:sy n="100" d="100"/>
      </p:scale>
      <p:origin x="0" y="31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CF39F70D-581C-48C1-A9D0-CBDD6163EDB5}" type="datetimeFigureOut">
              <a:rPr lang="pt-BR" smtClean="0"/>
              <a:t>18/03/2014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6D27EDE-B3DE-4DA9-AFDF-821EB90EF18E}"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CF39F70D-581C-48C1-A9D0-CBDD6163EDB5}" type="datetimeFigureOut">
              <a:rPr lang="pt-BR" smtClean="0"/>
              <a:t>18/03/2014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6D27EDE-B3DE-4DA9-AFDF-821EB90EF18E}"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CF39F70D-581C-48C1-A9D0-CBDD6163EDB5}" type="datetimeFigureOut">
              <a:rPr lang="pt-BR" smtClean="0"/>
              <a:t>18/03/2014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6D27EDE-B3DE-4DA9-AFDF-821EB90EF18E}"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CF39F70D-581C-48C1-A9D0-CBDD6163EDB5}" type="datetimeFigureOut">
              <a:rPr lang="pt-BR" smtClean="0"/>
              <a:t>18/03/2014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6D27EDE-B3DE-4DA9-AFDF-821EB90EF18E}"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CF39F70D-581C-48C1-A9D0-CBDD6163EDB5}" type="datetimeFigureOut">
              <a:rPr lang="pt-BR" smtClean="0"/>
              <a:t>18/03/2014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6D27EDE-B3DE-4DA9-AFDF-821EB90EF18E}"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CF39F70D-581C-48C1-A9D0-CBDD6163EDB5}" type="datetimeFigureOut">
              <a:rPr lang="pt-BR" smtClean="0"/>
              <a:t>18/03/2014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16D27EDE-B3DE-4DA9-AFDF-821EB90EF18E}"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Date Placeholder 6"/>
          <p:cNvSpPr>
            <a:spLocks noGrp="1"/>
          </p:cNvSpPr>
          <p:nvPr>
            <p:ph type="dt" sz="half" idx="10"/>
          </p:nvPr>
        </p:nvSpPr>
        <p:spPr/>
        <p:txBody>
          <a:bodyPr/>
          <a:lstStyle/>
          <a:p>
            <a:fld id="{CF39F70D-581C-48C1-A9D0-CBDD6163EDB5}" type="datetimeFigureOut">
              <a:rPr lang="pt-BR" smtClean="0"/>
              <a:t>18/03/2014</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16D27EDE-B3DE-4DA9-AFDF-821EB90EF18E}"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Date Placeholder 2"/>
          <p:cNvSpPr>
            <a:spLocks noGrp="1"/>
          </p:cNvSpPr>
          <p:nvPr>
            <p:ph type="dt" sz="half" idx="10"/>
          </p:nvPr>
        </p:nvSpPr>
        <p:spPr/>
        <p:txBody>
          <a:bodyPr/>
          <a:lstStyle/>
          <a:p>
            <a:fld id="{CF39F70D-581C-48C1-A9D0-CBDD6163EDB5}" type="datetimeFigureOut">
              <a:rPr lang="pt-BR" smtClean="0"/>
              <a:t>18/03/2014</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16D27EDE-B3DE-4DA9-AFDF-821EB90EF18E}"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39F70D-581C-48C1-A9D0-CBDD6163EDB5}" type="datetimeFigureOut">
              <a:rPr lang="pt-BR" smtClean="0"/>
              <a:t>18/03/2014</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16D27EDE-B3DE-4DA9-AFDF-821EB90EF18E}"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pt-BR" smtClean="0"/>
              <a:t>Clique para editar o título mestre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CF39F70D-581C-48C1-A9D0-CBDD6163EDB5}" type="datetimeFigureOut">
              <a:rPr lang="pt-BR" smtClean="0"/>
              <a:t>18/03/2014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16D27EDE-B3DE-4DA9-AFDF-821EB90EF18E}" type="slidenum">
              <a:rPr lang="pt-BR" smtClean="0"/>
              <a:t>‹nº›</a:t>
            </a:fld>
            <a:endParaRPr lang="pt-BR"/>
          </a:p>
        </p:txBody>
      </p:sp>
      <p:sp>
        <p:nvSpPr>
          <p:cNvPr id="9" name="Content Placeholder 8"/>
          <p:cNvSpPr>
            <a:spLocks noGrp="1"/>
          </p:cNvSpPr>
          <p:nvPr>
            <p:ph sz="quarter" idx="13"/>
          </p:nvPr>
        </p:nvSpPr>
        <p:spPr>
          <a:xfrm>
            <a:off x="304800" y="381000"/>
            <a:ext cx="7772400" cy="494284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pt-BR" smtClean="0"/>
              <a:t>Clique para editar o título mestre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8" name="Date Placeholder 7"/>
          <p:cNvSpPr>
            <a:spLocks noGrp="1"/>
          </p:cNvSpPr>
          <p:nvPr>
            <p:ph type="dt" sz="half" idx="10"/>
          </p:nvPr>
        </p:nvSpPr>
        <p:spPr/>
        <p:txBody>
          <a:bodyPr/>
          <a:lstStyle/>
          <a:p>
            <a:fld id="{CF39F70D-581C-48C1-A9D0-CBDD6163EDB5}" type="datetimeFigureOut">
              <a:rPr lang="pt-BR" smtClean="0"/>
              <a:t>18/03/2014</a:t>
            </a:fld>
            <a:endParaRPr lang="pt-BR"/>
          </a:p>
        </p:txBody>
      </p:sp>
      <p:sp>
        <p:nvSpPr>
          <p:cNvPr id="9" name="Slide Number Placeholder 8"/>
          <p:cNvSpPr>
            <a:spLocks noGrp="1"/>
          </p:cNvSpPr>
          <p:nvPr>
            <p:ph type="sldNum" sz="quarter" idx="11"/>
          </p:nvPr>
        </p:nvSpPr>
        <p:spPr/>
        <p:txBody>
          <a:bodyPr/>
          <a:lstStyle/>
          <a:p>
            <a:fld id="{16D27EDE-B3DE-4DA9-AFDF-821EB90EF18E}" type="slidenum">
              <a:rPr lang="pt-BR" smtClean="0"/>
              <a:t>‹nº›</a:t>
            </a:fld>
            <a:endParaRPr lang="pt-BR"/>
          </a:p>
        </p:txBody>
      </p:sp>
      <p:sp>
        <p:nvSpPr>
          <p:cNvPr id="10" name="Footer Placeholder 9"/>
          <p:cNvSpPr>
            <a:spLocks noGrp="1"/>
          </p:cNvSpPr>
          <p:nvPr>
            <p:ph type="ftr" sz="quarter" idx="12"/>
          </p:nvPr>
        </p:nvSpPr>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6D27EDE-B3DE-4DA9-AFDF-821EB90EF18E}" type="slidenum">
              <a:rPr lang="pt-BR" smtClean="0"/>
              <a:t>‹nº›</a:t>
            </a:fld>
            <a:endParaRPr lang="pt-B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pt-B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F39F70D-581C-48C1-A9D0-CBDD6163EDB5}" type="datetimeFigureOut">
              <a:rPr lang="pt-BR" smtClean="0"/>
              <a:t>18/03/2014</a:t>
            </a:fld>
            <a:endParaRPr lang="pt-B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mailto:prof.analucia@terra.com.b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4ª CNSAN + 2</a:t>
            </a:r>
            <a:endParaRPr lang="pt-BR" dirty="0"/>
          </a:p>
        </p:txBody>
      </p:sp>
      <p:sp>
        <p:nvSpPr>
          <p:cNvPr id="3" name="Subtítulo 2"/>
          <p:cNvSpPr>
            <a:spLocks noGrp="1"/>
          </p:cNvSpPr>
          <p:nvPr>
            <p:ph type="subTitle" idx="1"/>
          </p:nvPr>
        </p:nvSpPr>
        <p:spPr/>
        <p:txBody>
          <a:bodyPr>
            <a:normAutofit/>
          </a:bodyPr>
          <a:lstStyle/>
          <a:p>
            <a:r>
              <a:rPr lang="pt-BR" dirty="0" smtClean="0"/>
              <a:t>TENDÊNCIAS, CENÁRIOS E DESAFIOS FUTUROS PARA A SEGURANÇA ALIMENTAR E NUTRICIONAL </a:t>
            </a:r>
          </a:p>
          <a:p>
            <a:r>
              <a:rPr lang="pt-BR" dirty="0" smtClean="0"/>
              <a:t>BRASÍLIA, 2014</a:t>
            </a:r>
            <a:endParaRPr lang="pt-BR" dirty="0"/>
          </a:p>
        </p:txBody>
      </p:sp>
    </p:spTree>
    <p:extLst>
      <p:ext uri="{BB962C8B-B14F-4D97-AF65-F5344CB8AC3E}">
        <p14:creationId xmlns:p14="http://schemas.microsoft.com/office/powerpoint/2010/main" val="23343919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400" dirty="0" smtClean="0"/>
              <a:t>POTENCIAL DE ORGANIZAÇÃO E RESISTÊNCIA</a:t>
            </a:r>
            <a:endParaRPr lang="pt-BR" sz="4400" dirty="0"/>
          </a:p>
        </p:txBody>
      </p:sp>
      <p:sp>
        <p:nvSpPr>
          <p:cNvPr id="3" name="Espaço Reservado para Conteúdo 2"/>
          <p:cNvSpPr>
            <a:spLocks noGrp="1"/>
          </p:cNvSpPr>
          <p:nvPr>
            <p:ph idx="1"/>
          </p:nvPr>
        </p:nvSpPr>
        <p:spPr/>
        <p:txBody>
          <a:bodyPr/>
          <a:lstStyle/>
          <a:p>
            <a:pPr marL="114300" indent="0" algn="ctr">
              <a:buNone/>
            </a:pPr>
            <a:r>
              <a:rPr lang="pt-BR" sz="3200" dirty="0"/>
              <a:t>O potencial de organização e resistência dos </a:t>
            </a:r>
            <a:r>
              <a:rPr lang="pt-BR" sz="3200" dirty="0" smtClean="0"/>
              <a:t>povos e comunidades tradicionais foi </a:t>
            </a:r>
            <a:r>
              <a:rPr lang="pt-BR" sz="3200" dirty="0"/>
              <a:t>historicamente expresso na mobilização dos recursos advindos do conhecimento tradicional para </a:t>
            </a:r>
            <a:r>
              <a:rPr lang="pt-BR" sz="3200" dirty="0" smtClean="0"/>
              <a:t>organizar </a:t>
            </a:r>
            <a:r>
              <a:rPr lang="pt-BR" sz="3200" dirty="0"/>
              <a:t>o espaço residencial e estruturar as relações internas de solidariedade e parentesco que são </a:t>
            </a:r>
            <a:r>
              <a:rPr lang="pt-BR" sz="3200" dirty="0" smtClean="0"/>
              <a:t>suas </a:t>
            </a:r>
            <a:r>
              <a:rPr lang="pt-BR" sz="3200" dirty="0"/>
              <a:t>bases da </a:t>
            </a:r>
            <a:r>
              <a:rPr lang="pt-BR" sz="3200" dirty="0" smtClean="0"/>
              <a:t>nos </a:t>
            </a:r>
            <a:r>
              <a:rPr lang="pt-BR" sz="3200" dirty="0"/>
              <a:t>dias atuais.</a:t>
            </a:r>
          </a:p>
          <a:p>
            <a:pPr algn="ctr"/>
            <a:endParaRPr lang="pt-BR" dirty="0"/>
          </a:p>
        </p:txBody>
      </p:sp>
    </p:spTree>
    <p:extLst>
      <p:ext uri="{BB962C8B-B14F-4D97-AF65-F5344CB8AC3E}">
        <p14:creationId xmlns:p14="http://schemas.microsoft.com/office/powerpoint/2010/main" val="33321278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000" dirty="0" smtClean="0"/>
              <a:t>RENDA NÃO É PREPONDERANTE</a:t>
            </a:r>
            <a:endParaRPr lang="pt-BR" sz="4000" dirty="0"/>
          </a:p>
        </p:txBody>
      </p:sp>
      <p:sp>
        <p:nvSpPr>
          <p:cNvPr id="3" name="Espaço Reservado para Conteúdo 2"/>
          <p:cNvSpPr>
            <a:spLocks noGrp="1"/>
          </p:cNvSpPr>
          <p:nvPr>
            <p:ph idx="1"/>
          </p:nvPr>
        </p:nvSpPr>
        <p:spPr/>
        <p:txBody>
          <a:bodyPr>
            <a:normAutofit lnSpcReduction="10000"/>
          </a:bodyPr>
          <a:lstStyle/>
          <a:p>
            <a:pPr marL="114300" indent="0" algn="just">
              <a:buNone/>
            </a:pPr>
            <a:r>
              <a:rPr lang="pt-BR" sz="3200" dirty="0" smtClean="0"/>
              <a:t>No caso dos povos e comunidades tradicionais, a renda não é fator preponderante no combate à insegurança alimentar e nutricional. Há que se promover o fortalecimento  das diversas formas de organização  cultural, política e econômica desses segmentos e acelerar o processo de regularização fundiária de suas terras, respeitando a diversidade de figuras jurídico-formais. </a:t>
            </a:r>
            <a:endParaRPr lang="pt-BR" sz="3200" dirty="0"/>
          </a:p>
          <a:p>
            <a:pPr algn="ctr"/>
            <a:endParaRPr lang="pt-BR" dirty="0"/>
          </a:p>
        </p:txBody>
      </p:sp>
    </p:spTree>
    <p:extLst>
      <p:ext uri="{BB962C8B-B14F-4D97-AF65-F5344CB8AC3E}">
        <p14:creationId xmlns:p14="http://schemas.microsoft.com/office/powerpoint/2010/main" val="878353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400" dirty="0" smtClean="0"/>
              <a:t>ÁREAS DE PRESERVAÇÃO AMBIENTAL</a:t>
            </a:r>
            <a:endParaRPr lang="pt-BR" sz="4400" dirty="0"/>
          </a:p>
        </p:txBody>
      </p:sp>
      <p:sp>
        <p:nvSpPr>
          <p:cNvPr id="3" name="Espaço Reservado para Conteúdo 2"/>
          <p:cNvSpPr>
            <a:spLocks noGrp="1"/>
          </p:cNvSpPr>
          <p:nvPr>
            <p:ph idx="1"/>
          </p:nvPr>
        </p:nvSpPr>
        <p:spPr/>
        <p:txBody>
          <a:bodyPr>
            <a:normAutofit/>
          </a:bodyPr>
          <a:lstStyle/>
          <a:p>
            <a:pPr marL="114300" indent="0" algn="just">
              <a:buNone/>
            </a:pPr>
            <a:r>
              <a:rPr lang="pt-BR" sz="3200" dirty="0" smtClean="0"/>
              <a:t>Devemos considerar  que </a:t>
            </a:r>
            <a:r>
              <a:rPr lang="pt-BR" sz="3200" dirty="0"/>
              <a:t>a transformação </a:t>
            </a:r>
            <a:r>
              <a:rPr lang="pt-BR" sz="3200" dirty="0" smtClean="0"/>
              <a:t>dos territórios ocupados pelos povos e comunidades tradicionais </a:t>
            </a:r>
            <a:r>
              <a:rPr lang="pt-BR" sz="3200" dirty="0"/>
              <a:t>em área de preservação </a:t>
            </a:r>
            <a:r>
              <a:rPr lang="pt-BR" sz="3200" dirty="0" smtClean="0"/>
              <a:t>ambiental </a:t>
            </a:r>
            <a:r>
              <a:rPr lang="pt-BR" sz="3200" dirty="0"/>
              <a:t>consiste na violação do direito que os moradores possuem a alimentação adequada</a:t>
            </a:r>
            <a:r>
              <a:rPr lang="pt-BR" sz="3200" dirty="0" smtClean="0"/>
              <a:t>. (Citar o exemplo do controle rígido do Estado em torno do uso dos recursos naturais nessas áreas que hoje estão se sobrepondo).</a:t>
            </a:r>
            <a:endParaRPr lang="pt-BR" sz="3200" dirty="0"/>
          </a:p>
          <a:p>
            <a:pPr algn="just"/>
            <a:endParaRPr lang="pt-BR" sz="3200" dirty="0"/>
          </a:p>
        </p:txBody>
      </p:sp>
    </p:spTree>
    <p:extLst>
      <p:ext uri="{BB962C8B-B14F-4D97-AF65-F5344CB8AC3E}">
        <p14:creationId xmlns:p14="http://schemas.microsoft.com/office/powerpoint/2010/main" val="1873413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400" dirty="0" smtClean="0"/>
              <a:t>SUSTENTABILIDADE</a:t>
            </a:r>
            <a:endParaRPr lang="pt-BR" sz="4400" dirty="0"/>
          </a:p>
        </p:txBody>
      </p:sp>
      <p:sp>
        <p:nvSpPr>
          <p:cNvPr id="3" name="Espaço Reservado para Conteúdo 2"/>
          <p:cNvSpPr>
            <a:spLocks noGrp="1"/>
          </p:cNvSpPr>
          <p:nvPr>
            <p:ph idx="1"/>
          </p:nvPr>
        </p:nvSpPr>
        <p:spPr/>
        <p:txBody>
          <a:bodyPr>
            <a:normAutofit/>
          </a:bodyPr>
          <a:lstStyle/>
          <a:p>
            <a:pPr marL="114300" indent="0" algn="just">
              <a:buNone/>
            </a:pPr>
            <a:r>
              <a:rPr lang="pt-BR" sz="3200" dirty="0" smtClean="0"/>
              <a:t>Devemos condenar todo processo que impede os povos e comunidades tradicionais de fazer  </a:t>
            </a:r>
            <a:r>
              <a:rPr lang="pt-BR" sz="3200" dirty="0"/>
              <a:t>o uso costumeiro da terra para a produção do alimento e do meio para a manutenção da sobrevivência </a:t>
            </a:r>
            <a:r>
              <a:rPr lang="pt-BR" sz="3200" dirty="0" smtClean="0"/>
              <a:t>de suas </a:t>
            </a:r>
            <a:r>
              <a:rPr lang="pt-BR" sz="3200" dirty="0"/>
              <a:t>famílias, afetando diretamente a forma tradicional de trabalho baseada na agricultura, criação de animais e extrativismo.</a:t>
            </a:r>
          </a:p>
          <a:p>
            <a:pPr algn="just"/>
            <a:endParaRPr lang="pt-BR" sz="3200" dirty="0"/>
          </a:p>
        </p:txBody>
      </p:sp>
    </p:spTree>
    <p:extLst>
      <p:ext uri="{BB962C8B-B14F-4D97-AF65-F5344CB8AC3E}">
        <p14:creationId xmlns:p14="http://schemas.microsoft.com/office/powerpoint/2010/main" val="9894493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400" dirty="0" smtClean="0"/>
              <a:t>REGULARIZAÇÃO FUNDIÁRIA</a:t>
            </a:r>
            <a:endParaRPr lang="pt-BR" sz="4400" dirty="0"/>
          </a:p>
        </p:txBody>
      </p:sp>
      <p:sp>
        <p:nvSpPr>
          <p:cNvPr id="3" name="Espaço Reservado para Conteúdo 2"/>
          <p:cNvSpPr>
            <a:spLocks noGrp="1"/>
          </p:cNvSpPr>
          <p:nvPr>
            <p:ph idx="1"/>
          </p:nvPr>
        </p:nvSpPr>
        <p:spPr/>
        <p:txBody>
          <a:bodyPr>
            <a:normAutofit fontScale="92500"/>
          </a:bodyPr>
          <a:lstStyle/>
          <a:p>
            <a:pPr marL="114300" indent="0" algn="ctr">
              <a:buNone/>
            </a:pPr>
            <a:r>
              <a:rPr lang="pt-BR" sz="3200" dirty="0"/>
              <a:t>O Estado, </a:t>
            </a:r>
            <a:r>
              <a:rPr lang="pt-BR" sz="3200" dirty="0" smtClean="0"/>
              <a:t> </a:t>
            </a:r>
            <a:r>
              <a:rPr lang="pt-BR" sz="3200" dirty="0"/>
              <a:t>como ente que executa as </a:t>
            </a:r>
            <a:r>
              <a:rPr lang="pt-BR" sz="3200" dirty="0" smtClean="0"/>
              <a:t>políticas de segurança alimentar e nutricional, </a:t>
            </a:r>
            <a:r>
              <a:rPr lang="pt-BR" sz="3200" dirty="0" smtClean="0"/>
              <a:t>as </a:t>
            </a:r>
            <a:r>
              <a:rPr lang="pt-BR" sz="3200" dirty="0" smtClean="0"/>
              <a:t>políticas  ambientais e  </a:t>
            </a:r>
            <a:r>
              <a:rPr lang="pt-BR" sz="3200" dirty="0"/>
              <a:t>sociais, quase sempre não se faz presente quando tem </a:t>
            </a:r>
            <a:r>
              <a:rPr lang="pt-BR" sz="3200" dirty="0" smtClean="0"/>
              <a:t>que </a:t>
            </a:r>
            <a:r>
              <a:rPr lang="pt-BR" sz="3200" dirty="0"/>
              <a:t>garantir </a:t>
            </a:r>
            <a:r>
              <a:rPr lang="pt-BR" sz="3200" dirty="0" smtClean="0"/>
              <a:t>a posse permanente da terra, a propriedade ou o uso comum temporário, próprio dos povos e comunidades tradicionais, quando estes estão em conflito com os latifundiários ou representantes dos grandes empreendimentos.  .</a:t>
            </a:r>
            <a:endParaRPr lang="pt-BR" sz="3200" dirty="0"/>
          </a:p>
        </p:txBody>
      </p:sp>
    </p:spTree>
    <p:extLst>
      <p:ext uri="{BB962C8B-B14F-4D97-AF65-F5344CB8AC3E}">
        <p14:creationId xmlns:p14="http://schemas.microsoft.com/office/powerpoint/2010/main" val="420848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400" dirty="0" smtClean="0"/>
              <a:t>AUSÊNCIA DO ESTADO</a:t>
            </a:r>
            <a:endParaRPr lang="pt-BR" sz="4400" dirty="0"/>
          </a:p>
        </p:txBody>
      </p:sp>
      <p:sp>
        <p:nvSpPr>
          <p:cNvPr id="3" name="Espaço Reservado para Conteúdo 2"/>
          <p:cNvSpPr>
            <a:spLocks noGrp="1"/>
          </p:cNvSpPr>
          <p:nvPr>
            <p:ph idx="1"/>
          </p:nvPr>
        </p:nvSpPr>
        <p:spPr/>
        <p:txBody>
          <a:bodyPr/>
          <a:lstStyle/>
          <a:p>
            <a:pPr marL="114300" indent="0" algn="just">
              <a:buNone/>
            </a:pPr>
            <a:r>
              <a:rPr lang="pt-BR" sz="3200" dirty="0" smtClean="0"/>
              <a:t>A vulnerabilidade </a:t>
            </a:r>
            <a:r>
              <a:rPr lang="pt-BR" sz="3200" dirty="0"/>
              <a:t>social </a:t>
            </a:r>
            <a:r>
              <a:rPr lang="pt-BR" sz="3200" dirty="0" smtClean="0"/>
              <a:t> e a insegurança alimentar e nutricional dos povos e comunidades tradicionais, povos  indígenas e população negra manifesta-se </a:t>
            </a:r>
            <a:r>
              <a:rPr lang="pt-BR" sz="3200" dirty="0"/>
              <a:t>pela privação das liberdades expressa na ausência do Estado no que tange a prestação de serviços essenciais como saúde, educação, habitação, transporte e </a:t>
            </a:r>
            <a:r>
              <a:rPr lang="pt-BR" sz="3200" dirty="0" err="1"/>
              <a:t>infra-estrutura</a:t>
            </a:r>
            <a:r>
              <a:rPr lang="pt-BR" sz="3200" dirty="0"/>
              <a:t>.</a:t>
            </a:r>
          </a:p>
          <a:p>
            <a:pPr algn="ctr"/>
            <a:endParaRPr lang="pt-BR" dirty="0"/>
          </a:p>
        </p:txBody>
      </p:sp>
    </p:spTree>
    <p:extLst>
      <p:ext uri="{BB962C8B-B14F-4D97-AF65-F5344CB8AC3E}">
        <p14:creationId xmlns:p14="http://schemas.microsoft.com/office/powerpoint/2010/main" val="1827491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400" dirty="0" smtClean="0"/>
              <a:t>AUSÊNCIA DE OPORTUNIDADES</a:t>
            </a:r>
            <a:endParaRPr lang="pt-BR" sz="4400" dirty="0"/>
          </a:p>
        </p:txBody>
      </p:sp>
      <p:sp>
        <p:nvSpPr>
          <p:cNvPr id="3" name="Espaço Reservado para Conteúdo 2"/>
          <p:cNvSpPr>
            <a:spLocks noGrp="1"/>
          </p:cNvSpPr>
          <p:nvPr>
            <p:ph idx="1"/>
          </p:nvPr>
        </p:nvSpPr>
        <p:spPr/>
        <p:txBody>
          <a:bodyPr>
            <a:noAutofit/>
          </a:bodyPr>
          <a:lstStyle/>
          <a:p>
            <a:pPr marL="114300" indent="0" algn="just">
              <a:buNone/>
            </a:pPr>
            <a:r>
              <a:rPr lang="pt-BR" sz="2800" dirty="0" smtClean="0"/>
              <a:t>A insegurança alimentar e nutricional e a vulnerabilidade </a:t>
            </a:r>
            <a:r>
              <a:rPr lang="pt-BR" sz="2800" dirty="0"/>
              <a:t>social existente </a:t>
            </a:r>
            <a:r>
              <a:rPr lang="pt-BR" sz="2800" dirty="0" smtClean="0"/>
              <a:t>nas famílias dos povos indígenas, povos e comunidades tradicionais e população negra persiste porque </a:t>
            </a:r>
            <a:r>
              <a:rPr lang="pt-BR" sz="2800" dirty="0"/>
              <a:t>encontramos um resultado negativo quando estabelecemos relação entre a disponibilidade de recursos materiais e simbólicos produzidos </a:t>
            </a:r>
            <a:r>
              <a:rPr lang="pt-BR" sz="2800" dirty="0" smtClean="0"/>
              <a:t>por essas </a:t>
            </a:r>
            <a:r>
              <a:rPr lang="pt-BR" sz="2800" dirty="0"/>
              <a:t>famílias </a:t>
            </a:r>
            <a:r>
              <a:rPr lang="pt-BR" sz="2800" i="1" dirty="0" smtClean="0"/>
              <a:t>versus</a:t>
            </a:r>
            <a:r>
              <a:rPr lang="pt-BR" sz="2800" dirty="0" smtClean="0"/>
              <a:t> </a:t>
            </a:r>
            <a:r>
              <a:rPr lang="pt-BR" sz="2800" dirty="0"/>
              <a:t>o acesso que </a:t>
            </a:r>
            <a:r>
              <a:rPr lang="pt-BR" sz="2800" dirty="0" smtClean="0"/>
              <a:t>elas têm </a:t>
            </a:r>
            <a:r>
              <a:rPr lang="pt-BR" sz="2800" dirty="0"/>
              <a:t>às oportunidades sociais, econômicas e culturais emanadas do Estado e da sociedade.</a:t>
            </a:r>
          </a:p>
          <a:p>
            <a:pPr algn="just"/>
            <a:endParaRPr lang="pt-BR" sz="2800" dirty="0"/>
          </a:p>
        </p:txBody>
      </p:sp>
    </p:spTree>
    <p:extLst>
      <p:ext uri="{BB962C8B-B14F-4D97-AF65-F5344CB8AC3E}">
        <p14:creationId xmlns:p14="http://schemas.microsoft.com/office/powerpoint/2010/main" val="7383091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400" dirty="0" smtClean="0"/>
              <a:t>RACISMO INSTITUCIONAL</a:t>
            </a:r>
            <a:endParaRPr lang="pt-BR" sz="4400" dirty="0"/>
          </a:p>
        </p:txBody>
      </p:sp>
      <p:sp>
        <p:nvSpPr>
          <p:cNvPr id="3" name="Espaço Reservado para Conteúdo 2"/>
          <p:cNvSpPr>
            <a:spLocks noGrp="1"/>
          </p:cNvSpPr>
          <p:nvPr>
            <p:ph idx="1"/>
          </p:nvPr>
        </p:nvSpPr>
        <p:spPr/>
        <p:txBody>
          <a:bodyPr>
            <a:normAutofit lnSpcReduction="10000"/>
          </a:bodyPr>
          <a:lstStyle/>
          <a:p>
            <a:pPr marL="0" indent="0" algn="just">
              <a:buNone/>
            </a:pPr>
            <a:r>
              <a:rPr lang="pt-BR" sz="2800" dirty="0" smtClean="0"/>
              <a:t>Combate ao racismo institucional: resulta </a:t>
            </a:r>
            <a:r>
              <a:rPr lang="pt-BR" sz="2800" dirty="0"/>
              <a:t>de um conjunto de regras e de práticas direta ou indiretamente discriminatórios, cuja interação tem por efeito a manutenção dos membros de um determinado grupo numa situação desfavorável. Na realidade, não se trata de uma nova forma de discriminação, mas, sim, do resultado da interação de diversas práticas discriminatórias</a:t>
            </a:r>
          </a:p>
          <a:p>
            <a:pPr marL="0" indent="0" algn="just">
              <a:buNone/>
            </a:pPr>
            <a:endParaRPr lang="pt-BR" sz="2800" dirty="0"/>
          </a:p>
          <a:p>
            <a:pPr marL="0" indent="0" algn="just">
              <a:buNone/>
            </a:pPr>
            <a:r>
              <a:rPr lang="pt-BR" sz="2800" i="1" dirty="0"/>
              <a:t>(PROGRAMA NACIONAL DE DIREITOS HUMANOS, 1998)</a:t>
            </a:r>
          </a:p>
          <a:p>
            <a:pPr algn="ctr"/>
            <a:endParaRPr lang="pt-BR" dirty="0"/>
          </a:p>
        </p:txBody>
      </p:sp>
    </p:spTree>
    <p:extLst>
      <p:ext uri="{BB962C8B-B14F-4D97-AF65-F5344CB8AC3E}">
        <p14:creationId xmlns:p14="http://schemas.microsoft.com/office/powerpoint/2010/main" val="32846373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pt-BR" sz="2000" b="1" dirty="0"/>
              <a:t>Prevalência de situação de segurança alimentar dos moradores em domicílios particulares, por tipo de a insegurança alimentar existente no domicílio e cor ou </a:t>
            </a:r>
            <a:r>
              <a:rPr lang="pt-BR" sz="2000" b="1" dirty="0" smtClean="0"/>
              <a:t>raça – PNAD 2009.</a:t>
            </a:r>
            <a:endParaRPr lang="pt-BR" sz="2000"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3647480913"/>
              </p:ext>
            </p:extLst>
          </p:nvPr>
        </p:nvGraphicFramePr>
        <p:xfrm>
          <a:off x="1115616" y="1628800"/>
          <a:ext cx="7488831" cy="4464495"/>
        </p:xfrm>
        <a:graphic>
          <a:graphicData uri="http://schemas.openxmlformats.org/drawingml/2006/table">
            <a:tbl>
              <a:tblPr firstRow="1" firstCol="1" bandRow="1">
                <a:tableStyleId>{5C22544A-7EE6-4342-B048-85BDC9FD1C3A}</a:tableStyleId>
              </a:tblPr>
              <a:tblGrid>
                <a:gridCol w="1069833"/>
                <a:gridCol w="1069833"/>
                <a:gridCol w="1069833"/>
                <a:gridCol w="1069833"/>
                <a:gridCol w="1069833"/>
                <a:gridCol w="1069833"/>
                <a:gridCol w="1069833"/>
              </a:tblGrid>
              <a:tr h="483837">
                <a:tc rowSpan="5">
                  <a:txBody>
                    <a:bodyPr/>
                    <a:lstStyle/>
                    <a:p>
                      <a:pPr>
                        <a:lnSpc>
                          <a:spcPct val="115000"/>
                        </a:lnSpc>
                        <a:spcAft>
                          <a:spcPts val="0"/>
                        </a:spcAft>
                      </a:pPr>
                      <a:r>
                        <a:rPr lang="pt-BR" sz="1100" dirty="0">
                          <a:effectLst/>
                        </a:rPr>
                        <a:t>Situação do domicílio,</a:t>
                      </a:r>
                    </a:p>
                    <a:p>
                      <a:pPr>
                        <a:lnSpc>
                          <a:spcPct val="115000"/>
                        </a:lnSpc>
                        <a:spcAft>
                          <a:spcPts val="0"/>
                        </a:spcAft>
                      </a:pPr>
                      <a:r>
                        <a:rPr lang="pt-BR" sz="1100" dirty="0">
                          <a:effectLst/>
                        </a:rPr>
                        <a:t>Grandes Regiões e</a:t>
                      </a:r>
                    </a:p>
                    <a:p>
                      <a:pPr>
                        <a:lnSpc>
                          <a:spcPct val="115000"/>
                        </a:lnSpc>
                        <a:spcAft>
                          <a:spcPts val="0"/>
                        </a:spcAft>
                      </a:pPr>
                      <a:r>
                        <a:rPr lang="pt-BR" sz="1100" dirty="0">
                          <a:effectLst/>
                        </a:rPr>
                        <a:t>Unidades da Federação</a:t>
                      </a:r>
                    </a:p>
                    <a:p>
                      <a:pPr>
                        <a:lnSpc>
                          <a:spcPct val="115000"/>
                        </a:lnSpc>
                        <a:spcAft>
                          <a:spcPts val="0"/>
                        </a:spcAft>
                      </a:pPr>
                      <a:r>
                        <a:rPr lang="pt-BR" sz="1100" dirty="0">
                          <a:effectLst/>
                        </a:rPr>
                        <a:t> </a:t>
                      </a:r>
                      <a:endParaRPr lang="pt-BR" sz="1100" dirty="0">
                        <a:effectLst/>
                        <a:latin typeface="Calibri"/>
                        <a:ea typeface="Calibri"/>
                        <a:cs typeface="Times New Roman"/>
                      </a:endParaRPr>
                    </a:p>
                  </a:txBody>
                  <a:tcPr marL="68580" marR="68580" marT="0" marB="0"/>
                </a:tc>
                <a:tc gridSpan="6">
                  <a:txBody>
                    <a:bodyPr/>
                    <a:lstStyle/>
                    <a:p>
                      <a:pPr algn="ctr">
                        <a:lnSpc>
                          <a:spcPct val="115000"/>
                        </a:lnSpc>
                        <a:spcAft>
                          <a:spcPts val="0"/>
                        </a:spcAft>
                      </a:pPr>
                      <a:r>
                        <a:rPr lang="pt-BR" sz="1100">
                          <a:effectLst/>
                        </a:rPr>
                        <a:t>Prevalência de situação de segurança alimentar dos moradores em domicílios particulares, por cor ou raça (%)</a:t>
                      </a:r>
                      <a:endParaRPr lang="pt-BR" sz="1100">
                        <a:effectLst/>
                        <a:latin typeface="Calibri"/>
                        <a:ea typeface="Calibri"/>
                        <a:cs typeface="Times New Roman"/>
                      </a:endParaRPr>
                    </a:p>
                  </a:txBody>
                  <a:tcPr marL="68580" marR="68580" marT="0" marB="0"/>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r h="483837">
                <a:tc vMerge="1">
                  <a:txBody>
                    <a:bodyPr/>
                    <a:lstStyle/>
                    <a:p>
                      <a:endParaRPr lang="pt-BR"/>
                    </a:p>
                  </a:txBody>
                  <a:tcPr/>
                </a:tc>
                <a:tc gridSpan="6">
                  <a:txBody>
                    <a:bodyPr/>
                    <a:lstStyle/>
                    <a:p>
                      <a:pPr algn="ctr">
                        <a:lnSpc>
                          <a:spcPct val="115000"/>
                        </a:lnSpc>
                        <a:spcAft>
                          <a:spcPts val="0"/>
                        </a:spcAft>
                      </a:pPr>
                      <a:r>
                        <a:rPr lang="pt-BR" sz="1100">
                          <a:effectLst/>
                        </a:rPr>
                        <a:t>Situação de segurança alimentar</a:t>
                      </a:r>
                    </a:p>
                    <a:p>
                      <a:pPr>
                        <a:lnSpc>
                          <a:spcPct val="115000"/>
                        </a:lnSpc>
                        <a:spcAft>
                          <a:spcPts val="0"/>
                        </a:spcAft>
                      </a:pPr>
                      <a:r>
                        <a:rPr lang="pt-BR" sz="1100">
                          <a:effectLst/>
                        </a:rPr>
                        <a:t> </a:t>
                      </a:r>
                      <a:endParaRPr lang="pt-BR" sz="1100">
                        <a:effectLst/>
                        <a:latin typeface="Calibri"/>
                        <a:ea typeface="Calibri"/>
                        <a:cs typeface="Times New Roman"/>
                      </a:endParaRPr>
                    </a:p>
                  </a:txBody>
                  <a:tcPr marL="68580" marR="68580" marT="0" marB="0"/>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r h="637785">
                <a:tc vMerge="1">
                  <a:txBody>
                    <a:bodyPr/>
                    <a:lstStyle/>
                    <a:p>
                      <a:endParaRPr lang="pt-BR"/>
                    </a:p>
                  </a:txBody>
                  <a:tcPr/>
                </a:tc>
                <a:tc rowSpan="2" gridSpan="2">
                  <a:txBody>
                    <a:bodyPr/>
                    <a:lstStyle/>
                    <a:p>
                      <a:pPr algn="ctr">
                        <a:lnSpc>
                          <a:spcPct val="115000"/>
                        </a:lnSpc>
                        <a:spcAft>
                          <a:spcPts val="0"/>
                        </a:spcAft>
                      </a:pPr>
                      <a:r>
                        <a:rPr lang="pt-BR" sz="1100">
                          <a:effectLst/>
                        </a:rPr>
                        <a:t> </a:t>
                      </a:r>
                    </a:p>
                    <a:p>
                      <a:pPr algn="ctr">
                        <a:lnSpc>
                          <a:spcPct val="115000"/>
                        </a:lnSpc>
                        <a:spcAft>
                          <a:spcPts val="0"/>
                        </a:spcAft>
                      </a:pPr>
                      <a:r>
                        <a:rPr lang="pt-BR" sz="1100">
                          <a:effectLst/>
                        </a:rPr>
                        <a:t>Com segurança alimentar</a:t>
                      </a:r>
                    </a:p>
                    <a:p>
                      <a:pPr algn="ctr">
                        <a:lnSpc>
                          <a:spcPct val="115000"/>
                        </a:lnSpc>
                        <a:spcAft>
                          <a:spcPts val="0"/>
                        </a:spcAft>
                      </a:pPr>
                      <a:r>
                        <a:rPr lang="pt-BR" sz="1100">
                          <a:effectLst/>
                        </a:rPr>
                        <a:t> </a:t>
                      </a:r>
                      <a:endParaRPr lang="pt-BR" sz="1100">
                        <a:effectLst/>
                        <a:latin typeface="Calibri"/>
                        <a:ea typeface="Calibri"/>
                        <a:cs typeface="Times New Roman"/>
                      </a:endParaRPr>
                    </a:p>
                  </a:txBody>
                  <a:tcPr marL="68580" marR="68580" marT="0" marB="0"/>
                </a:tc>
                <a:tc rowSpan="2" hMerge="1">
                  <a:txBody>
                    <a:bodyPr/>
                    <a:lstStyle/>
                    <a:p>
                      <a:endParaRPr lang="pt-BR"/>
                    </a:p>
                  </a:txBody>
                  <a:tcPr/>
                </a:tc>
                <a:tc gridSpan="4">
                  <a:txBody>
                    <a:bodyPr/>
                    <a:lstStyle/>
                    <a:p>
                      <a:pPr>
                        <a:lnSpc>
                          <a:spcPct val="115000"/>
                        </a:lnSpc>
                        <a:spcAft>
                          <a:spcPts val="0"/>
                        </a:spcAft>
                      </a:pPr>
                      <a:r>
                        <a:rPr lang="pt-BR" sz="700" dirty="0">
                          <a:effectLst/>
                        </a:rPr>
                        <a:t> </a:t>
                      </a:r>
                      <a:endParaRPr lang="pt-BR" sz="1100" dirty="0">
                        <a:effectLst/>
                      </a:endParaRPr>
                    </a:p>
                    <a:p>
                      <a:pPr algn="ctr">
                        <a:lnSpc>
                          <a:spcPct val="115000"/>
                        </a:lnSpc>
                        <a:spcAft>
                          <a:spcPts val="0"/>
                        </a:spcAft>
                      </a:pPr>
                      <a:r>
                        <a:rPr lang="pt-BR" sz="1100" dirty="0">
                          <a:effectLst/>
                        </a:rPr>
                        <a:t>Com insegurança alimentar</a:t>
                      </a:r>
                    </a:p>
                    <a:p>
                      <a:pPr>
                        <a:lnSpc>
                          <a:spcPct val="115000"/>
                        </a:lnSpc>
                        <a:spcAft>
                          <a:spcPts val="0"/>
                        </a:spcAft>
                      </a:pPr>
                      <a:r>
                        <a:rPr lang="pt-BR" sz="1100" dirty="0">
                          <a:effectLst/>
                        </a:rPr>
                        <a:t> </a:t>
                      </a:r>
                      <a:endParaRPr lang="pt-BR" sz="1100" dirty="0">
                        <a:effectLst/>
                        <a:latin typeface="Calibri"/>
                        <a:ea typeface="Calibri"/>
                        <a:cs typeface="Times New Roman"/>
                      </a:endParaRPr>
                    </a:p>
                  </a:txBody>
                  <a:tcPr marL="68580" marR="68580" marT="0" marB="0"/>
                </a:tc>
                <a:tc hMerge="1">
                  <a:txBody>
                    <a:bodyPr/>
                    <a:lstStyle/>
                    <a:p>
                      <a:endParaRPr lang="pt-BR"/>
                    </a:p>
                  </a:txBody>
                  <a:tcPr/>
                </a:tc>
                <a:tc hMerge="1">
                  <a:txBody>
                    <a:bodyPr/>
                    <a:lstStyle/>
                    <a:p>
                      <a:endParaRPr lang="pt-BR"/>
                    </a:p>
                  </a:txBody>
                  <a:tcPr/>
                </a:tc>
                <a:tc hMerge="1">
                  <a:txBody>
                    <a:bodyPr/>
                    <a:lstStyle/>
                    <a:p>
                      <a:endParaRPr lang="pt-BR"/>
                    </a:p>
                  </a:txBody>
                  <a:tcPr/>
                </a:tc>
              </a:tr>
              <a:tr h="241919">
                <a:tc vMerge="1">
                  <a:txBody>
                    <a:bodyPr/>
                    <a:lstStyle/>
                    <a:p>
                      <a:endParaRPr lang="pt-BR"/>
                    </a:p>
                  </a:txBody>
                  <a:tcPr/>
                </a:tc>
                <a:tc gridSpan="2" vMerge="1">
                  <a:txBody>
                    <a:bodyPr/>
                    <a:lstStyle/>
                    <a:p>
                      <a:endParaRPr lang="pt-BR"/>
                    </a:p>
                  </a:txBody>
                  <a:tcPr/>
                </a:tc>
                <a:tc hMerge="1" vMerge="1">
                  <a:txBody>
                    <a:bodyPr/>
                    <a:lstStyle/>
                    <a:p>
                      <a:endParaRPr lang="pt-BR"/>
                    </a:p>
                  </a:txBody>
                  <a:tcPr/>
                </a:tc>
                <a:tc gridSpan="2">
                  <a:txBody>
                    <a:bodyPr/>
                    <a:lstStyle/>
                    <a:p>
                      <a:pPr algn="ctr">
                        <a:lnSpc>
                          <a:spcPct val="115000"/>
                        </a:lnSpc>
                        <a:spcAft>
                          <a:spcPts val="0"/>
                        </a:spcAft>
                      </a:pPr>
                      <a:r>
                        <a:rPr lang="pt-BR" sz="1100">
                          <a:effectLst/>
                        </a:rPr>
                        <a:t>Leve</a:t>
                      </a:r>
                      <a:endParaRPr lang="pt-BR" sz="1100">
                        <a:effectLst/>
                        <a:latin typeface="Calibri"/>
                        <a:ea typeface="Calibri"/>
                        <a:cs typeface="Times New Roman"/>
                      </a:endParaRPr>
                    </a:p>
                  </a:txBody>
                  <a:tcPr marL="68580" marR="68580" marT="0" marB="0"/>
                </a:tc>
                <a:tc hMerge="1">
                  <a:txBody>
                    <a:bodyPr/>
                    <a:lstStyle/>
                    <a:p>
                      <a:endParaRPr lang="pt-BR"/>
                    </a:p>
                  </a:txBody>
                  <a:tcPr/>
                </a:tc>
                <a:tc gridSpan="2">
                  <a:txBody>
                    <a:bodyPr/>
                    <a:lstStyle/>
                    <a:p>
                      <a:pPr algn="ctr">
                        <a:lnSpc>
                          <a:spcPct val="115000"/>
                        </a:lnSpc>
                        <a:spcAft>
                          <a:spcPts val="0"/>
                        </a:spcAft>
                      </a:pPr>
                      <a:r>
                        <a:rPr lang="pt-BR" sz="1100">
                          <a:effectLst/>
                        </a:rPr>
                        <a:t>Moderada ou grave</a:t>
                      </a:r>
                      <a:endParaRPr lang="pt-BR" sz="1100">
                        <a:effectLst/>
                        <a:latin typeface="Calibri"/>
                        <a:ea typeface="Calibri"/>
                        <a:cs typeface="Times New Roman"/>
                      </a:endParaRPr>
                    </a:p>
                  </a:txBody>
                  <a:tcPr marL="68580" marR="68580" marT="0" marB="0"/>
                </a:tc>
                <a:tc hMerge="1">
                  <a:txBody>
                    <a:bodyPr/>
                    <a:lstStyle/>
                    <a:p>
                      <a:endParaRPr lang="pt-BR"/>
                    </a:p>
                  </a:txBody>
                  <a:tcPr/>
                </a:tc>
              </a:tr>
              <a:tr h="527822">
                <a:tc vMerge="1">
                  <a:txBody>
                    <a:bodyPr/>
                    <a:lstStyle/>
                    <a:p>
                      <a:endParaRPr lang="pt-BR"/>
                    </a:p>
                  </a:txBody>
                  <a:tcPr/>
                </a:tc>
                <a:tc>
                  <a:txBody>
                    <a:bodyPr/>
                    <a:lstStyle/>
                    <a:p>
                      <a:pPr algn="ctr">
                        <a:lnSpc>
                          <a:spcPct val="115000"/>
                        </a:lnSpc>
                        <a:spcAft>
                          <a:spcPts val="0"/>
                        </a:spcAft>
                      </a:pPr>
                      <a:r>
                        <a:rPr lang="pt-BR" sz="1200">
                          <a:effectLst/>
                        </a:rPr>
                        <a:t>Branca </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   Preta ou parda                        </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Branca </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Preta ou parda</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  Branca               </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dirty="0">
                          <a:effectLst/>
                        </a:rPr>
                        <a:t>Preta ou parda</a:t>
                      </a:r>
                      <a:endParaRPr lang="pt-BR" sz="1100" dirty="0">
                        <a:effectLst/>
                      </a:endParaRPr>
                    </a:p>
                    <a:p>
                      <a:pPr algn="ctr">
                        <a:lnSpc>
                          <a:spcPct val="115000"/>
                        </a:lnSpc>
                        <a:spcAft>
                          <a:spcPts val="0"/>
                        </a:spcAft>
                      </a:pPr>
                      <a:r>
                        <a:rPr lang="pt-BR" sz="1200" dirty="0">
                          <a:effectLst/>
                        </a:rPr>
                        <a:t> </a:t>
                      </a:r>
                      <a:endParaRPr lang="pt-BR" sz="1100" dirty="0">
                        <a:effectLst/>
                        <a:latin typeface="Calibri"/>
                        <a:ea typeface="Calibri"/>
                        <a:cs typeface="Times New Roman"/>
                      </a:endParaRPr>
                    </a:p>
                  </a:txBody>
                  <a:tcPr marL="68580" marR="68580" marT="0" marB="0"/>
                </a:tc>
              </a:tr>
              <a:tr h="263911">
                <a:tc>
                  <a:txBody>
                    <a:bodyPr/>
                    <a:lstStyle/>
                    <a:p>
                      <a:pPr algn="ctr">
                        <a:lnSpc>
                          <a:spcPct val="115000"/>
                        </a:lnSpc>
                        <a:spcAft>
                          <a:spcPts val="0"/>
                        </a:spcAft>
                      </a:pPr>
                      <a:r>
                        <a:rPr lang="pt-BR" sz="1200">
                          <a:effectLst/>
                        </a:rPr>
                        <a:t>Brasil</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75,4</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56,6</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17,0</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24,8</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7,7</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18,6</a:t>
                      </a:r>
                      <a:endParaRPr lang="pt-BR" sz="1100">
                        <a:effectLst/>
                        <a:latin typeface="Calibri"/>
                        <a:ea typeface="Calibri"/>
                        <a:cs typeface="Times New Roman"/>
                      </a:endParaRPr>
                    </a:p>
                  </a:txBody>
                  <a:tcPr marL="68580" marR="68580" marT="0" marB="0"/>
                </a:tc>
              </a:tr>
              <a:tr h="307896">
                <a:tc gridSpan="7">
                  <a:txBody>
                    <a:bodyPr/>
                    <a:lstStyle/>
                    <a:p>
                      <a:pPr>
                        <a:lnSpc>
                          <a:spcPct val="115000"/>
                        </a:lnSpc>
                        <a:spcAft>
                          <a:spcPts val="0"/>
                        </a:spcAft>
                      </a:pPr>
                      <a:r>
                        <a:rPr lang="pt-BR" sz="700">
                          <a:effectLst/>
                        </a:rPr>
                        <a:t>Situação do</a:t>
                      </a:r>
                      <a:endParaRPr lang="pt-BR" sz="1100">
                        <a:effectLst/>
                      </a:endParaRPr>
                    </a:p>
                    <a:p>
                      <a:pPr>
                        <a:lnSpc>
                          <a:spcPct val="115000"/>
                        </a:lnSpc>
                        <a:spcAft>
                          <a:spcPts val="0"/>
                        </a:spcAft>
                      </a:pPr>
                      <a:r>
                        <a:rPr lang="pt-BR" sz="700">
                          <a:effectLst/>
                        </a:rPr>
                        <a:t> domicílio</a:t>
                      </a:r>
                      <a:endParaRPr lang="pt-BR" sz="1100">
                        <a:effectLst/>
                        <a:latin typeface="Calibri"/>
                        <a:ea typeface="Calibri"/>
                        <a:cs typeface="Times New Roman"/>
                      </a:endParaRPr>
                    </a:p>
                  </a:txBody>
                  <a:tcPr marL="68580" marR="68580" marT="0" marB="0"/>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r h="527822">
                <a:tc>
                  <a:txBody>
                    <a:bodyPr/>
                    <a:lstStyle/>
                    <a:p>
                      <a:pPr>
                        <a:lnSpc>
                          <a:spcPct val="115000"/>
                        </a:lnSpc>
                        <a:spcAft>
                          <a:spcPts val="0"/>
                        </a:spcAft>
                      </a:pPr>
                      <a:r>
                        <a:rPr lang="pt-BR" sz="1100">
                          <a:effectLst/>
                        </a:rPr>
                        <a:t> </a:t>
                      </a:r>
                    </a:p>
                    <a:p>
                      <a:pPr algn="ctr">
                        <a:lnSpc>
                          <a:spcPct val="115000"/>
                        </a:lnSpc>
                        <a:spcAft>
                          <a:spcPts val="0"/>
                        </a:spcAft>
                      </a:pPr>
                      <a:r>
                        <a:rPr lang="pt-BR" sz="1200">
                          <a:effectLst/>
                        </a:rPr>
                        <a:t>Urbana</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76,1 </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57,5 </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16,8 </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24,9 </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7,1 </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17,6</a:t>
                      </a:r>
                      <a:endParaRPr lang="pt-BR" sz="1100">
                        <a:effectLst/>
                      </a:endParaRPr>
                    </a:p>
                    <a:p>
                      <a:pPr algn="ctr">
                        <a:lnSpc>
                          <a:spcPct val="115000"/>
                        </a:lnSpc>
                        <a:spcAft>
                          <a:spcPts val="0"/>
                        </a:spcAft>
                      </a:pPr>
                      <a:r>
                        <a:rPr lang="pt-BR" sz="1200">
                          <a:effectLst/>
                        </a:rPr>
                        <a:t> </a:t>
                      </a:r>
                      <a:endParaRPr lang="pt-BR" sz="1100">
                        <a:effectLst/>
                        <a:latin typeface="Calibri"/>
                        <a:ea typeface="Calibri"/>
                        <a:cs typeface="Times New Roman"/>
                      </a:endParaRPr>
                    </a:p>
                  </a:txBody>
                  <a:tcPr marL="68580" marR="68580" marT="0" marB="0"/>
                </a:tc>
              </a:tr>
              <a:tr h="527822">
                <a:tc>
                  <a:txBody>
                    <a:bodyPr/>
                    <a:lstStyle/>
                    <a:p>
                      <a:pPr algn="ctr">
                        <a:lnSpc>
                          <a:spcPct val="115000"/>
                        </a:lnSpc>
                        <a:spcAft>
                          <a:spcPts val="0"/>
                        </a:spcAft>
                      </a:pPr>
                      <a:r>
                        <a:rPr lang="pt-BR" sz="1200">
                          <a:effectLst/>
                        </a:rPr>
                        <a:t>Rural</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70,6</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52,8</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17,7</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24,3</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11,7</a:t>
                      </a:r>
                      <a:endParaRPr lang="pt-BR" sz="1100">
                        <a:effectLst/>
                      </a:endParaRPr>
                    </a:p>
                    <a:p>
                      <a:pPr algn="ctr">
                        <a:lnSpc>
                          <a:spcPct val="115000"/>
                        </a:lnSpc>
                        <a:spcAft>
                          <a:spcPts val="0"/>
                        </a:spcAft>
                      </a:pPr>
                      <a:r>
                        <a:rPr lang="pt-BR" sz="1200">
                          <a:effectLst/>
                        </a:rPr>
                        <a:t> </a:t>
                      </a:r>
                      <a:endParaRPr lang="pt-BR" sz="1100">
                        <a:effectLst/>
                        <a:latin typeface="Calibri"/>
                        <a:ea typeface="Calibri"/>
                        <a:cs typeface="Times New Roman"/>
                      </a:endParaRPr>
                    </a:p>
                  </a:txBody>
                  <a:tcPr marL="68580" marR="68580" marT="0" marB="0"/>
                </a:tc>
                <a:tc>
                  <a:txBody>
                    <a:bodyPr/>
                    <a:lstStyle/>
                    <a:p>
                      <a:pPr algn="ctr">
                        <a:lnSpc>
                          <a:spcPct val="115000"/>
                        </a:lnSpc>
                        <a:spcAft>
                          <a:spcPts val="0"/>
                        </a:spcAft>
                      </a:pPr>
                      <a:r>
                        <a:rPr lang="pt-BR" sz="1200">
                          <a:effectLst/>
                        </a:rPr>
                        <a:t>22,9</a:t>
                      </a:r>
                      <a:endParaRPr lang="pt-BR" sz="1100">
                        <a:effectLst/>
                        <a:latin typeface="Calibri"/>
                        <a:ea typeface="Calibri"/>
                        <a:cs typeface="Times New Roman"/>
                      </a:endParaRPr>
                    </a:p>
                  </a:txBody>
                  <a:tcPr marL="68580" marR="68580" marT="0" marB="0"/>
                </a:tc>
              </a:tr>
              <a:tr h="461844">
                <a:tc gridSpan="7">
                  <a:txBody>
                    <a:bodyPr/>
                    <a:lstStyle/>
                    <a:p>
                      <a:pPr algn="ctr">
                        <a:lnSpc>
                          <a:spcPct val="115000"/>
                        </a:lnSpc>
                        <a:spcAft>
                          <a:spcPts val="0"/>
                        </a:spcAft>
                      </a:pPr>
                      <a:r>
                        <a:rPr lang="pt-BR" sz="1000" dirty="0">
                          <a:effectLst/>
                        </a:rPr>
                        <a:t>Fonte: IBGE, Diretoria de Pesquisas, Coordenação de Trabalho e Rendimento, Pesquisa Nacional por Amostra de Domicílios 2004/2009.</a:t>
                      </a:r>
                      <a:br>
                        <a:rPr lang="pt-BR" sz="1000" dirty="0">
                          <a:effectLst/>
                        </a:rPr>
                      </a:br>
                      <a:endParaRPr lang="pt-BR" sz="1100" dirty="0">
                        <a:effectLst/>
                        <a:latin typeface="Calibri"/>
                        <a:ea typeface="Calibri"/>
                        <a:cs typeface="Times New Roman"/>
                      </a:endParaRPr>
                    </a:p>
                  </a:txBody>
                  <a:tcPr marL="68580" marR="68580" marT="0" marB="0"/>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r>
            </a:tbl>
          </a:graphicData>
        </a:graphic>
      </p:graphicFrame>
      <p:sp>
        <p:nvSpPr>
          <p:cNvPr id="5" name="Rectangle 1"/>
          <p:cNvSpPr>
            <a:spLocks noChangeArrowheads="1"/>
          </p:cNvSpPr>
          <p:nvPr/>
        </p:nvSpPr>
        <p:spPr bwMode="auto">
          <a:xfrm>
            <a:off x="1876425" y="17621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633257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4400" dirty="0" smtClean="0"/>
              <a:t>OBRIGADA!</a:t>
            </a:r>
            <a:endParaRPr lang="pt-BR" sz="4400" dirty="0"/>
          </a:p>
        </p:txBody>
      </p:sp>
      <p:sp>
        <p:nvSpPr>
          <p:cNvPr id="3" name="Espaço Reservado para Conteúdo 2"/>
          <p:cNvSpPr>
            <a:spLocks noGrp="1"/>
          </p:cNvSpPr>
          <p:nvPr>
            <p:ph idx="1"/>
          </p:nvPr>
        </p:nvSpPr>
        <p:spPr/>
        <p:txBody>
          <a:bodyPr/>
          <a:lstStyle/>
          <a:p>
            <a:pPr marL="0" lvl="0" indent="0" algn="ctr" fontAlgn="base">
              <a:spcAft>
                <a:spcPct val="0"/>
              </a:spcAft>
              <a:buNone/>
            </a:pPr>
            <a:r>
              <a:rPr lang="pt-BR" sz="2400" dirty="0" smtClean="0">
                <a:solidFill>
                  <a:prstClr val="black"/>
                </a:solidFill>
              </a:rPr>
              <a:t> </a:t>
            </a:r>
            <a:r>
              <a:rPr lang="pt-BR" sz="4800" dirty="0">
                <a:solidFill>
                  <a:prstClr val="black"/>
                </a:solidFill>
              </a:rPr>
              <a:t>Ana Lúcia </a:t>
            </a:r>
            <a:r>
              <a:rPr lang="pt-BR" sz="4800" dirty="0" smtClean="0">
                <a:solidFill>
                  <a:prstClr val="black"/>
                </a:solidFill>
              </a:rPr>
              <a:t>Pereira</a:t>
            </a:r>
          </a:p>
          <a:p>
            <a:pPr marL="0" lvl="0" indent="0" algn="ctr" fontAlgn="base">
              <a:spcAft>
                <a:spcPct val="0"/>
              </a:spcAft>
              <a:buNone/>
            </a:pPr>
            <a:r>
              <a:rPr lang="pt-BR" sz="4800" dirty="0" smtClean="0">
                <a:solidFill>
                  <a:prstClr val="black"/>
                </a:solidFill>
              </a:rPr>
              <a:t>(63) 9967-3637</a:t>
            </a:r>
            <a:endParaRPr lang="pt-BR" sz="4800" dirty="0">
              <a:solidFill>
                <a:prstClr val="black"/>
              </a:solidFill>
            </a:endParaRPr>
          </a:p>
          <a:p>
            <a:pPr marL="0" lvl="0" indent="0" algn="ctr" fontAlgn="base">
              <a:spcAft>
                <a:spcPct val="0"/>
              </a:spcAft>
              <a:buNone/>
            </a:pPr>
            <a:r>
              <a:rPr lang="pt-BR" sz="4800" dirty="0">
                <a:solidFill>
                  <a:prstClr val="black"/>
                </a:solidFill>
                <a:hlinkClick r:id="rId2"/>
              </a:rPr>
              <a:t>prof.analucia@terra.com.br</a:t>
            </a:r>
            <a:endParaRPr lang="pt-BR" sz="4800" dirty="0">
              <a:solidFill>
                <a:prstClr val="black"/>
              </a:solidFill>
            </a:endParaRPr>
          </a:p>
          <a:p>
            <a:pPr algn="ctr"/>
            <a:endParaRPr lang="pt-BR" sz="4800" dirty="0"/>
          </a:p>
        </p:txBody>
      </p:sp>
    </p:spTree>
    <p:extLst>
      <p:ext uri="{BB962C8B-B14F-4D97-AF65-F5344CB8AC3E}">
        <p14:creationId xmlns:p14="http://schemas.microsoft.com/office/powerpoint/2010/main" val="2395192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772816"/>
            <a:ext cx="7543800" cy="864097"/>
          </a:xfrm>
        </p:spPr>
        <p:txBody>
          <a:bodyPr/>
          <a:lstStyle/>
          <a:p>
            <a:r>
              <a:rPr lang="pt-BR" dirty="0" smtClean="0"/>
              <a:t>4ª CNSAN + 2</a:t>
            </a:r>
            <a:endParaRPr lang="pt-BR" dirty="0"/>
          </a:p>
        </p:txBody>
      </p:sp>
      <p:sp>
        <p:nvSpPr>
          <p:cNvPr id="3" name="Subtítulo 2"/>
          <p:cNvSpPr>
            <a:spLocks noGrp="1"/>
          </p:cNvSpPr>
          <p:nvPr>
            <p:ph type="subTitle" idx="1"/>
          </p:nvPr>
        </p:nvSpPr>
        <p:spPr>
          <a:xfrm>
            <a:off x="1295400" y="3200400"/>
            <a:ext cx="6400800" cy="3180928"/>
          </a:xfrm>
        </p:spPr>
        <p:txBody>
          <a:bodyPr>
            <a:normAutofit/>
          </a:bodyPr>
          <a:lstStyle/>
          <a:p>
            <a:r>
              <a:rPr lang="pt-BR" dirty="0" smtClean="0"/>
              <a:t>INSEGURANÇA ALIMENTAR DA POPULAÇÃO NEGRA, POVOS E COMUNIDADES TRADICIONAIS E INDÍGENAS: TERRA E TERRITÓRIO</a:t>
            </a:r>
          </a:p>
          <a:p>
            <a:r>
              <a:rPr lang="pt-BR" dirty="0" smtClean="0"/>
              <a:t>Ana Lúcia Pereira</a:t>
            </a:r>
          </a:p>
          <a:p>
            <a:r>
              <a:rPr lang="pt-BR" dirty="0" smtClean="0"/>
              <a:t>Docente na Universidade Federal do Tocantins</a:t>
            </a:r>
          </a:p>
          <a:p>
            <a:r>
              <a:rPr lang="pt-BR" dirty="0" smtClean="0"/>
              <a:t>Membro dos Agentes de Pastoral Negros do Brasil (</a:t>
            </a:r>
            <a:r>
              <a:rPr lang="pt-BR" dirty="0" err="1" smtClean="0"/>
              <a:t>APNs</a:t>
            </a:r>
            <a:r>
              <a:rPr lang="pt-BR" dirty="0" smtClean="0"/>
              <a:t>)</a:t>
            </a:r>
            <a:endParaRPr lang="pt-BR" dirty="0"/>
          </a:p>
        </p:txBody>
      </p:sp>
    </p:spTree>
    <p:extLst>
      <p:ext uri="{BB962C8B-B14F-4D97-AF65-F5344CB8AC3E}">
        <p14:creationId xmlns:p14="http://schemas.microsoft.com/office/powerpoint/2010/main" val="22282193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Terra, território e SAN</a:t>
            </a:r>
            <a:endParaRPr lang="pt-BR" dirty="0"/>
          </a:p>
        </p:txBody>
      </p:sp>
      <p:sp>
        <p:nvSpPr>
          <p:cNvPr id="3" name="Espaço Reservado para Conteúdo 2"/>
          <p:cNvSpPr>
            <a:spLocks noGrp="1"/>
          </p:cNvSpPr>
          <p:nvPr>
            <p:ph idx="1"/>
          </p:nvPr>
        </p:nvSpPr>
        <p:spPr/>
        <p:txBody>
          <a:bodyPr>
            <a:normAutofit fontScale="92500"/>
          </a:bodyPr>
          <a:lstStyle/>
          <a:p>
            <a:pPr marL="114300" indent="0" algn="ctr">
              <a:buNone/>
            </a:pPr>
            <a:r>
              <a:rPr lang="pt-BR" sz="3200" dirty="0"/>
              <a:t>O objetivo desta reflexão é </a:t>
            </a:r>
            <a:r>
              <a:rPr lang="pt-BR" sz="3200" dirty="0" smtClean="0"/>
              <a:t>ressaltar a tendência crescente de atenção à </a:t>
            </a:r>
            <a:r>
              <a:rPr lang="pt-BR" sz="3200" dirty="0" smtClean="0">
                <a:solidFill>
                  <a:srgbClr val="FF0000"/>
                </a:solidFill>
              </a:rPr>
              <a:t>temática da terra e do território</a:t>
            </a:r>
            <a:r>
              <a:rPr lang="pt-BR" sz="3200" dirty="0" smtClean="0"/>
              <a:t> no âmbito das discussões sobre  a insegurança alimentar e nutricional da população negra, povos e comunidades tradicionais e indígenas, </a:t>
            </a:r>
            <a:r>
              <a:rPr lang="pt-BR" sz="3200" dirty="0"/>
              <a:t>assumindo </a:t>
            </a:r>
            <a:r>
              <a:rPr lang="pt-BR" sz="3200" dirty="0" smtClean="0"/>
              <a:t>a garantia dos direitos territoriais e patrimoniais como condição </a:t>
            </a:r>
            <a:r>
              <a:rPr lang="pt-BR" sz="3200" i="1" dirty="0" err="1" smtClean="0"/>
              <a:t>sine</a:t>
            </a:r>
            <a:r>
              <a:rPr lang="pt-BR" sz="3200" i="1" dirty="0" smtClean="0"/>
              <a:t> </a:t>
            </a:r>
            <a:r>
              <a:rPr lang="pt-BR" sz="3200" i="1" dirty="0" err="1" smtClean="0"/>
              <a:t>qua</a:t>
            </a:r>
            <a:r>
              <a:rPr lang="pt-BR" sz="3200" i="1" dirty="0" smtClean="0"/>
              <a:t> non </a:t>
            </a:r>
            <a:r>
              <a:rPr lang="pt-BR" sz="3200" dirty="0" smtClean="0"/>
              <a:t>para a </a:t>
            </a:r>
            <a:r>
              <a:rPr lang="pt-BR" sz="3200" dirty="0" smtClean="0">
                <a:solidFill>
                  <a:srgbClr val="FF0000"/>
                </a:solidFill>
              </a:rPr>
              <a:t>efetivação do direito humano a alimentação adequada </a:t>
            </a:r>
            <a:r>
              <a:rPr lang="pt-BR" sz="3200" dirty="0" smtClean="0"/>
              <a:t>desses segmentos.</a:t>
            </a:r>
            <a:endParaRPr lang="pt-BR" sz="3200" dirty="0"/>
          </a:p>
          <a:p>
            <a:pPr marL="114300" indent="0">
              <a:buNone/>
            </a:pPr>
            <a:endParaRPr lang="pt-BR" dirty="0">
              <a:latin typeface="Arial" pitchFamily="34" charset="0"/>
              <a:cs typeface="Arial" pitchFamily="34" charset="0"/>
            </a:endParaRPr>
          </a:p>
        </p:txBody>
      </p:sp>
    </p:spTree>
    <p:extLst>
      <p:ext uri="{BB962C8B-B14F-4D97-AF65-F5344CB8AC3E}">
        <p14:creationId xmlns:p14="http://schemas.microsoft.com/office/powerpoint/2010/main" val="37558046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620000" cy="778098"/>
          </a:xfrm>
        </p:spPr>
        <p:txBody>
          <a:bodyPr/>
          <a:lstStyle/>
          <a:p>
            <a:pPr algn="ctr"/>
            <a:r>
              <a:rPr lang="pt-BR" dirty="0" smtClean="0"/>
              <a:t>Convenção da OIT – Art. 13.</a:t>
            </a:r>
            <a:endParaRPr lang="pt-BR" dirty="0"/>
          </a:p>
        </p:txBody>
      </p:sp>
      <p:sp>
        <p:nvSpPr>
          <p:cNvPr id="3" name="Espaço Reservado para Conteúdo 2"/>
          <p:cNvSpPr>
            <a:spLocks noGrp="1"/>
          </p:cNvSpPr>
          <p:nvPr>
            <p:ph sz="half" idx="1"/>
          </p:nvPr>
        </p:nvSpPr>
        <p:spPr>
          <a:xfrm>
            <a:off x="395536" y="1124744"/>
            <a:ext cx="4089648" cy="5400600"/>
          </a:xfrm>
        </p:spPr>
        <p:txBody>
          <a:bodyPr>
            <a:noAutofit/>
          </a:bodyPr>
          <a:lstStyle/>
          <a:p>
            <a:pPr marL="114300" indent="0">
              <a:buNone/>
            </a:pPr>
            <a:r>
              <a:rPr lang="pt-BR" sz="2400" dirty="0"/>
              <a:t>1. Ao aplicarem as disposições desta parte da Convenção, os governos deverão respeitar a </a:t>
            </a:r>
            <a:r>
              <a:rPr lang="pt-BR" sz="2400" dirty="0" smtClean="0"/>
              <a:t>importância especial </a:t>
            </a:r>
            <a:r>
              <a:rPr lang="pt-BR" sz="2400" dirty="0"/>
              <a:t>que para as culturas e valores espirituais dos povos interessados possui a sua relação com as </a:t>
            </a:r>
            <a:r>
              <a:rPr lang="pt-BR" sz="2400" dirty="0">
                <a:solidFill>
                  <a:srgbClr val="FF0000"/>
                </a:solidFill>
              </a:rPr>
              <a:t>terras </a:t>
            </a:r>
            <a:r>
              <a:rPr lang="pt-BR" sz="2400" dirty="0" smtClean="0">
                <a:solidFill>
                  <a:srgbClr val="FF0000"/>
                </a:solidFill>
              </a:rPr>
              <a:t>ou territórios</a:t>
            </a:r>
            <a:r>
              <a:rPr lang="pt-BR" sz="2400" dirty="0"/>
              <a:t>, ou com ambos, segundo os casos, </a:t>
            </a:r>
            <a:r>
              <a:rPr lang="pt-BR" sz="2400" dirty="0" smtClean="0"/>
              <a:t>que ocupam </a:t>
            </a:r>
            <a:r>
              <a:rPr lang="pt-BR" sz="2400" dirty="0"/>
              <a:t>ou utilizam de alguma maneira e</a:t>
            </a:r>
            <a:r>
              <a:rPr lang="pt-BR" sz="2400" dirty="0" smtClean="0"/>
              <a:t>, particularmente</a:t>
            </a:r>
            <a:r>
              <a:rPr lang="pt-BR" sz="2400" dirty="0"/>
              <a:t>, os </a:t>
            </a:r>
            <a:r>
              <a:rPr lang="pt-BR" sz="2400" dirty="0">
                <a:solidFill>
                  <a:srgbClr val="FF0000"/>
                </a:solidFill>
              </a:rPr>
              <a:t>aspectos coletivos dessa relação</a:t>
            </a:r>
            <a:r>
              <a:rPr lang="pt-BR" sz="2400" dirty="0"/>
              <a:t>.</a:t>
            </a:r>
          </a:p>
        </p:txBody>
      </p:sp>
      <p:sp>
        <p:nvSpPr>
          <p:cNvPr id="4" name="Espaço Reservado para Conteúdo 3"/>
          <p:cNvSpPr>
            <a:spLocks noGrp="1"/>
          </p:cNvSpPr>
          <p:nvPr>
            <p:ph sz="half" idx="2"/>
          </p:nvPr>
        </p:nvSpPr>
        <p:spPr>
          <a:xfrm>
            <a:off x="4788024" y="1268760"/>
            <a:ext cx="3289176" cy="4857720"/>
          </a:xfrm>
        </p:spPr>
        <p:txBody>
          <a:bodyPr>
            <a:normAutofit fontScale="92500"/>
          </a:bodyPr>
          <a:lstStyle/>
          <a:p>
            <a:pPr marL="114300" indent="0">
              <a:buNone/>
            </a:pPr>
            <a:r>
              <a:rPr lang="pt-BR" dirty="0" smtClean="0"/>
              <a:t>2. A </a:t>
            </a:r>
            <a:r>
              <a:rPr lang="pt-BR" dirty="0"/>
              <a:t>utilização do termo "terras" nos artigos 15 e 16 deverá incluir o conceito de território, o que abrange a totalidade do habitat das regiões que os povos interessados ocupam ou utilizam de alguma outra forma.</a:t>
            </a:r>
          </a:p>
          <a:p>
            <a:endParaRPr lang="pt-BR" dirty="0"/>
          </a:p>
          <a:p>
            <a:endParaRPr lang="pt-BR" dirty="0"/>
          </a:p>
        </p:txBody>
      </p:sp>
    </p:spTree>
    <p:extLst>
      <p:ext uri="{BB962C8B-B14F-4D97-AF65-F5344CB8AC3E}">
        <p14:creationId xmlns:p14="http://schemas.microsoft.com/office/powerpoint/2010/main" val="7567436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3600" dirty="0" smtClean="0"/>
              <a:t>TERRA E TERRITÓRIOS NEGROS</a:t>
            </a:r>
            <a:endParaRPr lang="pt-BR" sz="3600" dirty="0"/>
          </a:p>
        </p:txBody>
      </p:sp>
      <p:sp>
        <p:nvSpPr>
          <p:cNvPr id="3" name="Espaço Reservado para Conteúdo 2"/>
          <p:cNvSpPr>
            <a:spLocks noGrp="1"/>
          </p:cNvSpPr>
          <p:nvPr>
            <p:ph idx="1"/>
          </p:nvPr>
        </p:nvSpPr>
        <p:spPr>
          <a:xfrm>
            <a:off x="457200" y="1268760"/>
            <a:ext cx="7620000" cy="5132040"/>
          </a:xfrm>
        </p:spPr>
        <p:txBody>
          <a:bodyPr>
            <a:normAutofit/>
          </a:bodyPr>
          <a:lstStyle/>
          <a:p>
            <a:pPr marL="114300" indent="0" algn="just">
              <a:buNone/>
            </a:pPr>
            <a:r>
              <a:rPr lang="pt-BR" sz="2800" dirty="0"/>
              <a:t>O</a:t>
            </a:r>
            <a:r>
              <a:rPr lang="pt-BR" sz="2800" dirty="0" smtClean="0"/>
              <a:t>s  quilombos e os terreiros  são os guardiões da cultura ancestral africana, que  concebem a terra como parte do cosmo. “Assim, se a floresta, o rio, a montanha, os homens e animais integram a terra na sua totalidade, tanto como frutos,  quanto parte inseparáveis, os valores ancestrais unem o que seria o biológico, o visível e palpável da experiência, ao transcendente, ao invisível, mas que se manifesta também na forma de energia (...), na experiência do sagrado que, por sua vez, não se dissocia do real concreto.  </a:t>
            </a:r>
            <a:r>
              <a:rPr lang="pt-BR" sz="2800" dirty="0" smtClean="0"/>
              <a:t>“</a:t>
            </a:r>
            <a:r>
              <a:rPr lang="pt-BR" sz="2800" dirty="0" smtClean="0"/>
              <a:t>(</a:t>
            </a:r>
            <a:r>
              <a:rPr lang="pt-BR" sz="2800" dirty="0" smtClean="0"/>
              <a:t>Oliveira, 2011).</a:t>
            </a:r>
            <a:endParaRPr lang="pt-BR" sz="2800" dirty="0"/>
          </a:p>
        </p:txBody>
      </p:sp>
    </p:spTree>
    <p:extLst>
      <p:ext uri="{BB962C8B-B14F-4D97-AF65-F5344CB8AC3E}">
        <p14:creationId xmlns:p14="http://schemas.microsoft.com/office/powerpoint/2010/main" val="2950399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POVOS INDÍGENAS</a:t>
            </a:r>
            <a:endParaRPr lang="pt-BR" dirty="0"/>
          </a:p>
        </p:txBody>
      </p:sp>
      <p:sp>
        <p:nvSpPr>
          <p:cNvPr id="3" name="Espaço Reservado para Conteúdo 2"/>
          <p:cNvSpPr>
            <a:spLocks noGrp="1"/>
          </p:cNvSpPr>
          <p:nvPr>
            <p:ph idx="1"/>
          </p:nvPr>
        </p:nvSpPr>
        <p:spPr/>
        <p:txBody>
          <a:bodyPr>
            <a:normAutofit lnSpcReduction="10000"/>
          </a:bodyPr>
          <a:lstStyle/>
          <a:p>
            <a:pPr marL="114300" indent="0" algn="just">
              <a:buNone/>
            </a:pPr>
            <a:r>
              <a:rPr lang="pt-BR" sz="3200" dirty="0" smtClean="0"/>
              <a:t>Segundo a </a:t>
            </a:r>
            <a:r>
              <a:rPr lang="pt-BR" sz="3200" i="1" dirty="0" smtClean="0"/>
              <a:t>Carta das mulheres indígenas ao Estado brasileiro </a:t>
            </a:r>
            <a:r>
              <a:rPr lang="pt-BR" sz="3200" dirty="0" smtClean="0"/>
              <a:t>(Brasília, 2013), </a:t>
            </a:r>
            <a:r>
              <a:rPr lang="pt-BR" sz="3200" dirty="0" smtClean="0"/>
              <a:t>“a </a:t>
            </a:r>
            <a:r>
              <a:rPr lang="pt-BR" sz="3200" dirty="0" smtClean="0"/>
              <a:t>segurança </a:t>
            </a:r>
            <a:r>
              <a:rPr lang="pt-BR" sz="3200" dirty="0"/>
              <a:t>alimentar e nutricional dos povos indígenas está diretamente relacionada  com a posse plena do  território suficiente para cultivo, pesca, coleta, produção  de alimentos  e reprodução física e </a:t>
            </a:r>
            <a:r>
              <a:rPr lang="pt-BR" sz="3200" dirty="0" smtClean="0"/>
              <a:t>cultural”. </a:t>
            </a:r>
            <a:r>
              <a:rPr lang="pt-BR" sz="3200" dirty="0" smtClean="0"/>
              <a:t>Terra, território -  relação direta com a concepção de f</a:t>
            </a:r>
            <a:r>
              <a:rPr lang="pt-BR" sz="3200" dirty="0" smtClean="0"/>
              <a:t>amília</a:t>
            </a:r>
            <a:r>
              <a:rPr lang="pt-BR" sz="3200" dirty="0" smtClean="0"/>
              <a:t>, sustentabilidade e </a:t>
            </a:r>
            <a:r>
              <a:rPr lang="pt-BR" sz="3200" dirty="0" smtClean="0"/>
              <a:t>espiritualidade.</a:t>
            </a:r>
            <a:endParaRPr lang="pt-BR" sz="3200" dirty="0"/>
          </a:p>
        </p:txBody>
      </p:sp>
    </p:spTree>
    <p:extLst>
      <p:ext uri="{BB962C8B-B14F-4D97-AF65-F5344CB8AC3E}">
        <p14:creationId xmlns:p14="http://schemas.microsoft.com/office/powerpoint/2010/main" val="2333297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620000" cy="1642194"/>
          </a:xfrm>
        </p:spPr>
        <p:txBody>
          <a:bodyPr/>
          <a:lstStyle/>
          <a:p>
            <a:pPr algn="ctr"/>
            <a:r>
              <a:rPr lang="pt-BR" dirty="0" smtClean="0"/>
              <a:t>TERRITÓRIO E IDENTIDADE</a:t>
            </a:r>
            <a:endParaRPr lang="pt-BR" dirty="0"/>
          </a:p>
        </p:txBody>
      </p:sp>
      <p:sp>
        <p:nvSpPr>
          <p:cNvPr id="3" name="Espaço Reservado para Conteúdo 2"/>
          <p:cNvSpPr>
            <a:spLocks noGrp="1"/>
          </p:cNvSpPr>
          <p:nvPr>
            <p:ph idx="1"/>
          </p:nvPr>
        </p:nvSpPr>
        <p:spPr>
          <a:xfrm>
            <a:off x="457200" y="1700808"/>
            <a:ext cx="7620000" cy="4699992"/>
          </a:xfrm>
        </p:spPr>
        <p:txBody>
          <a:bodyPr>
            <a:noAutofit/>
          </a:bodyPr>
          <a:lstStyle/>
          <a:p>
            <a:pPr marL="114300" indent="0">
              <a:buNone/>
            </a:pPr>
            <a:r>
              <a:rPr lang="pt-BR" sz="3200" i="1" dirty="0"/>
              <a:t>Os povos e </a:t>
            </a:r>
            <a:r>
              <a:rPr lang="pt-BR" sz="3200" i="1" dirty="0" smtClean="0"/>
              <a:t>comunidades tradicionais  </a:t>
            </a:r>
            <a:r>
              <a:rPr lang="pt-BR" sz="3200" i="1" dirty="0"/>
              <a:t>identificam-se, </a:t>
            </a:r>
            <a:r>
              <a:rPr lang="pt-BR" sz="3200" i="1" dirty="0" smtClean="0"/>
              <a:t>são sujeitos e organizam o </a:t>
            </a:r>
            <a:r>
              <a:rPr lang="pt-BR" sz="3200" i="1" dirty="0"/>
              <a:t>seu pertencimento a partir do grupo, povo e território a que pertence.  </a:t>
            </a:r>
          </a:p>
          <a:p>
            <a:r>
              <a:rPr lang="pt-BR" sz="3200" i="1" dirty="0" err="1"/>
              <a:t>Ex</a:t>
            </a:r>
            <a:r>
              <a:rPr lang="pt-BR" sz="3200" i="1" dirty="0"/>
              <a:t>: </a:t>
            </a:r>
          </a:p>
          <a:p>
            <a:r>
              <a:rPr lang="pt-BR" sz="3200" i="1" dirty="0"/>
              <a:t>Babaçuais – Quebradeiras-de-</a:t>
            </a:r>
            <a:r>
              <a:rPr lang="pt-BR" sz="3200" i="1" dirty="0" err="1"/>
              <a:t>côco</a:t>
            </a:r>
            <a:r>
              <a:rPr lang="pt-BR" sz="3200" i="1" dirty="0"/>
              <a:t>-babaçu</a:t>
            </a:r>
          </a:p>
          <a:p>
            <a:r>
              <a:rPr lang="pt-BR" sz="3200" i="1" dirty="0"/>
              <a:t>Castanhais - Castanheiros</a:t>
            </a:r>
          </a:p>
          <a:p>
            <a:r>
              <a:rPr lang="pt-BR" sz="3200" i="1" dirty="0"/>
              <a:t>Seringais - Seringueiros</a:t>
            </a:r>
            <a:endParaRPr lang="pt-BR" sz="3200" i="1" dirty="0"/>
          </a:p>
        </p:txBody>
      </p:sp>
    </p:spTree>
    <p:extLst>
      <p:ext uri="{BB962C8B-B14F-4D97-AF65-F5344CB8AC3E}">
        <p14:creationId xmlns:p14="http://schemas.microsoft.com/office/powerpoint/2010/main" val="21801097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BENS DE USO COLETIVO </a:t>
            </a:r>
            <a:endParaRPr lang="pt-BR" dirty="0"/>
          </a:p>
        </p:txBody>
      </p:sp>
      <p:sp>
        <p:nvSpPr>
          <p:cNvPr id="3" name="Espaço Reservado para Conteúdo 2"/>
          <p:cNvSpPr>
            <a:spLocks noGrp="1"/>
          </p:cNvSpPr>
          <p:nvPr>
            <p:ph idx="1"/>
          </p:nvPr>
        </p:nvSpPr>
        <p:spPr/>
        <p:txBody>
          <a:bodyPr>
            <a:noAutofit/>
          </a:bodyPr>
          <a:lstStyle/>
          <a:p>
            <a:pPr marL="114300" indent="0" algn="just">
              <a:buNone/>
            </a:pPr>
            <a:r>
              <a:rPr lang="pt-BR" sz="3200" i="1" dirty="0"/>
              <a:t>Importante observar que os bens de uso coletivo  que envolvem a terra e o território, estão diretamente ligados  às atividades que garantem a sobrevivência do grupo, mais precisamente, à produção do alimento:</a:t>
            </a:r>
          </a:p>
          <a:p>
            <a:pPr marL="114300" indent="0">
              <a:buNone/>
            </a:pPr>
            <a:r>
              <a:rPr lang="pt-BR" sz="3200" i="1" dirty="0" err="1" smtClean="0"/>
              <a:t>Ex</a:t>
            </a:r>
            <a:r>
              <a:rPr lang="pt-BR" sz="3200" i="1" dirty="0" smtClean="0"/>
              <a:t>: Forno, pilão, casa </a:t>
            </a:r>
            <a:r>
              <a:rPr lang="pt-BR" sz="3200" i="1" dirty="0"/>
              <a:t>de </a:t>
            </a:r>
            <a:r>
              <a:rPr lang="pt-BR" sz="3200" i="1" dirty="0" smtClean="0"/>
              <a:t>farinha, animal </a:t>
            </a:r>
            <a:r>
              <a:rPr lang="pt-BR" sz="3200" i="1" dirty="0"/>
              <a:t>de </a:t>
            </a:r>
            <a:r>
              <a:rPr lang="pt-BR" sz="3200" i="1" dirty="0" smtClean="0"/>
              <a:t>tração, produto </a:t>
            </a:r>
            <a:r>
              <a:rPr lang="pt-BR" sz="3200" i="1" dirty="0"/>
              <a:t>da </a:t>
            </a:r>
            <a:r>
              <a:rPr lang="pt-BR" sz="3200" i="1" dirty="0" smtClean="0"/>
              <a:t>caça, produto </a:t>
            </a:r>
            <a:r>
              <a:rPr lang="pt-BR" sz="3200" i="1" dirty="0"/>
              <a:t>da </a:t>
            </a:r>
            <a:r>
              <a:rPr lang="pt-BR" sz="3200" i="1" dirty="0" smtClean="0"/>
              <a:t>pesca,</a:t>
            </a:r>
            <a:endParaRPr lang="pt-BR" sz="3200" i="1" dirty="0"/>
          </a:p>
          <a:p>
            <a:pPr marL="114300" indent="0">
              <a:buNone/>
            </a:pPr>
            <a:r>
              <a:rPr lang="pt-BR" sz="3200" i="1" dirty="0" smtClean="0"/>
              <a:t>produto </a:t>
            </a:r>
            <a:r>
              <a:rPr lang="pt-BR" sz="3200" i="1" dirty="0"/>
              <a:t>da coleta de certos </a:t>
            </a:r>
            <a:r>
              <a:rPr lang="pt-BR" sz="3200" i="1" dirty="0" smtClean="0"/>
              <a:t>frutos.</a:t>
            </a:r>
            <a:endParaRPr lang="pt-BR" sz="3200" i="1" dirty="0"/>
          </a:p>
        </p:txBody>
      </p:sp>
    </p:spTree>
    <p:extLst>
      <p:ext uri="{BB962C8B-B14F-4D97-AF65-F5344CB8AC3E}">
        <p14:creationId xmlns:p14="http://schemas.microsoft.com/office/powerpoint/2010/main" val="38728010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QUESTÃO QUE NOS DESAFIA:</a:t>
            </a:r>
            <a:endParaRPr lang="pt-BR" dirty="0"/>
          </a:p>
        </p:txBody>
      </p:sp>
      <p:sp>
        <p:nvSpPr>
          <p:cNvPr id="3" name="Espaço Reservado para Conteúdo 2"/>
          <p:cNvSpPr>
            <a:spLocks noGrp="1"/>
          </p:cNvSpPr>
          <p:nvPr>
            <p:ph idx="1"/>
          </p:nvPr>
        </p:nvSpPr>
        <p:spPr/>
        <p:txBody>
          <a:bodyPr>
            <a:normAutofit/>
          </a:bodyPr>
          <a:lstStyle/>
          <a:p>
            <a:pPr marL="114300" indent="0" algn="just">
              <a:buNone/>
            </a:pPr>
            <a:r>
              <a:rPr lang="pt-BR" sz="3200" i="1" dirty="0"/>
              <a:t>Ainda que os avanços da Política Nacional de Segurança Alimentar e Nutricional (PNSAN) sejam consideráveis no Brasil, por que os índices de insegurança alimentar e nutricional dos povos e comunidades tradicionais, da população negra e dos povos indígenas se mantém praticamente inalteráveis?</a:t>
            </a:r>
            <a:endParaRPr lang="pt-BR" sz="3200" i="1" dirty="0"/>
          </a:p>
        </p:txBody>
      </p:sp>
    </p:spTree>
    <p:extLst>
      <p:ext uri="{BB962C8B-B14F-4D97-AF65-F5344CB8AC3E}">
        <p14:creationId xmlns:p14="http://schemas.microsoft.com/office/powerpoint/2010/main" val="37460543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ência">
  <a:themeElements>
    <a:clrScheme name="Adjacê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Escritório">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ê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435</TotalTime>
  <Words>1201</Words>
  <Application>Microsoft Office PowerPoint</Application>
  <PresentationFormat>Apresentação na tela (4:3)</PresentationFormat>
  <Paragraphs>101</Paragraphs>
  <Slides>19</Slides>
  <Notes>0</Notes>
  <HiddenSlides>0</HiddenSlides>
  <MMClips>0</MMClips>
  <ScaleCrop>false</ScaleCrop>
  <HeadingPairs>
    <vt:vector size="4" baseType="variant">
      <vt:variant>
        <vt:lpstr>Tema</vt:lpstr>
      </vt:variant>
      <vt:variant>
        <vt:i4>1</vt:i4>
      </vt:variant>
      <vt:variant>
        <vt:lpstr>Títulos de slides</vt:lpstr>
      </vt:variant>
      <vt:variant>
        <vt:i4>19</vt:i4>
      </vt:variant>
    </vt:vector>
  </HeadingPairs>
  <TitlesOfParts>
    <vt:vector size="20" baseType="lpstr">
      <vt:lpstr>Adjacência</vt:lpstr>
      <vt:lpstr>4ª CNSAN + 2</vt:lpstr>
      <vt:lpstr>4ª CNSAN + 2</vt:lpstr>
      <vt:lpstr>Terra, território e SAN</vt:lpstr>
      <vt:lpstr>Convenção da OIT – Art. 13.</vt:lpstr>
      <vt:lpstr>TERRA E TERRITÓRIOS NEGROS</vt:lpstr>
      <vt:lpstr>POVOS INDÍGENAS</vt:lpstr>
      <vt:lpstr>TERRITÓRIO E IDENTIDADE</vt:lpstr>
      <vt:lpstr>BENS DE USO COLETIVO </vt:lpstr>
      <vt:lpstr>QUESTÃO QUE NOS DESAFIA:</vt:lpstr>
      <vt:lpstr>POTENCIAL DE ORGANIZAÇÃO E RESISTÊNCIA</vt:lpstr>
      <vt:lpstr>RENDA NÃO É PREPONDERANTE</vt:lpstr>
      <vt:lpstr>ÁREAS DE PRESERVAÇÃO AMBIENTAL</vt:lpstr>
      <vt:lpstr>SUSTENTABILIDADE</vt:lpstr>
      <vt:lpstr>REGULARIZAÇÃO FUNDIÁRIA</vt:lpstr>
      <vt:lpstr>AUSÊNCIA DO ESTADO</vt:lpstr>
      <vt:lpstr>AUSÊNCIA DE OPORTUNIDADES</vt:lpstr>
      <vt:lpstr>RACISMO INSTITUCIONAL</vt:lpstr>
      <vt:lpstr>Prevalência de situação de segurança alimentar dos moradores em domicílios particulares, por tipo de a insegurança alimentar existente no domicílio e cor ou raça – PNAD 2009.</vt:lpstr>
      <vt:lpstr>OBRIGADA!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4ª CNSAN + 2</dc:title>
  <dc:creator>User</dc:creator>
  <cp:lastModifiedBy>User</cp:lastModifiedBy>
  <cp:revision>44</cp:revision>
  <dcterms:created xsi:type="dcterms:W3CDTF">2014-03-18T00:45:46Z</dcterms:created>
  <dcterms:modified xsi:type="dcterms:W3CDTF">2014-03-18T13:04:40Z</dcterms:modified>
</cp:coreProperties>
</file>