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8" r:id="rId4"/>
    <p:sldId id="259" r:id="rId5"/>
    <p:sldId id="260" r:id="rId6"/>
    <p:sldId id="290" r:id="rId7"/>
    <p:sldId id="261" r:id="rId8"/>
    <p:sldId id="291" r:id="rId9"/>
    <p:sldId id="262" r:id="rId10"/>
    <p:sldId id="279" r:id="rId11"/>
    <p:sldId id="280" r:id="rId12"/>
    <p:sldId id="288" r:id="rId13"/>
    <p:sldId id="281" r:id="rId14"/>
    <p:sldId id="289" r:id="rId15"/>
    <p:sldId id="276" r:id="rId16"/>
    <p:sldId id="277" r:id="rId17"/>
    <p:sldId id="263" r:id="rId18"/>
    <p:sldId id="264" r:id="rId19"/>
    <p:sldId id="265" r:id="rId20"/>
    <p:sldId id="266" r:id="rId21"/>
    <p:sldId id="267" r:id="rId22"/>
    <p:sldId id="283" r:id="rId23"/>
    <p:sldId id="284" r:id="rId24"/>
    <p:sldId id="285" r:id="rId25"/>
    <p:sldId id="286" r:id="rId26"/>
    <p:sldId id="268" r:id="rId27"/>
    <p:sldId id="269" r:id="rId28"/>
    <p:sldId id="292" r:id="rId29"/>
    <p:sldId id="293" r:id="rId30"/>
    <p:sldId id="270" r:id="rId31"/>
    <p:sldId id="294" r:id="rId32"/>
    <p:sldId id="295" r:id="rId33"/>
    <p:sldId id="296" r:id="rId34"/>
    <p:sldId id="271" r:id="rId35"/>
    <p:sldId id="272" r:id="rId36"/>
    <p:sldId id="273" r:id="rId37"/>
    <p:sldId id="274"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2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A1267-4AA5-4607-A3ED-02E7770B1D1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BR"/>
        </a:p>
      </dgm:t>
    </dgm:pt>
    <dgm:pt modelId="{B64D3572-B182-466D-9029-64A2A54BB3A8}">
      <dgm:prSet/>
      <dgm:spPr/>
      <dgm:t>
        <a:bodyPr/>
        <a:lstStyle/>
        <a:p>
          <a:pPr rtl="0"/>
          <a:r>
            <a:rPr lang="pt-BR" b="1" dirty="0" smtClean="0"/>
            <a:t>Maior participação de alimentos ultra processados</a:t>
          </a:r>
          <a:endParaRPr lang="pt-BR" b="1" dirty="0"/>
        </a:p>
      </dgm:t>
    </dgm:pt>
    <dgm:pt modelId="{89013010-4DBA-411B-A3B4-15CAB00A0222}" type="parTrans" cxnId="{07A642DA-FC12-433C-9A3E-E5BF89A5D52F}">
      <dgm:prSet/>
      <dgm:spPr/>
      <dgm:t>
        <a:bodyPr/>
        <a:lstStyle/>
        <a:p>
          <a:endParaRPr lang="pt-BR"/>
        </a:p>
      </dgm:t>
    </dgm:pt>
    <dgm:pt modelId="{B488279E-DC2A-4C54-BFDB-B4E2A777F5A5}" type="sibTrans" cxnId="{07A642DA-FC12-433C-9A3E-E5BF89A5D52F}">
      <dgm:prSet/>
      <dgm:spPr/>
      <dgm:t>
        <a:bodyPr/>
        <a:lstStyle/>
        <a:p>
          <a:endParaRPr lang="pt-BR"/>
        </a:p>
      </dgm:t>
    </dgm:pt>
    <dgm:pt modelId="{F8393A63-B958-4734-91F1-FED8ECBFEEAE}">
      <dgm:prSet/>
      <dgm:spPr/>
      <dgm:t>
        <a:bodyPr/>
        <a:lstStyle/>
        <a:p>
          <a:pPr rtl="0"/>
          <a:r>
            <a:rPr lang="pt-BR" b="1" dirty="0" smtClean="0"/>
            <a:t>Redução do consumo de alimentos básicos</a:t>
          </a:r>
          <a:endParaRPr lang="pt-BR" b="1" dirty="0"/>
        </a:p>
      </dgm:t>
    </dgm:pt>
    <dgm:pt modelId="{3F70B452-DB84-4253-91F6-3B198C4F361A}" type="parTrans" cxnId="{4D420B2C-53A5-463A-8019-C26C83DC58AD}">
      <dgm:prSet/>
      <dgm:spPr/>
      <dgm:t>
        <a:bodyPr/>
        <a:lstStyle/>
        <a:p>
          <a:endParaRPr lang="pt-BR"/>
        </a:p>
      </dgm:t>
    </dgm:pt>
    <dgm:pt modelId="{FCBC29C3-D0F8-40C2-B69F-A6035496CB6C}" type="sibTrans" cxnId="{4D420B2C-53A5-463A-8019-C26C83DC58AD}">
      <dgm:prSet/>
      <dgm:spPr/>
      <dgm:t>
        <a:bodyPr/>
        <a:lstStyle/>
        <a:p>
          <a:endParaRPr lang="pt-BR"/>
        </a:p>
      </dgm:t>
    </dgm:pt>
    <dgm:pt modelId="{D3C37F9D-3343-425F-91BD-56267192CDA2}" type="pres">
      <dgm:prSet presAssocID="{86BA1267-4AA5-4607-A3ED-02E7770B1D11}" presName="compositeShape" presStyleCnt="0">
        <dgm:presLayoutVars>
          <dgm:chMax val="2"/>
          <dgm:dir/>
          <dgm:resizeHandles val="exact"/>
        </dgm:presLayoutVars>
      </dgm:prSet>
      <dgm:spPr/>
      <dgm:t>
        <a:bodyPr/>
        <a:lstStyle/>
        <a:p>
          <a:endParaRPr lang="pt-BR"/>
        </a:p>
      </dgm:t>
    </dgm:pt>
    <dgm:pt modelId="{7E361195-44E9-4939-B498-4DD8C9381EC1}" type="pres">
      <dgm:prSet presAssocID="{86BA1267-4AA5-4607-A3ED-02E7770B1D11}" presName="divider" presStyleLbl="fgShp" presStyleIdx="0" presStyleCnt="1"/>
      <dgm:spPr/>
    </dgm:pt>
    <dgm:pt modelId="{D495E86A-6EBE-46F9-BAAF-C22B9DE48619}" type="pres">
      <dgm:prSet presAssocID="{B64D3572-B182-466D-9029-64A2A54BB3A8}" presName="downArrow" presStyleLbl="node1" presStyleIdx="0" presStyleCnt="2"/>
      <dgm:spPr/>
    </dgm:pt>
    <dgm:pt modelId="{145117B9-5B65-446F-9D61-625E95FE19D2}" type="pres">
      <dgm:prSet presAssocID="{B64D3572-B182-466D-9029-64A2A54BB3A8}" presName="downArrowText" presStyleLbl="revTx" presStyleIdx="0" presStyleCnt="2">
        <dgm:presLayoutVars>
          <dgm:bulletEnabled val="1"/>
        </dgm:presLayoutVars>
      </dgm:prSet>
      <dgm:spPr/>
      <dgm:t>
        <a:bodyPr/>
        <a:lstStyle/>
        <a:p>
          <a:endParaRPr lang="pt-BR"/>
        </a:p>
      </dgm:t>
    </dgm:pt>
    <dgm:pt modelId="{CECF67B9-A654-4937-84B1-BE3EA8AD4E21}" type="pres">
      <dgm:prSet presAssocID="{F8393A63-B958-4734-91F1-FED8ECBFEEAE}" presName="upArrow" presStyleLbl="node1" presStyleIdx="1" presStyleCnt="2"/>
      <dgm:spPr/>
    </dgm:pt>
    <dgm:pt modelId="{C859CFC2-62FA-41E9-B9DD-B1822E1EF902}" type="pres">
      <dgm:prSet presAssocID="{F8393A63-B958-4734-91F1-FED8ECBFEEAE}" presName="upArrowText" presStyleLbl="revTx" presStyleIdx="1" presStyleCnt="2" custLinFactNeighborX="1814" custLinFactNeighborY="8944">
        <dgm:presLayoutVars>
          <dgm:bulletEnabled val="1"/>
        </dgm:presLayoutVars>
      </dgm:prSet>
      <dgm:spPr/>
      <dgm:t>
        <a:bodyPr/>
        <a:lstStyle/>
        <a:p>
          <a:endParaRPr lang="pt-BR"/>
        </a:p>
      </dgm:t>
    </dgm:pt>
  </dgm:ptLst>
  <dgm:cxnLst>
    <dgm:cxn modelId="{07A642DA-FC12-433C-9A3E-E5BF89A5D52F}" srcId="{86BA1267-4AA5-4607-A3ED-02E7770B1D11}" destId="{B64D3572-B182-466D-9029-64A2A54BB3A8}" srcOrd="0" destOrd="0" parTransId="{89013010-4DBA-411B-A3B4-15CAB00A0222}" sibTransId="{B488279E-DC2A-4C54-BFDB-B4E2A777F5A5}"/>
    <dgm:cxn modelId="{5C1663FB-233B-475F-B935-D3EAC53B9E25}" type="presOf" srcId="{86BA1267-4AA5-4607-A3ED-02E7770B1D11}" destId="{D3C37F9D-3343-425F-91BD-56267192CDA2}" srcOrd="0" destOrd="0" presId="urn:microsoft.com/office/officeart/2005/8/layout/arrow3"/>
    <dgm:cxn modelId="{4D420B2C-53A5-463A-8019-C26C83DC58AD}" srcId="{86BA1267-4AA5-4607-A3ED-02E7770B1D11}" destId="{F8393A63-B958-4734-91F1-FED8ECBFEEAE}" srcOrd="1" destOrd="0" parTransId="{3F70B452-DB84-4253-91F6-3B198C4F361A}" sibTransId="{FCBC29C3-D0F8-40C2-B69F-A6035496CB6C}"/>
    <dgm:cxn modelId="{B50A4D79-252A-4DB4-8223-FDDE7BD38C73}" type="presOf" srcId="{F8393A63-B958-4734-91F1-FED8ECBFEEAE}" destId="{C859CFC2-62FA-41E9-B9DD-B1822E1EF902}" srcOrd="0" destOrd="0" presId="urn:microsoft.com/office/officeart/2005/8/layout/arrow3"/>
    <dgm:cxn modelId="{0A8BCB19-FA17-4FFB-8806-203AA0966F93}" type="presOf" srcId="{B64D3572-B182-466D-9029-64A2A54BB3A8}" destId="{145117B9-5B65-446F-9D61-625E95FE19D2}" srcOrd="0" destOrd="0" presId="urn:microsoft.com/office/officeart/2005/8/layout/arrow3"/>
    <dgm:cxn modelId="{3E5B3FA9-7EB1-42E7-9539-E09B25176F49}" type="presParOf" srcId="{D3C37F9D-3343-425F-91BD-56267192CDA2}" destId="{7E361195-44E9-4939-B498-4DD8C9381EC1}" srcOrd="0" destOrd="0" presId="urn:microsoft.com/office/officeart/2005/8/layout/arrow3"/>
    <dgm:cxn modelId="{54C0579A-98A3-48F9-A2F2-222D9045BC70}" type="presParOf" srcId="{D3C37F9D-3343-425F-91BD-56267192CDA2}" destId="{D495E86A-6EBE-46F9-BAAF-C22B9DE48619}" srcOrd="1" destOrd="0" presId="urn:microsoft.com/office/officeart/2005/8/layout/arrow3"/>
    <dgm:cxn modelId="{1CD0276E-C589-405E-B810-D96DE4712967}" type="presParOf" srcId="{D3C37F9D-3343-425F-91BD-56267192CDA2}" destId="{145117B9-5B65-446F-9D61-625E95FE19D2}" srcOrd="2" destOrd="0" presId="urn:microsoft.com/office/officeart/2005/8/layout/arrow3"/>
    <dgm:cxn modelId="{30DB4EFC-754B-46B2-88F9-680977E7784C}" type="presParOf" srcId="{D3C37F9D-3343-425F-91BD-56267192CDA2}" destId="{CECF67B9-A654-4937-84B1-BE3EA8AD4E21}" srcOrd="3" destOrd="0" presId="urn:microsoft.com/office/officeart/2005/8/layout/arrow3"/>
    <dgm:cxn modelId="{B71364E7-3B87-48D5-A64F-CFC1EB301F0F}" type="presParOf" srcId="{D3C37F9D-3343-425F-91BD-56267192CDA2}" destId="{C859CFC2-62FA-41E9-B9DD-B1822E1EF902}"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18240-3D25-402D-A7DA-F6CC69DD836D}"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pt-BR"/>
        </a:p>
      </dgm:t>
    </dgm:pt>
    <dgm:pt modelId="{0A5712E4-7C74-47F1-9E17-566796A11C80}">
      <dgm:prSet phldrT="[Texto]"/>
      <dgm:spPr/>
      <dgm:t>
        <a:bodyPr/>
        <a:lstStyle/>
        <a:p>
          <a:r>
            <a:rPr lang="pt-BR" b="1" dirty="0" smtClean="0"/>
            <a:t>Primeira recomendação </a:t>
          </a:r>
          <a:endParaRPr lang="pt-BR" dirty="0"/>
        </a:p>
      </dgm:t>
    </dgm:pt>
    <dgm:pt modelId="{1B72999B-29A1-4C4C-A58C-BBED06FDD631}" type="parTrans" cxnId="{5376AAEC-A151-4F17-93D4-DC827EC71739}">
      <dgm:prSet/>
      <dgm:spPr/>
      <dgm:t>
        <a:bodyPr/>
        <a:lstStyle/>
        <a:p>
          <a:endParaRPr lang="pt-BR"/>
        </a:p>
      </dgm:t>
    </dgm:pt>
    <dgm:pt modelId="{07EE9FA7-8490-4A9F-8648-EFB8D041D866}" type="sibTrans" cxnId="{5376AAEC-A151-4F17-93D4-DC827EC71739}">
      <dgm:prSet/>
      <dgm:spPr/>
      <dgm:t>
        <a:bodyPr/>
        <a:lstStyle/>
        <a:p>
          <a:endParaRPr lang="pt-BR"/>
        </a:p>
      </dgm:t>
    </dgm:pt>
    <dgm:pt modelId="{06A19496-0416-46B7-9E80-DC9856236385}">
      <dgm:prSet phldrT="[Texto]" custT="1"/>
      <dgm:spPr/>
      <dgm:t>
        <a:bodyPr/>
        <a:lstStyle/>
        <a:p>
          <a:pPr algn="l"/>
          <a:r>
            <a:rPr lang="pt-BR" sz="1600" b="1" i="1" dirty="0" smtClean="0"/>
            <a:t>Faça de alimentos a base de sua alimentação.                                                             </a:t>
          </a:r>
          <a:r>
            <a:rPr lang="pt-BR" sz="1200" b="0" dirty="0" smtClean="0"/>
            <a:t>Alimentos em grande variedade e predominantemente de origem vegetal formam uma base excelente para uma alimentação </a:t>
          </a:r>
          <a:r>
            <a:rPr lang="pt-BR" sz="1200" b="0" dirty="0" err="1" smtClean="0"/>
            <a:t>nutricionalmente</a:t>
          </a:r>
          <a:r>
            <a:rPr lang="pt-BR" sz="1200" b="0" dirty="0" smtClean="0"/>
            <a:t> equilibrada e saborosa. </a:t>
          </a:r>
          <a:endParaRPr lang="pt-BR" sz="1200" dirty="0"/>
        </a:p>
      </dgm:t>
    </dgm:pt>
    <dgm:pt modelId="{5985EF46-64CC-4241-BE8E-F423EEFF9EA7}" type="parTrans" cxnId="{8F934871-8B37-4556-8D45-1936889DE8D9}">
      <dgm:prSet/>
      <dgm:spPr/>
      <dgm:t>
        <a:bodyPr/>
        <a:lstStyle/>
        <a:p>
          <a:endParaRPr lang="pt-BR"/>
        </a:p>
      </dgm:t>
    </dgm:pt>
    <dgm:pt modelId="{95CD81E2-35FA-4313-B93B-E841A8907632}" type="sibTrans" cxnId="{8F934871-8B37-4556-8D45-1936889DE8D9}">
      <dgm:prSet/>
      <dgm:spPr/>
      <dgm:t>
        <a:bodyPr/>
        <a:lstStyle/>
        <a:p>
          <a:endParaRPr lang="pt-BR"/>
        </a:p>
      </dgm:t>
    </dgm:pt>
    <dgm:pt modelId="{2635F32E-BD60-414C-96A8-70DFEF03669C}">
      <dgm:prSet phldrT="[Texto]"/>
      <dgm:spPr/>
      <dgm:t>
        <a:bodyPr/>
        <a:lstStyle/>
        <a:p>
          <a:r>
            <a:rPr lang="pt-BR" b="1" dirty="0" smtClean="0"/>
            <a:t>Segunda recomendação </a:t>
          </a:r>
          <a:endParaRPr lang="pt-BR" dirty="0"/>
        </a:p>
      </dgm:t>
    </dgm:pt>
    <dgm:pt modelId="{D80C2AA0-AF0F-47B4-A32F-E579720FA2A6}" type="parTrans" cxnId="{A57134FC-1BC9-4853-A636-C3FBD1DD0EDB}">
      <dgm:prSet/>
      <dgm:spPr/>
      <dgm:t>
        <a:bodyPr/>
        <a:lstStyle/>
        <a:p>
          <a:endParaRPr lang="pt-BR"/>
        </a:p>
      </dgm:t>
    </dgm:pt>
    <dgm:pt modelId="{F4AD1B76-6FFC-470B-9455-9631EA915178}" type="sibTrans" cxnId="{A57134FC-1BC9-4853-A636-C3FBD1DD0EDB}">
      <dgm:prSet/>
      <dgm:spPr/>
      <dgm:t>
        <a:bodyPr/>
        <a:lstStyle/>
        <a:p>
          <a:endParaRPr lang="pt-BR"/>
        </a:p>
      </dgm:t>
    </dgm:pt>
    <dgm:pt modelId="{4049A178-4291-4556-A1ED-60E79B79EB96}">
      <dgm:prSet phldrT="[Texto]" custT="1"/>
      <dgm:spPr/>
      <dgm:t>
        <a:bodyPr/>
        <a:lstStyle/>
        <a:p>
          <a:pPr algn="l"/>
          <a:r>
            <a:rPr lang="pt-BR" sz="1600" b="1" i="1" dirty="0" smtClean="0"/>
            <a:t>Utilize óleos, gorduras, sal e açúcar com moderação ao temperar e cozinhar alimentos e convertê-los em preparações culinárias.                                                   </a:t>
          </a:r>
          <a:r>
            <a:rPr lang="pt-BR" sz="1200" dirty="0" smtClean="0"/>
            <a:t>Desde que utilizados com </a:t>
          </a:r>
          <a:r>
            <a:rPr lang="pt-BR" sz="1200" b="0" dirty="0" smtClean="0"/>
            <a:t>moderação </a:t>
          </a:r>
          <a:r>
            <a:rPr lang="pt-BR" sz="1200" dirty="0" smtClean="0"/>
            <a:t>em preparações culinárias  com base em alimentos, óleos, gorduras, sal e açúcar contribuem para diversificar e tornar mais saborosa a alimentação sem comprometer o seu valor nutricional.</a:t>
          </a:r>
          <a:endParaRPr lang="pt-BR" sz="1200" dirty="0"/>
        </a:p>
      </dgm:t>
    </dgm:pt>
    <dgm:pt modelId="{C3F23932-1472-4DDE-B482-C5758C7D4D97}" type="parTrans" cxnId="{0707E054-D2D4-42DB-AA35-2367833D774D}">
      <dgm:prSet/>
      <dgm:spPr/>
      <dgm:t>
        <a:bodyPr/>
        <a:lstStyle/>
        <a:p>
          <a:endParaRPr lang="pt-BR"/>
        </a:p>
      </dgm:t>
    </dgm:pt>
    <dgm:pt modelId="{2E8BC644-72EF-4027-9C77-32BEC3F819D6}" type="sibTrans" cxnId="{0707E054-D2D4-42DB-AA35-2367833D774D}">
      <dgm:prSet/>
      <dgm:spPr/>
      <dgm:t>
        <a:bodyPr/>
        <a:lstStyle/>
        <a:p>
          <a:endParaRPr lang="pt-BR"/>
        </a:p>
      </dgm:t>
    </dgm:pt>
    <dgm:pt modelId="{11D17BEB-4A62-4E00-B9AB-2601D9C886AF}">
      <dgm:prSet phldrT="[Texto]"/>
      <dgm:spPr/>
      <dgm:t>
        <a:bodyPr/>
        <a:lstStyle/>
        <a:p>
          <a:r>
            <a:rPr lang="pt-BR" b="1" dirty="0" smtClean="0"/>
            <a:t>Terceira recomendação </a:t>
          </a:r>
          <a:endParaRPr lang="pt-BR" dirty="0"/>
        </a:p>
      </dgm:t>
    </dgm:pt>
    <dgm:pt modelId="{7F717286-AB9F-4188-96A6-2296AFE980CF}" type="parTrans" cxnId="{F2C7444C-441B-43F3-A319-4A83B612C5D9}">
      <dgm:prSet/>
      <dgm:spPr/>
      <dgm:t>
        <a:bodyPr/>
        <a:lstStyle/>
        <a:p>
          <a:endParaRPr lang="pt-BR"/>
        </a:p>
      </dgm:t>
    </dgm:pt>
    <dgm:pt modelId="{021F6B5B-71BB-4FC6-AFEE-D69BC854F6E9}" type="sibTrans" cxnId="{F2C7444C-441B-43F3-A319-4A83B612C5D9}">
      <dgm:prSet/>
      <dgm:spPr/>
      <dgm:t>
        <a:bodyPr/>
        <a:lstStyle/>
        <a:p>
          <a:endParaRPr lang="pt-BR"/>
        </a:p>
      </dgm:t>
    </dgm:pt>
    <dgm:pt modelId="{62F6C697-061C-437C-A470-4F0CF1B80A1C}">
      <dgm:prSet phldrT="[Texto]" custT="1"/>
      <dgm:spPr/>
      <dgm:t>
        <a:bodyPr/>
        <a:lstStyle/>
        <a:p>
          <a:pPr algn="l"/>
          <a:r>
            <a:rPr lang="pt-BR" sz="1600" b="1" i="1" dirty="0" smtClean="0"/>
            <a:t>Limite a utilização de produtos alimentícios prontos para consumo, evitando-os ou consumindo-os, em pequenas  quantidades, como parte de refeições com base em alimentos e preparações culinárias</a:t>
          </a:r>
          <a:r>
            <a:rPr lang="pt-BR" sz="1600" b="0" dirty="0" smtClean="0"/>
            <a:t>.                                                                                    </a:t>
          </a:r>
          <a:r>
            <a:rPr lang="pt-BR" sz="1200" dirty="0" smtClean="0"/>
            <a:t>Embora convenientes e de sabor pronunciado, produtos prontos  para consumo tendem a ser </a:t>
          </a:r>
          <a:r>
            <a:rPr lang="pt-BR" sz="1200" dirty="0" err="1" smtClean="0"/>
            <a:t>nutricionalmente</a:t>
          </a:r>
          <a:r>
            <a:rPr lang="pt-BR" sz="1200" dirty="0" smtClean="0"/>
            <a:t> desequilibrados. Muitos favorecem o consumo excessivo de calorias, além de afetarem negativamente a vida social, a cultura e o ambiente.  </a:t>
          </a:r>
          <a:r>
            <a:rPr lang="pt-BR" sz="1200" b="0" dirty="0" smtClean="0"/>
            <a:t>  </a:t>
          </a:r>
          <a:endParaRPr lang="pt-BR" sz="1200" b="0" dirty="0"/>
        </a:p>
      </dgm:t>
    </dgm:pt>
    <dgm:pt modelId="{9C782B23-F9EF-49B6-A01C-90C0F54FFDC0}" type="parTrans" cxnId="{5087350E-3E53-444D-8A6B-CE4D829A77C1}">
      <dgm:prSet/>
      <dgm:spPr/>
      <dgm:t>
        <a:bodyPr/>
        <a:lstStyle/>
        <a:p>
          <a:endParaRPr lang="pt-BR"/>
        </a:p>
      </dgm:t>
    </dgm:pt>
    <dgm:pt modelId="{4F1861C2-DB8F-468C-BE1E-FE8B4246F567}" type="sibTrans" cxnId="{5087350E-3E53-444D-8A6B-CE4D829A77C1}">
      <dgm:prSet/>
      <dgm:spPr/>
      <dgm:t>
        <a:bodyPr/>
        <a:lstStyle/>
        <a:p>
          <a:endParaRPr lang="pt-BR"/>
        </a:p>
      </dgm:t>
    </dgm:pt>
    <dgm:pt modelId="{A792DE4D-2496-48AB-A2BD-B6087B493060}" type="pres">
      <dgm:prSet presAssocID="{A7E18240-3D25-402D-A7DA-F6CC69DD836D}" presName="linearFlow" presStyleCnt="0">
        <dgm:presLayoutVars>
          <dgm:dir/>
          <dgm:animLvl val="lvl"/>
          <dgm:resizeHandles val="exact"/>
        </dgm:presLayoutVars>
      </dgm:prSet>
      <dgm:spPr/>
      <dgm:t>
        <a:bodyPr/>
        <a:lstStyle/>
        <a:p>
          <a:endParaRPr lang="pt-BR"/>
        </a:p>
      </dgm:t>
    </dgm:pt>
    <dgm:pt modelId="{5EEE740C-4DF3-443F-8854-B91F462756DE}" type="pres">
      <dgm:prSet presAssocID="{0A5712E4-7C74-47F1-9E17-566796A11C80}" presName="composite" presStyleCnt="0"/>
      <dgm:spPr/>
      <dgm:t>
        <a:bodyPr/>
        <a:lstStyle/>
        <a:p>
          <a:endParaRPr lang="pt-BR"/>
        </a:p>
      </dgm:t>
    </dgm:pt>
    <dgm:pt modelId="{FCD18320-26DD-4820-8AB6-6C08D23B9692}" type="pres">
      <dgm:prSet presAssocID="{0A5712E4-7C74-47F1-9E17-566796A11C80}" presName="parentText" presStyleLbl="alignNode1" presStyleIdx="0" presStyleCnt="3">
        <dgm:presLayoutVars>
          <dgm:chMax val="1"/>
          <dgm:bulletEnabled val="1"/>
        </dgm:presLayoutVars>
      </dgm:prSet>
      <dgm:spPr/>
      <dgm:t>
        <a:bodyPr/>
        <a:lstStyle/>
        <a:p>
          <a:endParaRPr lang="pt-BR"/>
        </a:p>
      </dgm:t>
    </dgm:pt>
    <dgm:pt modelId="{5942FFFF-41A6-4874-B6C4-AA9EF360448C}" type="pres">
      <dgm:prSet presAssocID="{0A5712E4-7C74-47F1-9E17-566796A11C80}" presName="descendantText" presStyleLbl="alignAcc1" presStyleIdx="0" presStyleCnt="3">
        <dgm:presLayoutVars>
          <dgm:bulletEnabled val="1"/>
        </dgm:presLayoutVars>
      </dgm:prSet>
      <dgm:spPr/>
      <dgm:t>
        <a:bodyPr/>
        <a:lstStyle/>
        <a:p>
          <a:endParaRPr lang="pt-BR"/>
        </a:p>
      </dgm:t>
    </dgm:pt>
    <dgm:pt modelId="{E574C8C2-AC5F-4415-B504-D86CA096E37A}" type="pres">
      <dgm:prSet presAssocID="{07EE9FA7-8490-4A9F-8648-EFB8D041D866}" presName="sp" presStyleCnt="0"/>
      <dgm:spPr/>
      <dgm:t>
        <a:bodyPr/>
        <a:lstStyle/>
        <a:p>
          <a:endParaRPr lang="pt-BR"/>
        </a:p>
      </dgm:t>
    </dgm:pt>
    <dgm:pt modelId="{EFB03489-8A5B-45EE-91C2-107F228C2632}" type="pres">
      <dgm:prSet presAssocID="{2635F32E-BD60-414C-96A8-70DFEF03669C}" presName="composite" presStyleCnt="0"/>
      <dgm:spPr/>
      <dgm:t>
        <a:bodyPr/>
        <a:lstStyle/>
        <a:p>
          <a:endParaRPr lang="pt-BR"/>
        </a:p>
      </dgm:t>
    </dgm:pt>
    <dgm:pt modelId="{712CFE02-D175-4A97-8B14-2E78D1D3EA5F}" type="pres">
      <dgm:prSet presAssocID="{2635F32E-BD60-414C-96A8-70DFEF03669C}" presName="parentText" presStyleLbl="alignNode1" presStyleIdx="1" presStyleCnt="3">
        <dgm:presLayoutVars>
          <dgm:chMax val="1"/>
          <dgm:bulletEnabled val="1"/>
        </dgm:presLayoutVars>
      </dgm:prSet>
      <dgm:spPr/>
      <dgm:t>
        <a:bodyPr/>
        <a:lstStyle/>
        <a:p>
          <a:endParaRPr lang="pt-BR"/>
        </a:p>
      </dgm:t>
    </dgm:pt>
    <dgm:pt modelId="{CADAC52F-D383-4D9C-8730-40CA0C4DF6A6}" type="pres">
      <dgm:prSet presAssocID="{2635F32E-BD60-414C-96A8-70DFEF03669C}" presName="descendantText" presStyleLbl="alignAcc1" presStyleIdx="1" presStyleCnt="3">
        <dgm:presLayoutVars>
          <dgm:bulletEnabled val="1"/>
        </dgm:presLayoutVars>
      </dgm:prSet>
      <dgm:spPr/>
      <dgm:t>
        <a:bodyPr/>
        <a:lstStyle/>
        <a:p>
          <a:endParaRPr lang="pt-BR"/>
        </a:p>
      </dgm:t>
    </dgm:pt>
    <dgm:pt modelId="{9DD997C2-A45C-4CDB-A206-D7AE2ECB8632}" type="pres">
      <dgm:prSet presAssocID="{F4AD1B76-6FFC-470B-9455-9631EA915178}" presName="sp" presStyleCnt="0"/>
      <dgm:spPr/>
      <dgm:t>
        <a:bodyPr/>
        <a:lstStyle/>
        <a:p>
          <a:endParaRPr lang="pt-BR"/>
        </a:p>
      </dgm:t>
    </dgm:pt>
    <dgm:pt modelId="{EE06822C-5DBB-4C73-97AA-7F5E9B581872}" type="pres">
      <dgm:prSet presAssocID="{11D17BEB-4A62-4E00-B9AB-2601D9C886AF}" presName="composite" presStyleCnt="0"/>
      <dgm:spPr/>
      <dgm:t>
        <a:bodyPr/>
        <a:lstStyle/>
        <a:p>
          <a:endParaRPr lang="pt-BR"/>
        </a:p>
      </dgm:t>
    </dgm:pt>
    <dgm:pt modelId="{B2C04B8C-9615-4380-8A92-3AA3A8ECCB20}" type="pres">
      <dgm:prSet presAssocID="{11D17BEB-4A62-4E00-B9AB-2601D9C886AF}" presName="parentText" presStyleLbl="alignNode1" presStyleIdx="2" presStyleCnt="3">
        <dgm:presLayoutVars>
          <dgm:chMax val="1"/>
          <dgm:bulletEnabled val="1"/>
        </dgm:presLayoutVars>
      </dgm:prSet>
      <dgm:spPr/>
      <dgm:t>
        <a:bodyPr/>
        <a:lstStyle/>
        <a:p>
          <a:endParaRPr lang="pt-BR"/>
        </a:p>
      </dgm:t>
    </dgm:pt>
    <dgm:pt modelId="{8292D089-0539-4E8B-B186-1EF57C77173B}" type="pres">
      <dgm:prSet presAssocID="{11D17BEB-4A62-4E00-B9AB-2601D9C886AF}" presName="descendantText" presStyleLbl="alignAcc1" presStyleIdx="2" presStyleCnt="3" custScaleY="107154">
        <dgm:presLayoutVars>
          <dgm:bulletEnabled val="1"/>
        </dgm:presLayoutVars>
      </dgm:prSet>
      <dgm:spPr/>
      <dgm:t>
        <a:bodyPr/>
        <a:lstStyle/>
        <a:p>
          <a:endParaRPr lang="pt-BR"/>
        </a:p>
      </dgm:t>
    </dgm:pt>
  </dgm:ptLst>
  <dgm:cxnLst>
    <dgm:cxn modelId="{5376AAEC-A151-4F17-93D4-DC827EC71739}" srcId="{A7E18240-3D25-402D-A7DA-F6CC69DD836D}" destId="{0A5712E4-7C74-47F1-9E17-566796A11C80}" srcOrd="0" destOrd="0" parTransId="{1B72999B-29A1-4C4C-A58C-BBED06FDD631}" sibTransId="{07EE9FA7-8490-4A9F-8648-EFB8D041D866}"/>
    <dgm:cxn modelId="{26C19385-4084-4ED1-B7F4-999335117479}" type="presOf" srcId="{0A5712E4-7C74-47F1-9E17-566796A11C80}" destId="{FCD18320-26DD-4820-8AB6-6C08D23B9692}" srcOrd="0" destOrd="0" presId="urn:microsoft.com/office/officeart/2005/8/layout/chevron2"/>
    <dgm:cxn modelId="{F2C7444C-441B-43F3-A319-4A83B612C5D9}" srcId="{A7E18240-3D25-402D-A7DA-F6CC69DD836D}" destId="{11D17BEB-4A62-4E00-B9AB-2601D9C886AF}" srcOrd="2" destOrd="0" parTransId="{7F717286-AB9F-4188-96A6-2296AFE980CF}" sibTransId="{021F6B5B-71BB-4FC6-AFEE-D69BC854F6E9}"/>
    <dgm:cxn modelId="{5087350E-3E53-444D-8A6B-CE4D829A77C1}" srcId="{11D17BEB-4A62-4E00-B9AB-2601D9C886AF}" destId="{62F6C697-061C-437C-A470-4F0CF1B80A1C}" srcOrd="0" destOrd="0" parTransId="{9C782B23-F9EF-49B6-A01C-90C0F54FFDC0}" sibTransId="{4F1861C2-DB8F-468C-BE1E-FE8B4246F567}"/>
    <dgm:cxn modelId="{C984DC44-44D5-4355-AA4B-6DCF5CDC61BC}" type="presOf" srcId="{11D17BEB-4A62-4E00-B9AB-2601D9C886AF}" destId="{B2C04B8C-9615-4380-8A92-3AA3A8ECCB20}" srcOrd="0" destOrd="0" presId="urn:microsoft.com/office/officeart/2005/8/layout/chevron2"/>
    <dgm:cxn modelId="{2E42FEC2-5CBB-4A60-97B0-8C96F125C234}" type="presOf" srcId="{62F6C697-061C-437C-A470-4F0CF1B80A1C}" destId="{8292D089-0539-4E8B-B186-1EF57C77173B}" srcOrd="0" destOrd="0" presId="urn:microsoft.com/office/officeart/2005/8/layout/chevron2"/>
    <dgm:cxn modelId="{52B12407-9ACD-4DF0-A2DE-39EEC6F195D7}" type="presOf" srcId="{2635F32E-BD60-414C-96A8-70DFEF03669C}" destId="{712CFE02-D175-4A97-8B14-2E78D1D3EA5F}" srcOrd="0" destOrd="0" presId="urn:microsoft.com/office/officeart/2005/8/layout/chevron2"/>
    <dgm:cxn modelId="{34061BDE-3100-4AC9-8E7E-3777AD8578AE}" type="presOf" srcId="{A7E18240-3D25-402D-A7DA-F6CC69DD836D}" destId="{A792DE4D-2496-48AB-A2BD-B6087B493060}" srcOrd="0" destOrd="0" presId="urn:microsoft.com/office/officeart/2005/8/layout/chevron2"/>
    <dgm:cxn modelId="{A57134FC-1BC9-4853-A636-C3FBD1DD0EDB}" srcId="{A7E18240-3D25-402D-A7DA-F6CC69DD836D}" destId="{2635F32E-BD60-414C-96A8-70DFEF03669C}" srcOrd="1" destOrd="0" parTransId="{D80C2AA0-AF0F-47B4-A32F-E579720FA2A6}" sibTransId="{F4AD1B76-6FFC-470B-9455-9631EA915178}"/>
    <dgm:cxn modelId="{8F934871-8B37-4556-8D45-1936889DE8D9}" srcId="{0A5712E4-7C74-47F1-9E17-566796A11C80}" destId="{06A19496-0416-46B7-9E80-DC9856236385}" srcOrd="0" destOrd="0" parTransId="{5985EF46-64CC-4241-BE8E-F423EEFF9EA7}" sibTransId="{95CD81E2-35FA-4313-B93B-E841A8907632}"/>
    <dgm:cxn modelId="{0707E054-D2D4-42DB-AA35-2367833D774D}" srcId="{2635F32E-BD60-414C-96A8-70DFEF03669C}" destId="{4049A178-4291-4556-A1ED-60E79B79EB96}" srcOrd="0" destOrd="0" parTransId="{C3F23932-1472-4DDE-B482-C5758C7D4D97}" sibTransId="{2E8BC644-72EF-4027-9C77-32BEC3F819D6}"/>
    <dgm:cxn modelId="{4F435A8D-2286-4899-843B-2345938FA50C}" type="presOf" srcId="{4049A178-4291-4556-A1ED-60E79B79EB96}" destId="{CADAC52F-D383-4D9C-8730-40CA0C4DF6A6}" srcOrd="0" destOrd="0" presId="urn:microsoft.com/office/officeart/2005/8/layout/chevron2"/>
    <dgm:cxn modelId="{D244A7A1-99C3-4CFC-97CF-045BE3114285}" type="presOf" srcId="{06A19496-0416-46B7-9E80-DC9856236385}" destId="{5942FFFF-41A6-4874-B6C4-AA9EF360448C}" srcOrd="0" destOrd="0" presId="urn:microsoft.com/office/officeart/2005/8/layout/chevron2"/>
    <dgm:cxn modelId="{6F0FA46D-EC5B-4B54-B1EE-123C3ECB1BE3}" type="presParOf" srcId="{A792DE4D-2496-48AB-A2BD-B6087B493060}" destId="{5EEE740C-4DF3-443F-8854-B91F462756DE}" srcOrd="0" destOrd="0" presId="urn:microsoft.com/office/officeart/2005/8/layout/chevron2"/>
    <dgm:cxn modelId="{D0124D74-AE2F-4C61-90F7-440D5B68A968}" type="presParOf" srcId="{5EEE740C-4DF3-443F-8854-B91F462756DE}" destId="{FCD18320-26DD-4820-8AB6-6C08D23B9692}" srcOrd="0" destOrd="0" presId="urn:microsoft.com/office/officeart/2005/8/layout/chevron2"/>
    <dgm:cxn modelId="{1F83E171-225B-489D-9C94-884356135557}" type="presParOf" srcId="{5EEE740C-4DF3-443F-8854-B91F462756DE}" destId="{5942FFFF-41A6-4874-B6C4-AA9EF360448C}" srcOrd="1" destOrd="0" presId="urn:microsoft.com/office/officeart/2005/8/layout/chevron2"/>
    <dgm:cxn modelId="{B7662820-689C-4BE7-B55E-2D305A53316A}" type="presParOf" srcId="{A792DE4D-2496-48AB-A2BD-B6087B493060}" destId="{E574C8C2-AC5F-4415-B504-D86CA096E37A}" srcOrd="1" destOrd="0" presId="urn:microsoft.com/office/officeart/2005/8/layout/chevron2"/>
    <dgm:cxn modelId="{C4E510AF-9950-4A7E-BE45-58B98F6CF14B}" type="presParOf" srcId="{A792DE4D-2496-48AB-A2BD-B6087B493060}" destId="{EFB03489-8A5B-45EE-91C2-107F228C2632}" srcOrd="2" destOrd="0" presId="urn:microsoft.com/office/officeart/2005/8/layout/chevron2"/>
    <dgm:cxn modelId="{4919D180-71E2-47FB-974D-296A4F60F780}" type="presParOf" srcId="{EFB03489-8A5B-45EE-91C2-107F228C2632}" destId="{712CFE02-D175-4A97-8B14-2E78D1D3EA5F}" srcOrd="0" destOrd="0" presId="urn:microsoft.com/office/officeart/2005/8/layout/chevron2"/>
    <dgm:cxn modelId="{A46D78FE-01CA-4E14-AC83-D11B41DFCFE4}" type="presParOf" srcId="{EFB03489-8A5B-45EE-91C2-107F228C2632}" destId="{CADAC52F-D383-4D9C-8730-40CA0C4DF6A6}" srcOrd="1" destOrd="0" presId="urn:microsoft.com/office/officeart/2005/8/layout/chevron2"/>
    <dgm:cxn modelId="{657C8A71-4A30-475F-B925-D70A6823BDB7}" type="presParOf" srcId="{A792DE4D-2496-48AB-A2BD-B6087B493060}" destId="{9DD997C2-A45C-4CDB-A206-D7AE2ECB8632}" srcOrd="3" destOrd="0" presId="urn:microsoft.com/office/officeart/2005/8/layout/chevron2"/>
    <dgm:cxn modelId="{E519A506-9DF0-4EE8-AF77-E10445B57EE5}" type="presParOf" srcId="{A792DE4D-2496-48AB-A2BD-B6087B493060}" destId="{EE06822C-5DBB-4C73-97AA-7F5E9B581872}" srcOrd="4" destOrd="0" presId="urn:microsoft.com/office/officeart/2005/8/layout/chevron2"/>
    <dgm:cxn modelId="{29DB5DCF-6C55-4599-8C4C-E6B0A76777AA}" type="presParOf" srcId="{EE06822C-5DBB-4C73-97AA-7F5E9B581872}" destId="{B2C04B8C-9615-4380-8A92-3AA3A8ECCB20}" srcOrd="0" destOrd="0" presId="urn:microsoft.com/office/officeart/2005/8/layout/chevron2"/>
    <dgm:cxn modelId="{AB08ACD3-F81D-4824-BDC6-1F0A643C5D80}" type="presParOf" srcId="{EE06822C-5DBB-4C73-97AA-7F5E9B581872}" destId="{8292D089-0539-4E8B-B186-1EF57C77173B}"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25035-0DD6-4294-9D29-399BB7B2664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BR"/>
        </a:p>
      </dgm:t>
    </dgm:pt>
    <dgm:pt modelId="{45F1C418-4247-4986-B6CB-15355896CB05}">
      <dgm:prSet phldrT="[Texto]" custT="1"/>
      <dgm:spPr/>
      <dgm:t>
        <a:bodyPr/>
        <a:lstStyle/>
        <a:p>
          <a:r>
            <a:rPr lang="pt-BR" sz="1700" dirty="0" smtClean="0"/>
            <a:t>Doenças crônicas não-Transmissíveis</a:t>
          </a:r>
          <a:endParaRPr lang="pt-BR" sz="1700" dirty="0"/>
        </a:p>
      </dgm:t>
    </dgm:pt>
    <dgm:pt modelId="{A9D7DA98-CAC5-401D-8896-DB39B00B464F}" type="parTrans" cxnId="{0866E82E-ECCC-4EDE-A307-B2A9A43C92D4}">
      <dgm:prSet/>
      <dgm:spPr/>
      <dgm:t>
        <a:bodyPr/>
        <a:lstStyle/>
        <a:p>
          <a:endParaRPr lang="pt-BR"/>
        </a:p>
      </dgm:t>
    </dgm:pt>
    <dgm:pt modelId="{D370DF50-5618-42F7-B644-54DD6E0EB4B6}" type="sibTrans" cxnId="{0866E82E-ECCC-4EDE-A307-B2A9A43C92D4}">
      <dgm:prSet/>
      <dgm:spPr/>
      <dgm:t>
        <a:bodyPr/>
        <a:lstStyle/>
        <a:p>
          <a:endParaRPr lang="pt-BR"/>
        </a:p>
      </dgm:t>
    </dgm:pt>
    <dgm:pt modelId="{C2ED7C2E-CD6B-455B-87D4-12AE7DB3DCF9}">
      <dgm:prSet phldrT="[Texto]" custT="1"/>
      <dgm:spPr/>
      <dgm:t>
        <a:bodyPr/>
        <a:lstStyle/>
        <a:p>
          <a:r>
            <a:rPr lang="pt-BR" sz="1700" dirty="0" smtClean="0"/>
            <a:t>Doenças decorrentes de carências nutricionais</a:t>
          </a:r>
          <a:endParaRPr lang="pt-BR" sz="1700" dirty="0"/>
        </a:p>
      </dgm:t>
    </dgm:pt>
    <dgm:pt modelId="{D705ACD4-88C5-435B-8311-50C0A74F006E}" type="parTrans" cxnId="{0204D77B-698E-4C20-A5B1-E9A7760D404B}">
      <dgm:prSet/>
      <dgm:spPr/>
      <dgm:t>
        <a:bodyPr/>
        <a:lstStyle/>
        <a:p>
          <a:endParaRPr lang="pt-BR"/>
        </a:p>
      </dgm:t>
    </dgm:pt>
    <dgm:pt modelId="{F5D87C57-6816-4EF4-A1EF-98A9F33CED69}" type="sibTrans" cxnId="{0204D77B-698E-4C20-A5B1-E9A7760D404B}">
      <dgm:prSet/>
      <dgm:spPr/>
      <dgm:t>
        <a:bodyPr/>
        <a:lstStyle/>
        <a:p>
          <a:endParaRPr lang="pt-BR"/>
        </a:p>
      </dgm:t>
    </dgm:pt>
    <dgm:pt modelId="{8D5A8D92-E1D6-4EFF-BD8E-80187BB10F1F}" type="pres">
      <dgm:prSet presAssocID="{0AA25035-0DD6-4294-9D29-399BB7B26640}" presName="compositeShape" presStyleCnt="0">
        <dgm:presLayoutVars>
          <dgm:chMax val="2"/>
          <dgm:dir/>
          <dgm:resizeHandles val="exact"/>
        </dgm:presLayoutVars>
      </dgm:prSet>
      <dgm:spPr/>
      <dgm:t>
        <a:bodyPr/>
        <a:lstStyle/>
        <a:p>
          <a:endParaRPr lang="pt-BR"/>
        </a:p>
      </dgm:t>
    </dgm:pt>
    <dgm:pt modelId="{24056503-0A00-4908-BAFF-0B08578E4B3E}" type="pres">
      <dgm:prSet presAssocID="{0AA25035-0DD6-4294-9D29-399BB7B26640}" presName="divider" presStyleLbl="fgShp" presStyleIdx="0" presStyleCnt="1" custAng="20601343"/>
      <dgm:spPr>
        <a:solidFill>
          <a:srgbClr val="325E98"/>
        </a:solidFill>
      </dgm:spPr>
    </dgm:pt>
    <dgm:pt modelId="{C1ABF43B-3563-475C-BD17-5AE1733FCF8B}" type="pres">
      <dgm:prSet presAssocID="{45F1C418-4247-4986-B6CB-15355896CB05}" presName="downArrow" presStyleLbl="node1" presStyleIdx="0" presStyleCnt="2" custScaleY="160743" custLinFactNeighborY="15912"/>
      <dgm:spPr>
        <a:solidFill>
          <a:srgbClr val="FDBC12"/>
        </a:solidFill>
      </dgm:spPr>
    </dgm:pt>
    <dgm:pt modelId="{F38152AF-DEBA-43AC-9E89-333E8278CDAD}" type="pres">
      <dgm:prSet presAssocID="{45F1C418-4247-4986-B6CB-15355896CB05}" presName="downArrowText" presStyleLbl="revTx" presStyleIdx="0" presStyleCnt="2" custLinFactNeighborX="6287">
        <dgm:presLayoutVars>
          <dgm:bulletEnabled val="1"/>
        </dgm:presLayoutVars>
      </dgm:prSet>
      <dgm:spPr/>
      <dgm:t>
        <a:bodyPr/>
        <a:lstStyle/>
        <a:p>
          <a:endParaRPr lang="pt-BR"/>
        </a:p>
      </dgm:t>
    </dgm:pt>
    <dgm:pt modelId="{C2512D9D-5EA9-484F-AE20-195416FB2D74}" type="pres">
      <dgm:prSet presAssocID="{C2ED7C2E-CD6B-455B-87D4-12AE7DB3DCF9}" presName="upArrow" presStyleLbl="node1" presStyleIdx="1" presStyleCnt="2" custScaleY="158728" custLinFactNeighborY="-16920"/>
      <dgm:spPr/>
    </dgm:pt>
    <dgm:pt modelId="{53398507-A899-453F-A245-7E429A850A70}" type="pres">
      <dgm:prSet presAssocID="{C2ED7C2E-CD6B-455B-87D4-12AE7DB3DCF9}" presName="upArrowText" presStyleLbl="revTx" presStyleIdx="1" presStyleCnt="2" custLinFactNeighborY="3218">
        <dgm:presLayoutVars>
          <dgm:bulletEnabled val="1"/>
        </dgm:presLayoutVars>
      </dgm:prSet>
      <dgm:spPr/>
      <dgm:t>
        <a:bodyPr/>
        <a:lstStyle/>
        <a:p>
          <a:endParaRPr lang="pt-BR"/>
        </a:p>
      </dgm:t>
    </dgm:pt>
  </dgm:ptLst>
  <dgm:cxnLst>
    <dgm:cxn modelId="{4C82F123-B11A-479F-82E8-BEBC63DFA915}" type="presOf" srcId="{C2ED7C2E-CD6B-455B-87D4-12AE7DB3DCF9}" destId="{53398507-A899-453F-A245-7E429A850A70}" srcOrd="0" destOrd="0" presId="urn:microsoft.com/office/officeart/2005/8/layout/arrow3"/>
    <dgm:cxn modelId="{009ADFA0-13FD-41B3-BC73-E7B61E626F7A}" type="presOf" srcId="{45F1C418-4247-4986-B6CB-15355896CB05}" destId="{F38152AF-DEBA-43AC-9E89-333E8278CDAD}" srcOrd="0" destOrd="0" presId="urn:microsoft.com/office/officeart/2005/8/layout/arrow3"/>
    <dgm:cxn modelId="{0204D77B-698E-4C20-A5B1-E9A7760D404B}" srcId="{0AA25035-0DD6-4294-9D29-399BB7B26640}" destId="{C2ED7C2E-CD6B-455B-87D4-12AE7DB3DCF9}" srcOrd="1" destOrd="0" parTransId="{D705ACD4-88C5-435B-8311-50C0A74F006E}" sibTransId="{F5D87C57-6816-4EF4-A1EF-98A9F33CED69}"/>
    <dgm:cxn modelId="{0866E82E-ECCC-4EDE-A307-B2A9A43C92D4}" srcId="{0AA25035-0DD6-4294-9D29-399BB7B26640}" destId="{45F1C418-4247-4986-B6CB-15355896CB05}" srcOrd="0" destOrd="0" parTransId="{A9D7DA98-CAC5-401D-8896-DB39B00B464F}" sibTransId="{D370DF50-5618-42F7-B644-54DD6E0EB4B6}"/>
    <dgm:cxn modelId="{AED8F478-498D-4DB3-9F3D-2271472A5722}" type="presOf" srcId="{0AA25035-0DD6-4294-9D29-399BB7B26640}" destId="{8D5A8D92-E1D6-4EFF-BD8E-80187BB10F1F}" srcOrd="0" destOrd="0" presId="urn:microsoft.com/office/officeart/2005/8/layout/arrow3"/>
    <dgm:cxn modelId="{60965728-ABB6-4768-B523-14526F1D68B0}" type="presParOf" srcId="{8D5A8D92-E1D6-4EFF-BD8E-80187BB10F1F}" destId="{24056503-0A00-4908-BAFF-0B08578E4B3E}" srcOrd="0" destOrd="0" presId="urn:microsoft.com/office/officeart/2005/8/layout/arrow3"/>
    <dgm:cxn modelId="{70325013-14EA-46FF-B73A-34003EF57B67}" type="presParOf" srcId="{8D5A8D92-E1D6-4EFF-BD8E-80187BB10F1F}" destId="{C1ABF43B-3563-475C-BD17-5AE1733FCF8B}" srcOrd="1" destOrd="0" presId="urn:microsoft.com/office/officeart/2005/8/layout/arrow3"/>
    <dgm:cxn modelId="{0FD2BD48-F8FD-4483-ABDB-72640A6AB76F}" type="presParOf" srcId="{8D5A8D92-E1D6-4EFF-BD8E-80187BB10F1F}" destId="{F38152AF-DEBA-43AC-9E89-333E8278CDAD}" srcOrd="2" destOrd="0" presId="urn:microsoft.com/office/officeart/2005/8/layout/arrow3"/>
    <dgm:cxn modelId="{5B1AC620-EE9D-423E-8F7E-0961F35FD6C9}" type="presParOf" srcId="{8D5A8D92-E1D6-4EFF-BD8E-80187BB10F1F}" destId="{C2512D9D-5EA9-484F-AE20-195416FB2D74}" srcOrd="3" destOrd="0" presId="urn:microsoft.com/office/officeart/2005/8/layout/arrow3"/>
    <dgm:cxn modelId="{E24A1026-0626-454F-B1E7-604A2CCEAE37}" type="presParOf" srcId="{8D5A8D92-E1D6-4EFF-BD8E-80187BB10F1F}" destId="{53398507-A899-453F-A245-7E429A850A70}" srcOrd="4" destOrd="0" presId="urn:microsoft.com/office/officeart/2005/8/layout/arrow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9E481-AAB7-47BE-8C90-7FD5B927909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pt-BR"/>
        </a:p>
      </dgm:t>
    </dgm:pt>
    <dgm:pt modelId="{6A45172B-FF27-4DE5-89DD-688C41C5DF8D}">
      <dgm:prSet phldrT="[Texto]" custT="1"/>
      <dgm:spPr/>
      <dgm:t>
        <a:bodyPr/>
        <a:lstStyle/>
        <a:p>
          <a:r>
            <a:rPr lang="pt-BR" sz="1600" dirty="0" smtClean="0">
              <a:latin typeface="+mn-lt"/>
            </a:rPr>
            <a:t>Necessidade do Cuidado Integral</a:t>
          </a:r>
          <a:endParaRPr lang="pt-BR" sz="1600" dirty="0"/>
        </a:p>
      </dgm:t>
    </dgm:pt>
    <dgm:pt modelId="{EB0873E1-D5D9-496D-B198-86D025E99917}" type="parTrans" cxnId="{744CB99A-20CC-4077-8DD8-B6468A488376}">
      <dgm:prSet/>
      <dgm:spPr/>
      <dgm:t>
        <a:bodyPr/>
        <a:lstStyle/>
        <a:p>
          <a:endParaRPr lang="pt-BR"/>
        </a:p>
      </dgm:t>
    </dgm:pt>
    <dgm:pt modelId="{76A1BD72-F07F-4E37-B0C2-9F3368A885D2}" type="sibTrans" cxnId="{744CB99A-20CC-4077-8DD8-B6468A488376}">
      <dgm:prSet/>
      <dgm:spPr/>
      <dgm:t>
        <a:bodyPr/>
        <a:lstStyle/>
        <a:p>
          <a:endParaRPr lang="pt-BR"/>
        </a:p>
      </dgm:t>
    </dgm:pt>
    <dgm:pt modelId="{B000852F-D6B7-4181-B076-F533DFAC2275}">
      <dgm:prSet phldrT="[Texto]" custT="1"/>
      <dgm:spPr/>
      <dgm:t>
        <a:bodyPr/>
        <a:lstStyle/>
        <a:p>
          <a:r>
            <a:rPr lang="pt-BR" sz="1600" dirty="0" smtClean="0">
              <a:latin typeface="+mn-lt"/>
            </a:rPr>
            <a:t>Observância dos pontos de intersecção das LC</a:t>
          </a:r>
          <a:endParaRPr lang="pt-BR" sz="1600" dirty="0"/>
        </a:p>
      </dgm:t>
    </dgm:pt>
    <dgm:pt modelId="{D96F46BF-BFE2-4CEE-B6F7-8EC304542E43}" type="parTrans" cxnId="{362D3A53-B3E6-4FE9-9E8E-A68B8AA5BF93}">
      <dgm:prSet/>
      <dgm:spPr/>
      <dgm:t>
        <a:bodyPr/>
        <a:lstStyle/>
        <a:p>
          <a:endParaRPr lang="pt-BR"/>
        </a:p>
      </dgm:t>
    </dgm:pt>
    <dgm:pt modelId="{720374E8-E547-47BB-BFB1-58D9FEEA2A4D}" type="sibTrans" cxnId="{362D3A53-B3E6-4FE9-9E8E-A68B8AA5BF93}">
      <dgm:prSet/>
      <dgm:spPr/>
      <dgm:t>
        <a:bodyPr/>
        <a:lstStyle/>
        <a:p>
          <a:endParaRPr lang="pt-BR"/>
        </a:p>
      </dgm:t>
    </dgm:pt>
    <dgm:pt modelId="{84AEE964-FE79-4226-BBFB-0B0A08D6F355}">
      <dgm:prSet phldrT="[Texto]" custT="1"/>
      <dgm:spPr/>
      <dgm:t>
        <a:bodyPr/>
        <a:lstStyle/>
        <a:p>
          <a:r>
            <a:rPr lang="pt-BR" sz="1600" dirty="0" smtClean="0">
              <a:latin typeface="+mn-lt"/>
            </a:rPr>
            <a:t>Aliar o tratamento e a prevenção dos diferentes agravos</a:t>
          </a:r>
          <a:endParaRPr lang="pt-BR" sz="1600" dirty="0"/>
        </a:p>
      </dgm:t>
    </dgm:pt>
    <dgm:pt modelId="{665A62A4-D647-4C47-B510-91A1C4E62F48}" type="parTrans" cxnId="{7608902C-FB9F-4FF0-A8B8-16B6A64B0135}">
      <dgm:prSet/>
      <dgm:spPr/>
      <dgm:t>
        <a:bodyPr/>
        <a:lstStyle/>
        <a:p>
          <a:endParaRPr lang="pt-BR"/>
        </a:p>
      </dgm:t>
    </dgm:pt>
    <dgm:pt modelId="{92604648-A601-43F5-8D4C-0C93B4EDADDD}" type="sibTrans" cxnId="{7608902C-FB9F-4FF0-A8B8-16B6A64B0135}">
      <dgm:prSet/>
      <dgm:spPr/>
      <dgm:t>
        <a:bodyPr/>
        <a:lstStyle/>
        <a:p>
          <a:endParaRPr lang="pt-BR"/>
        </a:p>
      </dgm:t>
    </dgm:pt>
    <dgm:pt modelId="{9592DC8C-21B0-4E5F-84A9-41122D94E062}">
      <dgm:prSet phldrT="[Texto]" custT="1"/>
      <dgm:spPr/>
      <dgm:t>
        <a:bodyPr/>
        <a:lstStyle/>
        <a:p>
          <a:r>
            <a:rPr lang="pt-BR" sz="1600" dirty="0" smtClean="0">
              <a:latin typeface="+mn-lt"/>
            </a:rPr>
            <a:t>Diminuição do risco em saúde com a diminuição do peso</a:t>
          </a:r>
          <a:endParaRPr lang="pt-BR" sz="1600" dirty="0"/>
        </a:p>
      </dgm:t>
    </dgm:pt>
    <dgm:pt modelId="{E4A323C1-A586-4F81-9710-38E218321753}" type="parTrans" cxnId="{D43EE793-6FD0-4E8C-BC10-A31B0A3F9BD7}">
      <dgm:prSet/>
      <dgm:spPr/>
      <dgm:t>
        <a:bodyPr/>
        <a:lstStyle/>
        <a:p>
          <a:endParaRPr lang="pt-BR"/>
        </a:p>
      </dgm:t>
    </dgm:pt>
    <dgm:pt modelId="{A3419D9C-77A7-4E10-BB29-978996E7EBED}" type="sibTrans" cxnId="{D43EE793-6FD0-4E8C-BC10-A31B0A3F9BD7}">
      <dgm:prSet/>
      <dgm:spPr/>
      <dgm:t>
        <a:bodyPr/>
        <a:lstStyle/>
        <a:p>
          <a:endParaRPr lang="pt-BR"/>
        </a:p>
      </dgm:t>
    </dgm:pt>
    <dgm:pt modelId="{F622C8C5-243A-47FF-9649-19D17F9532B7}" type="pres">
      <dgm:prSet presAssocID="{B469E481-AAB7-47BE-8C90-7FD5B9279091}" presName="diagram" presStyleCnt="0">
        <dgm:presLayoutVars>
          <dgm:dir/>
          <dgm:resizeHandles val="exact"/>
        </dgm:presLayoutVars>
      </dgm:prSet>
      <dgm:spPr/>
      <dgm:t>
        <a:bodyPr/>
        <a:lstStyle/>
        <a:p>
          <a:endParaRPr lang="pt-BR"/>
        </a:p>
      </dgm:t>
    </dgm:pt>
    <dgm:pt modelId="{D038D56F-033A-41C3-B6FD-048E017E5B9D}" type="pres">
      <dgm:prSet presAssocID="{6A45172B-FF27-4DE5-89DD-688C41C5DF8D}" presName="node" presStyleLbl="node1" presStyleIdx="0" presStyleCnt="4" custLinFactX="-2857" custLinFactY="20239" custLinFactNeighborX="-100000" custLinFactNeighborY="100000">
        <dgm:presLayoutVars>
          <dgm:bulletEnabled val="1"/>
        </dgm:presLayoutVars>
      </dgm:prSet>
      <dgm:spPr/>
      <dgm:t>
        <a:bodyPr/>
        <a:lstStyle/>
        <a:p>
          <a:endParaRPr lang="pt-BR"/>
        </a:p>
      </dgm:t>
    </dgm:pt>
    <dgm:pt modelId="{1A0FF90F-2369-4BCE-87F2-4AB215C3720D}" type="pres">
      <dgm:prSet presAssocID="{76A1BD72-F07F-4E37-B0C2-9F3368A885D2}" presName="sibTrans" presStyleCnt="0"/>
      <dgm:spPr/>
    </dgm:pt>
    <dgm:pt modelId="{D5CDA25F-8B40-4C2F-8E00-02D58C087398}" type="pres">
      <dgm:prSet presAssocID="{B000852F-D6B7-4181-B076-F533DFAC2275}" presName="node" presStyleLbl="node1" presStyleIdx="1" presStyleCnt="4" custLinFactNeighborX="-2563" custLinFactNeighborY="55185">
        <dgm:presLayoutVars>
          <dgm:bulletEnabled val="1"/>
        </dgm:presLayoutVars>
      </dgm:prSet>
      <dgm:spPr/>
      <dgm:t>
        <a:bodyPr/>
        <a:lstStyle/>
        <a:p>
          <a:endParaRPr lang="pt-BR"/>
        </a:p>
      </dgm:t>
    </dgm:pt>
    <dgm:pt modelId="{511FA58F-FF0A-43F3-982B-F181FF68EAE9}" type="pres">
      <dgm:prSet presAssocID="{720374E8-E547-47BB-BFB1-58D9FEEA2A4D}" presName="sibTrans" presStyleCnt="0"/>
      <dgm:spPr/>
    </dgm:pt>
    <dgm:pt modelId="{C89C2465-F4D1-4D16-BA30-D7B8D2DBDFCC}" type="pres">
      <dgm:prSet presAssocID="{84AEE964-FE79-4226-BBFB-0B0A08D6F355}" presName="node" presStyleLbl="node1" presStyleIdx="2" presStyleCnt="4" custLinFactNeighborX="-5000" custLinFactNeighborY="55185">
        <dgm:presLayoutVars>
          <dgm:bulletEnabled val="1"/>
        </dgm:presLayoutVars>
      </dgm:prSet>
      <dgm:spPr/>
      <dgm:t>
        <a:bodyPr/>
        <a:lstStyle/>
        <a:p>
          <a:endParaRPr lang="pt-BR"/>
        </a:p>
      </dgm:t>
    </dgm:pt>
    <dgm:pt modelId="{CD09ADBB-98F3-40E2-85EC-5D7F12B19669}" type="pres">
      <dgm:prSet presAssocID="{92604648-A601-43F5-8D4C-0C93B4EDADDD}" presName="sibTrans" presStyleCnt="0"/>
      <dgm:spPr/>
    </dgm:pt>
    <dgm:pt modelId="{FBE4296D-F94A-4E14-AF88-5633B4D8928B}" type="pres">
      <dgm:prSet presAssocID="{9592DC8C-21B0-4E5F-84A9-41122D94E062}" presName="node" presStyleLbl="node1" presStyleIdx="3" presStyleCnt="4" custLinFactNeighborX="-7437" custLinFactNeighborY="55185">
        <dgm:presLayoutVars>
          <dgm:bulletEnabled val="1"/>
        </dgm:presLayoutVars>
      </dgm:prSet>
      <dgm:spPr/>
      <dgm:t>
        <a:bodyPr/>
        <a:lstStyle/>
        <a:p>
          <a:endParaRPr lang="pt-BR"/>
        </a:p>
      </dgm:t>
    </dgm:pt>
  </dgm:ptLst>
  <dgm:cxnLst>
    <dgm:cxn modelId="{362D3A53-B3E6-4FE9-9E8E-A68B8AA5BF93}" srcId="{B469E481-AAB7-47BE-8C90-7FD5B9279091}" destId="{B000852F-D6B7-4181-B076-F533DFAC2275}" srcOrd="1" destOrd="0" parTransId="{D96F46BF-BFE2-4CEE-B6F7-8EC304542E43}" sibTransId="{720374E8-E547-47BB-BFB1-58D9FEEA2A4D}"/>
    <dgm:cxn modelId="{9B8A9FF2-83A2-44B5-B054-807370C2DDF1}" type="presOf" srcId="{9592DC8C-21B0-4E5F-84A9-41122D94E062}" destId="{FBE4296D-F94A-4E14-AF88-5633B4D8928B}" srcOrd="0" destOrd="0" presId="urn:microsoft.com/office/officeart/2005/8/layout/default"/>
    <dgm:cxn modelId="{7608902C-FB9F-4FF0-A8B8-16B6A64B0135}" srcId="{B469E481-AAB7-47BE-8C90-7FD5B9279091}" destId="{84AEE964-FE79-4226-BBFB-0B0A08D6F355}" srcOrd="2" destOrd="0" parTransId="{665A62A4-D647-4C47-B510-91A1C4E62F48}" sibTransId="{92604648-A601-43F5-8D4C-0C93B4EDADDD}"/>
    <dgm:cxn modelId="{B7ED628F-39F6-45F3-BBCD-D5B9CC2F4988}" type="presOf" srcId="{B469E481-AAB7-47BE-8C90-7FD5B9279091}" destId="{F622C8C5-243A-47FF-9649-19D17F9532B7}" srcOrd="0" destOrd="0" presId="urn:microsoft.com/office/officeart/2005/8/layout/default"/>
    <dgm:cxn modelId="{D43EE793-6FD0-4E8C-BC10-A31B0A3F9BD7}" srcId="{B469E481-AAB7-47BE-8C90-7FD5B9279091}" destId="{9592DC8C-21B0-4E5F-84A9-41122D94E062}" srcOrd="3" destOrd="0" parTransId="{E4A323C1-A586-4F81-9710-38E218321753}" sibTransId="{A3419D9C-77A7-4E10-BB29-978996E7EBED}"/>
    <dgm:cxn modelId="{9F1E3BAE-BEAE-4F47-8C8E-F5CBF20D6A38}" type="presOf" srcId="{84AEE964-FE79-4226-BBFB-0B0A08D6F355}" destId="{C89C2465-F4D1-4D16-BA30-D7B8D2DBDFCC}" srcOrd="0" destOrd="0" presId="urn:microsoft.com/office/officeart/2005/8/layout/default"/>
    <dgm:cxn modelId="{744CB99A-20CC-4077-8DD8-B6468A488376}" srcId="{B469E481-AAB7-47BE-8C90-7FD5B9279091}" destId="{6A45172B-FF27-4DE5-89DD-688C41C5DF8D}" srcOrd="0" destOrd="0" parTransId="{EB0873E1-D5D9-496D-B198-86D025E99917}" sibTransId="{76A1BD72-F07F-4E37-B0C2-9F3368A885D2}"/>
    <dgm:cxn modelId="{125673FE-98CD-46B4-B656-9DAFB9D98A58}" type="presOf" srcId="{B000852F-D6B7-4181-B076-F533DFAC2275}" destId="{D5CDA25F-8B40-4C2F-8E00-02D58C087398}" srcOrd="0" destOrd="0" presId="urn:microsoft.com/office/officeart/2005/8/layout/default"/>
    <dgm:cxn modelId="{0DD9484C-2043-42A1-8E82-7865CEAEBAEB}" type="presOf" srcId="{6A45172B-FF27-4DE5-89DD-688C41C5DF8D}" destId="{D038D56F-033A-41C3-B6FD-048E017E5B9D}" srcOrd="0" destOrd="0" presId="urn:microsoft.com/office/officeart/2005/8/layout/default"/>
    <dgm:cxn modelId="{329F207F-DE8D-49DF-B599-F1075BDBE311}" type="presParOf" srcId="{F622C8C5-243A-47FF-9649-19D17F9532B7}" destId="{D038D56F-033A-41C3-B6FD-048E017E5B9D}" srcOrd="0" destOrd="0" presId="urn:microsoft.com/office/officeart/2005/8/layout/default"/>
    <dgm:cxn modelId="{583E6E2F-C2CE-4ACB-835B-6441F73269F7}" type="presParOf" srcId="{F622C8C5-243A-47FF-9649-19D17F9532B7}" destId="{1A0FF90F-2369-4BCE-87F2-4AB215C3720D}" srcOrd="1" destOrd="0" presId="urn:microsoft.com/office/officeart/2005/8/layout/default"/>
    <dgm:cxn modelId="{85819A9A-0EA0-45CE-8DB1-C252E3404D14}" type="presParOf" srcId="{F622C8C5-243A-47FF-9649-19D17F9532B7}" destId="{D5CDA25F-8B40-4C2F-8E00-02D58C087398}" srcOrd="2" destOrd="0" presId="urn:microsoft.com/office/officeart/2005/8/layout/default"/>
    <dgm:cxn modelId="{38093B8B-7454-4BDE-A911-B77D59BFA0C1}" type="presParOf" srcId="{F622C8C5-243A-47FF-9649-19D17F9532B7}" destId="{511FA58F-FF0A-43F3-982B-F181FF68EAE9}" srcOrd="3" destOrd="0" presId="urn:microsoft.com/office/officeart/2005/8/layout/default"/>
    <dgm:cxn modelId="{4CF012F8-6DF8-4989-AB0C-C27B6F510851}" type="presParOf" srcId="{F622C8C5-243A-47FF-9649-19D17F9532B7}" destId="{C89C2465-F4D1-4D16-BA30-D7B8D2DBDFCC}" srcOrd="4" destOrd="0" presId="urn:microsoft.com/office/officeart/2005/8/layout/default"/>
    <dgm:cxn modelId="{3BA0056C-0224-414B-93EF-B1E6258B5A4E}" type="presParOf" srcId="{F622C8C5-243A-47FF-9649-19D17F9532B7}" destId="{CD09ADBB-98F3-40E2-85EC-5D7F12B19669}" srcOrd="5" destOrd="0" presId="urn:microsoft.com/office/officeart/2005/8/layout/default"/>
    <dgm:cxn modelId="{546E8756-453E-4C6C-8073-9D7621949790}" type="presParOf" srcId="{F622C8C5-243A-47FF-9649-19D17F9532B7}" destId="{FBE4296D-F94A-4E14-AF88-5633B4D8928B}" srcOrd="6"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361195-44E9-4939-B498-4DD8C9381EC1}">
      <dsp:nvSpPr>
        <dsp:cNvPr id="0" name=""/>
        <dsp:cNvSpPr/>
      </dsp:nvSpPr>
      <dsp:spPr>
        <a:xfrm rot="21300000">
          <a:off x="1694954" y="827889"/>
          <a:ext cx="4754022" cy="41592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5E86A-6EBE-46F9-BAAF-C22B9DE48619}">
      <dsp:nvSpPr>
        <dsp:cNvPr id="0" name=""/>
        <dsp:cNvSpPr/>
      </dsp:nvSpPr>
      <dsp:spPr>
        <a:xfrm>
          <a:off x="977271" y="103585"/>
          <a:ext cx="2443179" cy="82868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117B9-5B65-446F-9D61-625E95FE19D2}">
      <dsp:nvSpPr>
        <dsp:cNvPr id="0" name=""/>
        <dsp:cNvSpPr/>
      </dsp:nvSpPr>
      <dsp:spPr>
        <a:xfrm>
          <a:off x="4316283" y="0"/>
          <a:ext cx="2606058"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pt-BR" sz="1600" b="1" kern="1200" dirty="0" smtClean="0"/>
            <a:t>Maior participação de alimentos ultra processados</a:t>
          </a:r>
          <a:endParaRPr lang="pt-BR" sz="1600" b="1" kern="1200" dirty="0"/>
        </a:p>
      </dsp:txBody>
      <dsp:txXfrm>
        <a:off x="4316283" y="0"/>
        <a:ext cx="2606058" cy="870114"/>
      </dsp:txXfrm>
    </dsp:sp>
    <dsp:sp modelId="{CECF67B9-A654-4937-84B1-BE3EA8AD4E21}">
      <dsp:nvSpPr>
        <dsp:cNvPr id="0" name=""/>
        <dsp:cNvSpPr/>
      </dsp:nvSpPr>
      <dsp:spPr>
        <a:xfrm>
          <a:off x="4723480" y="1139436"/>
          <a:ext cx="2443179" cy="82868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9CFC2-62FA-41E9-B9DD-B1822E1EF902}">
      <dsp:nvSpPr>
        <dsp:cNvPr id="0" name=""/>
        <dsp:cNvSpPr/>
      </dsp:nvSpPr>
      <dsp:spPr>
        <a:xfrm>
          <a:off x="1268863" y="1201587"/>
          <a:ext cx="2606058"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pt-BR" sz="1600" b="1" kern="1200" dirty="0" smtClean="0"/>
            <a:t>Redução do consumo de alimentos básicos</a:t>
          </a:r>
          <a:endParaRPr lang="pt-BR" sz="1600" b="1" kern="1200" dirty="0"/>
        </a:p>
      </dsp:txBody>
      <dsp:txXfrm>
        <a:off x="1268863" y="1201587"/>
        <a:ext cx="2606058" cy="8701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D18320-26DD-4820-8AB6-6C08D23B9692}">
      <dsp:nvSpPr>
        <dsp:cNvPr id="0" name=""/>
        <dsp:cNvSpPr/>
      </dsp:nvSpPr>
      <dsp:spPr>
        <a:xfrm rot="5400000">
          <a:off x="-271963" y="277505"/>
          <a:ext cx="1813089" cy="126916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t>Primeira recomendação </a:t>
          </a:r>
          <a:endParaRPr lang="pt-BR" sz="1400" kern="1200" dirty="0"/>
        </a:p>
      </dsp:txBody>
      <dsp:txXfrm rot="5400000">
        <a:off x="-271963" y="277505"/>
        <a:ext cx="1813089" cy="1269162"/>
      </dsp:txXfrm>
    </dsp:sp>
    <dsp:sp modelId="{5942FFFF-41A6-4874-B6C4-AA9EF360448C}">
      <dsp:nvSpPr>
        <dsp:cNvPr id="0" name=""/>
        <dsp:cNvSpPr/>
      </dsp:nvSpPr>
      <dsp:spPr>
        <a:xfrm rot="5400000">
          <a:off x="4365807" y="-3091102"/>
          <a:ext cx="1178508" cy="737179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BR" sz="1600" b="1" i="1" kern="1200" dirty="0" smtClean="0"/>
            <a:t>Faça de alimentos a base de sua alimentação.                                                             </a:t>
          </a:r>
          <a:r>
            <a:rPr lang="pt-BR" sz="1200" b="0" kern="1200" dirty="0" smtClean="0"/>
            <a:t>Alimentos em grande variedade e predominantemente de origem vegetal formam uma base excelente para uma alimentação </a:t>
          </a:r>
          <a:r>
            <a:rPr lang="pt-BR" sz="1200" b="0" kern="1200" dirty="0" err="1" smtClean="0"/>
            <a:t>nutricionalmente</a:t>
          </a:r>
          <a:r>
            <a:rPr lang="pt-BR" sz="1200" b="0" kern="1200" dirty="0" smtClean="0"/>
            <a:t> equilibrada e saborosa. </a:t>
          </a:r>
          <a:endParaRPr lang="pt-BR" sz="1200" kern="1200" dirty="0"/>
        </a:p>
      </dsp:txBody>
      <dsp:txXfrm rot="5400000">
        <a:off x="4365807" y="-3091102"/>
        <a:ext cx="1178508" cy="7371797"/>
      </dsp:txXfrm>
    </dsp:sp>
    <dsp:sp modelId="{712CFE02-D175-4A97-8B14-2E78D1D3EA5F}">
      <dsp:nvSpPr>
        <dsp:cNvPr id="0" name=""/>
        <dsp:cNvSpPr/>
      </dsp:nvSpPr>
      <dsp:spPr>
        <a:xfrm rot="5400000">
          <a:off x="-271963" y="1900625"/>
          <a:ext cx="1813089" cy="1269162"/>
        </a:xfrm>
        <a:prstGeom prst="chevron">
          <a:avLst/>
        </a:prstGeom>
        <a:solidFill>
          <a:schemeClr val="accent3">
            <a:hueOff val="-8413219"/>
            <a:satOff val="-4326"/>
            <a:lumOff val="-1863"/>
            <a:alphaOff val="0"/>
          </a:schemeClr>
        </a:solidFill>
        <a:ln w="25400" cap="flat" cmpd="sng" algn="ctr">
          <a:solidFill>
            <a:schemeClr val="accent3">
              <a:hueOff val="-8413219"/>
              <a:satOff val="-4326"/>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t>Segunda recomendação </a:t>
          </a:r>
          <a:endParaRPr lang="pt-BR" sz="1400" kern="1200" dirty="0"/>
        </a:p>
      </dsp:txBody>
      <dsp:txXfrm rot="5400000">
        <a:off x="-271963" y="1900625"/>
        <a:ext cx="1813089" cy="1269162"/>
      </dsp:txXfrm>
    </dsp:sp>
    <dsp:sp modelId="{CADAC52F-D383-4D9C-8730-40CA0C4DF6A6}">
      <dsp:nvSpPr>
        <dsp:cNvPr id="0" name=""/>
        <dsp:cNvSpPr/>
      </dsp:nvSpPr>
      <dsp:spPr>
        <a:xfrm rot="5400000">
          <a:off x="4365807" y="-1467982"/>
          <a:ext cx="1178508" cy="7371797"/>
        </a:xfrm>
        <a:prstGeom prst="round2SameRect">
          <a:avLst/>
        </a:prstGeom>
        <a:solidFill>
          <a:schemeClr val="lt1">
            <a:alpha val="90000"/>
            <a:hueOff val="0"/>
            <a:satOff val="0"/>
            <a:lumOff val="0"/>
            <a:alphaOff val="0"/>
          </a:schemeClr>
        </a:solidFill>
        <a:ln w="25400" cap="flat" cmpd="sng" algn="ctr">
          <a:solidFill>
            <a:schemeClr val="accent3">
              <a:hueOff val="-8413219"/>
              <a:satOff val="-4326"/>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BR" sz="1600" b="1" i="1" kern="1200" dirty="0" smtClean="0"/>
            <a:t>Utilize óleos, gorduras, sal e açúcar com moderação ao temperar e cozinhar alimentos e convertê-los em preparações culinárias.                                                   </a:t>
          </a:r>
          <a:r>
            <a:rPr lang="pt-BR" sz="1200" kern="1200" dirty="0" smtClean="0"/>
            <a:t>Desde que utilizados com </a:t>
          </a:r>
          <a:r>
            <a:rPr lang="pt-BR" sz="1200" b="0" kern="1200" dirty="0" smtClean="0"/>
            <a:t>moderação </a:t>
          </a:r>
          <a:r>
            <a:rPr lang="pt-BR" sz="1200" kern="1200" dirty="0" smtClean="0"/>
            <a:t>em preparações culinárias  com base em alimentos, óleos, gorduras, sal e açúcar contribuem para diversificar e tornar mais saborosa a alimentação sem comprometer o seu valor nutricional.</a:t>
          </a:r>
          <a:endParaRPr lang="pt-BR" sz="1200" kern="1200" dirty="0"/>
        </a:p>
      </dsp:txBody>
      <dsp:txXfrm rot="5400000">
        <a:off x="4365807" y="-1467982"/>
        <a:ext cx="1178508" cy="7371797"/>
      </dsp:txXfrm>
    </dsp:sp>
    <dsp:sp modelId="{B2C04B8C-9615-4380-8A92-3AA3A8ECCB20}">
      <dsp:nvSpPr>
        <dsp:cNvPr id="0" name=""/>
        <dsp:cNvSpPr/>
      </dsp:nvSpPr>
      <dsp:spPr>
        <a:xfrm rot="5400000">
          <a:off x="-271963" y="3565899"/>
          <a:ext cx="1813089" cy="1269162"/>
        </a:xfrm>
        <a:prstGeom prst="chevron">
          <a:avLst/>
        </a:prstGeom>
        <a:solidFill>
          <a:schemeClr val="accent3">
            <a:hueOff val="-16826439"/>
            <a:satOff val="-8652"/>
            <a:lumOff val="-3725"/>
            <a:alphaOff val="0"/>
          </a:schemeClr>
        </a:solidFill>
        <a:ln w="25400" cap="flat" cmpd="sng" algn="ctr">
          <a:solidFill>
            <a:schemeClr val="accent3">
              <a:hueOff val="-16826439"/>
              <a:satOff val="-865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t>Terceira recomendação </a:t>
          </a:r>
          <a:endParaRPr lang="pt-BR" sz="1400" kern="1200" dirty="0"/>
        </a:p>
      </dsp:txBody>
      <dsp:txXfrm rot="5400000">
        <a:off x="-271963" y="3565899"/>
        <a:ext cx="1813089" cy="1269162"/>
      </dsp:txXfrm>
    </dsp:sp>
    <dsp:sp modelId="{8292D089-0539-4E8B-B186-1EF57C77173B}">
      <dsp:nvSpPr>
        <dsp:cNvPr id="0" name=""/>
        <dsp:cNvSpPr/>
      </dsp:nvSpPr>
      <dsp:spPr>
        <a:xfrm rot="5400000">
          <a:off x="4323652" y="197291"/>
          <a:ext cx="1262818" cy="7371797"/>
        </a:xfrm>
        <a:prstGeom prst="round2SameRect">
          <a:avLst/>
        </a:prstGeom>
        <a:solidFill>
          <a:schemeClr val="lt1">
            <a:alpha val="90000"/>
            <a:hueOff val="0"/>
            <a:satOff val="0"/>
            <a:lumOff val="0"/>
            <a:alphaOff val="0"/>
          </a:schemeClr>
        </a:solidFill>
        <a:ln w="25400" cap="flat" cmpd="sng" algn="ctr">
          <a:solidFill>
            <a:schemeClr val="accent3">
              <a:hueOff val="-16826439"/>
              <a:satOff val="-865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BR" sz="1600" b="1" i="1" kern="1200" dirty="0" smtClean="0"/>
            <a:t>Limite a utilização de produtos alimentícios prontos para consumo, evitando-os ou consumindo-os, em pequenas  quantidades, como parte de refeições com base em alimentos e preparações culinárias</a:t>
          </a:r>
          <a:r>
            <a:rPr lang="pt-BR" sz="1600" b="0" kern="1200" dirty="0" smtClean="0"/>
            <a:t>.                                                                                    </a:t>
          </a:r>
          <a:r>
            <a:rPr lang="pt-BR" sz="1200" kern="1200" dirty="0" smtClean="0"/>
            <a:t>Embora convenientes e de sabor pronunciado, produtos prontos  para consumo tendem a ser </a:t>
          </a:r>
          <a:r>
            <a:rPr lang="pt-BR" sz="1200" kern="1200" dirty="0" err="1" smtClean="0"/>
            <a:t>nutricionalmente</a:t>
          </a:r>
          <a:r>
            <a:rPr lang="pt-BR" sz="1200" kern="1200" dirty="0" smtClean="0"/>
            <a:t> desequilibrados. Muitos favorecem o consumo excessivo de calorias, além de afetarem negativamente a vida social, a cultura e o ambiente.  </a:t>
          </a:r>
          <a:r>
            <a:rPr lang="pt-BR" sz="1200" b="0" kern="1200" dirty="0" smtClean="0"/>
            <a:t>  </a:t>
          </a:r>
          <a:endParaRPr lang="pt-BR" sz="1200" b="0" kern="1200" dirty="0"/>
        </a:p>
      </dsp:txBody>
      <dsp:txXfrm rot="5400000">
        <a:off x="4323652" y="197291"/>
        <a:ext cx="1262818" cy="73717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56503-0A00-4908-BAFF-0B08578E4B3E}">
      <dsp:nvSpPr>
        <dsp:cNvPr id="0" name=""/>
        <dsp:cNvSpPr/>
      </dsp:nvSpPr>
      <dsp:spPr>
        <a:xfrm rot="20301343">
          <a:off x="28060" y="2215954"/>
          <a:ext cx="9087879" cy="1040699"/>
        </a:xfrm>
        <a:prstGeom prst="mathMinus">
          <a:avLst/>
        </a:prstGeom>
        <a:solidFill>
          <a:srgbClr val="325E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BF43B-3563-475C-BD17-5AE1733FCF8B}">
      <dsp:nvSpPr>
        <dsp:cNvPr id="0" name=""/>
        <dsp:cNvSpPr/>
      </dsp:nvSpPr>
      <dsp:spPr>
        <a:xfrm>
          <a:off x="1097280" y="-42894"/>
          <a:ext cx="2743200" cy="3518733"/>
        </a:xfrm>
        <a:prstGeom prst="downArrow">
          <a:avLst/>
        </a:prstGeom>
        <a:solidFill>
          <a:srgbClr val="FDBC1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152AF-DEBA-43AC-9E89-333E8278CDAD}">
      <dsp:nvSpPr>
        <dsp:cNvPr id="0" name=""/>
        <dsp:cNvSpPr/>
      </dsp:nvSpPr>
      <dsp:spPr>
        <a:xfrm>
          <a:off x="5030282" y="0"/>
          <a:ext cx="2926080" cy="22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kern="1200" dirty="0" smtClean="0"/>
            <a:t>Doenças crônicas não-Transmissíveis</a:t>
          </a:r>
          <a:endParaRPr lang="pt-BR" sz="1700" kern="1200" dirty="0"/>
        </a:p>
      </dsp:txBody>
      <dsp:txXfrm>
        <a:off x="5030282" y="0"/>
        <a:ext cx="2926080" cy="2298495"/>
      </dsp:txXfrm>
    </dsp:sp>
    <dsp:sp modelId="{C2512D9D-5EA9-484F-AE20-195416FB2D74}">
      <dsp:nvSpPr>
        <dsp:cNvPr id="0" name=""/>
        <dsp:cNvSpPr/>
      </dsp:nvSpPr>
      <dsp:spPr>
        <a:xfrm>
          <a:off x="5303519" y="1996757"/>
          <a:ext cx="2743200" cy="347462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98507-A899-453F-A245-7E429A850A70}">
      <dsp:nvSpPr>
        <dsp:cNvPr id="0" name=""/>
        <dsp:cNvSpPr/>
      </dsp:nvSpPr>
      <dsp:spPr>
        <a:xfrm>
          <a:off x="1371600" y="3174112"/>
          <a:ext cx="2926080" cy="22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BR" sz="1700" kern="1200" dirty="0" smtClean="0"/>
            <a:t>Doenças decorrentes de carências nutricionais</a:t>
          </a:r>
          <a:endParaRPr lang="pt-BR" sz="1700" kern="1200" dirty="0"/>
        </a:p>
      </dsp:txBody>
      <dsp:txXfrm>
        <a:off x="1371600" y="3174112"/>
        <a:ext cx="2926080" cy="22984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8D56F-033A-41C3-B6FD-048E017E5B9D}">
      <dsp:nvSpPr>
        <dsp:cNvPr id="0" name=""/>
        <dsp:cNvSpPr/>
      </dsp:nvSpPr>
      <dsp:spPr>
        <a:xfrm>
          <a:off x="0" y="1251300"/>
          <a:ext cx="1807513" cy="10845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latin typeface="+mn-lt"/>
            </a:rPr>
            <a:t>Necessidade do Cuidado Integral</a:t>
          </a:r>
          <a:endParaRPr lang="pt-BR" sz="1600" kern="1200" dirty="0"/>
        </a:p>
      </dsp:txBody>
      <dsp:txXfrm>
        <a:off x="0" y="1251300"/>
        <a:ext cx="1807513" cy="1084507"/>
      </dsp:txXfrm>
    </dsp:sp>
    <dsp:sp modelId="{D5CDA25F-8B40-4C2F-8E00-02D58C087398}">
      <dsp:nvSpPr>
        <dsp:cNvPr id="0" name=""/>
        <dsp:cNvSpPr/>
      </dsp:nvSpPr>
      <dsp:spPr>
        <a:xfrm>
          <a:off x="1944216" y="1224135"/>
          <a:ext cx="1807513" cy="1084507"/>
        </a:xfrm>
        <a:prstGeom prst="rect">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latin typeface="+mn-lt"/>
            </a:rPr>
            <a:t>Observância dos pontos de intersecção das LC</a:t>
          </a:r>
          <a:endParaRPr lang="pt-BR" sz="1600" kern="1200" dirty="0"/>
        </a:p>
      </dsp:txBody>
      <dsp:txXfrm>
        <a:off x="1944216" y="1224135"/>
        <a:ext cx="1807513" cy="1084507"/>
      </dsp:txXfrm>
    </dsp:sp>
    <dsp:sp modelId="{C89C2465-F4D1-4D16-BA30-D7B8D2DBDFCC}">
      <dsp:nvSpPr>
        <dsp:cNvPr id="0" name=""/>
        <dsp:cNvSpPr/>
      </dsp:nvSpPr>
      <dsp:spPr>
        <a:xfrm>
          <a:off x="3888432" y="1224135"/>
          <a:ext cx="1807513" cy="1084507"/>
        </a:xfrm>
        <a:prstGeom prst="rect">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latin typeface="+mn-lt"/>
            </a:rPr>
            <a:t>Aliar o tratamento e a prevenção dos diferentes agravos</a:t>
          </a:r>
          <a:endParaRPr lang="pt-BR" sz="1600" kern="1200" dirty="0"/>
        </a:p>
      </dsp:txBody>
      <dsp:txXfrm>
        <a:off x="3888432" y="1224135"/>
        <a:ext cx="1807513" cy="1084507"/>
      </dsp:txXfrm>
    </dsp:sp>
    <dsp:sp modelId="{FBE4296D-F94A-4E14-AF88-5633B4D8928B}">
      <dsp:nvSpPr>
        <dsp:cNvPr id="0" name=""/>
        <dsp:cNvSpPr/>
      </dsp:nvSpPr>
      <dsp:spPr>
        <a:xfrm>
          <a:off x="5832647" y="1224135"/>
          <a:ext cx="1807513" cy="1084507"/>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latin typeface="+mn-lt"/>
            </a:rPr>
            <a:t>Diminuição do risco em saúde com a diminuição do peso</a:t>
          </a:r>
          <a:endParaRPr lang="pt-BR" sz="1600" kern="1200" dirty="0"/>
        </a:p>
      </dsp:txBody>
      <dsp:txXfrm>
        <a:off x="5832647" y="1224135"/>
        <a:ext cx="1807513" cy="1084507"/>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BC976-8350-489B-9874-C34FCB833A56}" type="datetimeFigureOut">
              <a:rPr lang="pt-BR" smtClean="0"/>
              <a:pPr/>
              <a:t>1/5/2014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6E41C-5B5D-4957-B11C-F62D47A01979}"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3882010" y="8684899"/>
            <a:ext cx="2974357" cy="457639"/>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100000"/>
              <a:buFont typeface="Times New Roman" pitchFamily="18" charset="0"/>
              <a:buNone/>
              <a:tabLst>
                <a:tab pos="635000" algn="l"/>
                <a:tab pos="1268413" algn="l"/>
                <a:tab pos="1903413" algn="l"/>
                <a:tab pos="2538413" algn="l"/>
              </a:tabLst>
            </a:pPr>
            <a:fld id="{CD92FCC6-4FC1-4486-98DA-650C3060967F}" type="slidenum">
              <a:rPr lang="pt-BR" sz="1200">
                <a:solidFill>
                  <a:srgbClr val="000000"/>
                </a:solidFill>
                <a:latin typeface="Times New Roman" pitchFamily="18" charset="0"/>
                <a:ea typeface="Arial Unicode MS" pitchFamily="34" charset="-128"/>
                <a:cs typeface="Arial Unicode MS" pitchFamily="34" charset="-128"/>
              </a:rPr>
              <a:pPr algn="r" defTabSz="393700" hangingPunct="0">
                <a:lnSpc>
                  <a:spcPct val="95000"/>
                </a:lnSpc>
                <a:buClr>
                  <a:srgbClr val="000000"/>
                </a:buClr>
                <a:buSzPct val="100000"/>
                <a:buFont typeface="Times New Roman" pitchFamily="18" charset="0"/>
                <a:buNone/>
                <a:tabLst>
                  <a:tab pos="635000" algn="l"/>
                  <a:tab pos="1268413" algn="l"/>
                  <a:tab pos="1903413" algn="l"/>
                  <a:tab pos="2538413" algn="l"/>
                </a:tabLst>
              </a:pPr>
              <a:t>16</a:t>
            </a:fld>
            <a:endParaRPr lang="pt-BR" sz="1200">
              <a:solidFill>
                <a:srgbClr val="000000"/>
              </a:solidFill>
              <a:latin typeface="Times New Roman" pitchFamily="18" charset="0"/>
              <a:ea typeface="Arial Unicode MS" pitchFamily="34" charset="-128"/>
              <a:cs typeface="Arial Unicode MS" pitchFamily="34" charset="-128"/>
            </a:endParaRPr>
          </a:p>
        </p:txBody>
      </p:sp>
      <p:sp>
        <p:nvSpPr>
          <p:cNvPr id="36867" name="Rectangle 1"/>
          <p:cNvSpPr>
            <a:spLocks noGrp="1" noRot="1" noChangeAspect="1" noChangeArrowheads="1" noTextEdit="1"/>
          </p:cNvSpPr>
          <p:nvPr>
            <p:ph type="sldImg"/>
          </p:nvPr>
        </p:nvSpPr>
        <p:spPr bwMode="auto">
          <a:xfrm>
            <a:off x="1144588" y="695325"/>
            <a:ext cx="4570412" cy="3427413"/>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bwMode="auto">
          <a:xfrm>
            <a:off x="685637" y="4343913"/>
            <a:ext cx="5486727" cy="4036869"/>
          </a:xfrm>
          <a:noFill/>
        </p:spPr>
        <p:txBody>
          <a:bodyPr wrap="none" lIns="0" tIns="0" rIns="0" bIns="0" numCol="1" anchor="ctr" anchorCtr="0" compatLnSpc="1">
            <a:prstTxWarp prst="textNoShape">
              <a:avLst/>
            </a:prstTxWarp>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2FEDB-C642-4EBE-B9F9-A99E079E4621}" type="slidenum">
              <a:rPr lang="pt-BR" smtClean="0"/>
              <a:pPr fontAlgn="base">
                <a:spcBef>
                  <a:spcPct val="0"/>
                </a:spcBef>
                <a:spcAft>
                  <a:spcPct val="0"/>
                </a:spcAft>
                <a:defRPr/>
              </a:pPr>
              <a:t>31</a:t>
            </a:fld>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2FEDB-C642-4EBE-B9F9-A99E079E4621}" type="slidenum">
              <a:rPr lang="pt-BR" smtClean="0"/>
              <a:pPr fontAlgn="base">
                <a:spcBef>
                  <a:spcPct val="0"/>
                </a:spcBef>
                <a:spcAft>
                  <a:spcPct val="0"/>
                </a:spcAft>
                <a:defRPr/>
              </a:pPr>
              <a:t>32</a:t>
            </a:fld>
            <a:endParaRPr lang="pt-B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2FEDB-C642-4EBE-B9F9-A99E079E4621}" type="slidenum">
              <a:rPr lang="pt-BR" smtClean="0"/>
              <a:pPr fontAlgn="base">
                <a:spcBef>
                  <a:spcPct val="0"/>
                </a:spcBef>
                <a:spcAft>
                  <a:spcPct val="0"/>
                </a:spcAft>
                <a:defRPr/>
              </a:pPr>
              <a:t>33</a:t>
            </a:fld>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05D306F3-E0FD-4EA1-867D-AF40E2BC8286}"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5D306F3-E0FD-4EA1-867D-AF40E2BC8286}"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05D306F3-E0FD-4EA1-867D-AF40E2BC8286}"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5D306F3-E0FD-4EA1-867D-AF40E2BC828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extLst/>
          </a:lstStyle>
          <a:p>
            <a:fld id="{83C7121C-F62B-4867-BD22-6FE64B7379E3}" type="datetimeFigureOut">
              <a:rPr lang="pt-BR" smtClean="0"/>
              <a:pPr/>
              <a:t>1/5/2014</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5D306F3-E0FD-4EA1-867D-AF40E2BC8286}"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3C7121C-F62B-4867-BD22-6FE64B7379E3}" type="datetimeFigureOut">
              <a:rPr lang="pt-BR" smtClean="0"/>
              <a:pPr/>
              <a:t>1/5/2014</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5D306F3-E0FD-4EA1-867D-AF40E2BC8286}"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Planilha_do_Microsoft_Office_Excel_97-20031.xls"/></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4.jpe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6.png"/><Relationship Id="rId10" Type="http://schemas.microsoft.com/office/2007/relationships/diagramDrawing" Target="../diagrams/drawing3.xml"/><Relationship Id="rId4" Type="http://schemas.openxmlformats.org/officeDocument/2006/relationships/image" Target="../media/image25.wmf"/><Relationship Id="rId9" Type="http://schemas.openxmlformats.org/officeDocument/2006/relationships/diagramColors" Target="../diagrams/colors3.xml"/></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7.png"/><Relationship Id="rId9" Type="http://schemas.openxmlformats.org/officeDocument/2006/relationships/image" Target="../media/image30.gif"/></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6.png"/><Relationship Id="rId7" Type="http://schemas.openxmlformats.org/officeDocument/2006/relationships/diagramData" Target="../diagrams/data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wmf"/><Relationship Id="rId11" Type="http://schemas.microsoft.com/office/2007/relationships/diagramDrawing" Target="../diagrams/drawing4.xml"/><Relationship Id="rId5" Type="http://schemas.openxmlformats.org/officeDocument/2006/relationships/image" Target="../media/image24.jpeg"/><Relationship Id="rId10" Type="http://schemas.openxmlformats.org/officeDocument/2006/relationships/diagramColors" Target="../diagrams/colors4.xml"/><Relationship Id="rId4" Type="http://schemas.openxmlformats.org/officeDocument/2006/relationships/image" Target="../media/image27.png"/><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x.doi.org/10.5007/1984-9851.2009v10n96p2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attes.cnpq.br/6482954153867787" TargetMode="External"/><Relationship Id="rId2" Type="http://schemas.openxmlformats.org/officeDocument/2006/relationships/hyperlink" Target="http://lattes.cnpq.br/9846878048388193" TargetMode="External"/><Relationship Id="rId1" Type="http://schemas.openxmlformats.org/officeDocument/2006/relationships/slideLayout" Target="../slideLayouts/slideLayout2.xml"/><Relationship Id="rId5" Type="http://schemas.openxmlformats.org/officeDocument/2006/relationships/hyperlink" Target="http://lattes.cnpq.br/6162308583288053" TargetMode="External"/><Relationship Id="rId4" Type="http://schemas.openxmlformats.org/officeDocument/2006/relationships/hyperlink" Target="http://lattes.cnpq.br/306149513519523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92697"/>
            <a:ext cx="7772400" cy="2304255"/>
          </a:xfrm>
        </p:spPr>
        <p:txBody>
          <a:bodyPr>
            <a:normAutofit/>
          </a:bodyPr>
          <a:lstStyle/>
          <a:p>
            <a:r>
              <a:rPr lang="pt-BR" sz="2800" b="1" dirty="0">
                <a:latin typeface="Algerian" pitchFamily="82" charset="0"/>
              </a:rPr>
              <a:t>XV Simpósio Internacional IHU. Alimento e Nutrição no contexto dos Objetivos de Desenvolvimento do Milênio</a:t>
            </a:r>
          </a:p>
        </p:txBody>
      </p:sp>
      <p:sp>
        <p:nvSpPr>
          <p:cNvPr id="3" name="Subtítulo 2"/>
          <p:cNvSpPr>
            <a:spLocks noGrp="1"/>
          </p:cNvSpPr>
          <p:nvPr>
            <p:ph type="subTitle" idx="1"/>
          </p:nvPr>
        </p:nvSpPr>
        <p:spPr>
          <a:xfrm>
            <a:off x="1371600" y="2996952"/>
            <a:ext cx="6400800" cy="3024336"/>
          </a:xfrm>
        </p:spPr>
        <p:txBody>
          <a:bodyPr>
            <a:normAutofit/>
          </a:bodyPr>
          <a:lstStyle/>
          <a:p>
            <a:endParaRPr lang="pt-BR" sz="2600" b="1" dirty="0" smtClean="0">
              <a:solidFill>
                <a:srgbClr val="C00000"/>
              </a:solidFill>
              <a:latin typeface="Algerian" pitchFamily="82" charset="0"/>
            </a:endParaRPr>
          </a:p>
          <a:p>
            <a:r>
              <a:rPr lang="pt-BR" sz="2600" b="1" dirty="0" smtClean="0">
                <a:solidFill>
                  <a:srgbClr val="C00000"/>
                </a:solidFill>
                <a:latin typeface="Algerian" pitchFamily="82" charset="0"/>
              </a:rPr>
              <a:t>Acesso </a:t>
            </a:r>
            <a:r>
              <a:rPr lang="pt-BR" sz="2600" b="1" dirty="0">
                <a:solidFill>
                  <a:srgbClr val="C00000"/>
                </a:solidFill>
                <a:latin typeface="Algerian" pitchFamily="82" charset="0"/>
              </a:rPr>
              <a:t>e Consumo Alimentar da população numa perspectiva ética, adequada e saudável.</a:t>
            </a:r>
            <a:endParaRPr lang="pt-BR" sz="2600" dirty="0">
              <a:solidFill>
                <a:srgbClr val="C00000"/>
              </a:solidFill>
              <a:latin typeface="Algerian" pitchFamily="82" charset="0"/>
            </a:endParaRPr>
          </a:p>
          <a:p>
            <a:endParaRPr lang="pt-BR" sz="2000" b="1" dirty="0" smtClean="0">
              <a:solidFill>
                <a:schemeClr val="tx1"/>
              </a:solidFill>
            </a:endParaRPr>
          </a:p>
          <a:p>
            <a:r>
              <a:rPr lang="pt-BR" sz="2000" b="1" dirty="0" smtClean="0">
                <a:solidFill>
                  <a:schemeClr val="tx1"/>
                </a:solidFill>
              </a:rPr>
              <a:t>Sonia </a:t>
            </a:r>
            <a:r>
              <a:rPr lang="pt-BR" sz="2000" b="1" dirty="0">
                <a:solidFill>
                  <a:schemeClr val="tx1"/>
                </a:solidFill>
              </a:rPr>
              <a:t>Lucia Lucena Sousa de </a:t>
            </a:r>
            <a:r>
              <a:rPr lang="pt-BR" sz="2000" b="1" dirty="0" smtClean="0">
                <a:solidFill>
                  <a:schemeClr val="tx1"/>
                </a:solidFill>
              </a:rPr>
              <a:t>Andrade</a:t>
            </a:r>
          </a:p>
          <a:p>
            <a:r>
              <a:rPr lang="pt-BR" sz="2000" b="1" dirty="0" smtClean="0">
                <a:solidFill>
                  <a:schemeClr val="tx1"/>
                </a:solidFill>
              </a:rPr>
              <a:t>Professora Associada Aposentada UFPE</a:t>
            </a:r>
          </a:p>
          <a:p>
            <a:endParaRPr lang="pt-BR" sz="2000" b="1" dirty="0">
              <a:solidFill>
                <a:schemeClr val="tx1"/>
              </a:solidFill>
            </a:endParaRPr>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fontScale="85000" lnSpcReduction="20000"/>
          </a:bodyPr>
          <a:lstStyle/>
          <a:p>
            <a:endParaRPr lang="pt-BR" sz="2400" b="1" dirty="0" smtClean="0"/>
          </a:p>
          <a:p>
            <a:r>
              <a:rPr lang="pt-BR" sz="1900" b="1" dirty="0" smtClean="0"/>
              <a:t>Nessa mudança  de comportamento alimentar outros fatores estão associados como</a:t>
            </a:r>
          </a:p>
          <a:p>
            <a:pPr>
              <a:buNone/>
            </a:pPr>
            <a:r>
              <a:rPr lang="pt-BR" sz="1900" b="1" dirty="0" smtClean="0"/>
              <a:t>	 a globalização da economia, </a:t>
            </a:r>
          </a:p>
          <a:p>
            <a:pPr>
              <a:buNone/>
            </a:pPr>
            <a:r>
              <a:rPr lang="pt-BR" sz="1900" b="1" dirty="0" smtClean="0"/>
              <a:t>	a industrialização e</a:t>
            </a:r>
          </a:p>
          <a:p>
            <a:pPr>
              <a:buNone/>
            </a:pPr>
            <a:r>
              <a:rPr lang="pt-BR" sz="1900" b="1" dirty="0" smtClean="0"/>
              <a:t>	a publicidade. </a:t>
            </a:r>
          </a:p>
          <a:p>
            <a:pPr>
              <a:buNone/>
            </a:pPr>
            <a:r>
              <a:rPr lang="pt-BR" sz="1900" b="1" dirty="0" smtClean="0"/>
              <a:t>	</a:t>
            </a:r>
          </a:p>
          <a:p>
            <a:pPr algn="just">
              <a:buNone/>
            </a:pPr>
            <a:r>
              <a:rPr lang="pt-BR" sz="1900" b="1" dirty="0" smtClean="0"/>
              <a:t>	Grande número de produtos e serviços são distribuídos em escala mundial (</a:t>
            </a:r>
            <a:r>
              <a:rPr lang="pt-BR" sz="1800" b="1" dirty="0" smtClean="0">
                <a:solidFill>
                  <a:srgbClr val="FF0000"/>
                </a:solidFill>
              </a:rPr>
              <a:t>17 mil novos produtos por ano</a:t>
            </a:r>
            <a:r>
              <a:rPr lang="pt-BR" sz="1800" b="1" dirty="0" smtClean="0"/>
              <a:t>)</a:t>
            </a:r>
            <a:r>
              <a:rPr lang="pt-BR" sz="1900" b="1" dirty="0" smtClean="0"/>
              <a:t> e ao suporte publicitário envolvido aumenta o consumo de alimentos de maior concentração energética. Daí observa-se que:</a:t>
            </a:r>
          </a:p>
          <a:p>
            <a:r>
              <a:rPr lang="pt-BR" sz="2000" b="1" dirty="0" smtClean="0">
                <a:solidFill>
                  <a:srgbClr val="00B0F0"/>
                </a:solidFill>
              </a:rPr>
              <a:t>Os brasileiros estão consumindo mais produtos industrializados; </a:t>
            </a:r>
          </a:p>
          <a:p>
            <a:r>
              <a:rPr lang="pt-BR" sz="2000" b="1" dirty="0" smtClean="0">
                <a:solidFill>
                  <a:srgbClr val="00B0F0"/>
                </a:solidFill>
              </a:rPr>
              <a:t>houve uma drástica redução no consumo de frutas, verduras e hortaliças;  </a:t>
            </a:r>
          </a:p>
          <a:p>
            <a:r>
              <a:rPr lang="pt-BR" sz="2000" b="1" dirty="0" smtClean="0">
                <a:solidFill>
                  <a:srgbClr val="00B0F0"/>
                </a:solidFill>
              </a:rPr>
              <a:t>adotaram novo estilo de vida  e  com isso, aumentaram as doenças relacionadas a alimentação inadequada;</a:t>
            </a:r>
          </a:p>
          <a:p>
            <a:r>
              <a:rPr lang="pt-BR" sz="2000" b="1" dirty="0" smtClean="0">
                <a:solidFill>
                  <a:srgbClr val="00B0F0"/>
                </a:solidFill>
              </a:rPr>
              <a:t>a população brasileira tem maior facilidade de aderir a novos hábitos e costumes alimentares de outros países e, que os produtos industrializados têm espaço no cotidiano desta população.</a:t>
            </a:r>
          </a:p>
          <a:p>
            <a:pPr algn="just">
              <a:buNone/>
            </a:pPr>
            <a:endParaRPr lang="pt-BR"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fontScale="55000" lnSpcReduction="20000"/>
          </a:bodyPr>
          <a:lstStyle/>
          <a:p>
            <a:endParaRPr lang="pt-BR" dirty="0" smtClean="0">
              <a:solidFill>
                <a:srgbClr val="FF0000"/>
              </a:solidFill>
            </a:endParaRPr>
          </a:p>
          <a:p>
            <a:r>
              <a:rPr lang="pt-BR" b="1" dirty="0" smtClean="0">
                <a:solidFill>
                  <a:srgbClr val="0070C0"/>
                </a:solidFill>
              </a:rPr>
              <a:t>Normalmente esse comportamento é justificado pela :</a:t>
            </a:r>
          </a:p>
          <a:p>
            <a:pPr>
              <a:buNone/>
            </a:pPr>
            <a:r>
              <a:rPr lang="pt-BR" dirty="0" smtClean="0"/>
              <a:t>		- falta de tempo para preparo e consumo de alimentos, especialmente nas grandes cidades, </a:t>
            </a:r>
          </a:p>
          <a:p>
            <a:pPr>
              <a:buNone/>
            </a:pPr>
            <a:r>
              <a:rPr lang="pt-BR" dirty="0" smtClean="0"/>
              <a:t>		- a presença de produtos gerados com novas técnicas de conservação e de preparo, que agregam tempo e trabalho, </a:t>
            </a:r>
          </a:p>
          <a:p>
            <a:pPr>
              <a:buNone/>
            </a:pPr>
            <a:r>
              <a:rPr lang="pt-BR" dirty="0" smtClean="0"/>
              <a:t>		-  vasta oferta de itens alimentares </a:t>
            </a:r>
          </a:p>
          <a:p>
            <a:pPr>
              <a:buNone/>
            </a:pPr>
            <a:r>
              <a:rPr lang="pt-BR" dirty="0" smtClean="0"/>
              <a:t>		- deslocamentos das refeições de casa para estabelecimentos que comercializam alimentos – restaurantes, lanchonetes, vendedores ambulantes, padarias, entre outros; </a:t>
            </a:r>
          </a:p>
          <a:p>
            <a:pPr>
              <a:buNone/>
            </a:pPr>
            <a:r>
              <a:rPr lang="pt-BR" dirty="0" smtClean="0"/>
              <a:t>		- pela crescente oferta de preparações e utensílios transportáveis; </a:t>
            </a:r>
          </a:p>
          <a:p>
            <a:pPr>
              <a:buNone/>
            </a:pPr>
            <a:r>
              <a:rPr lang="pt-BR" dirty="0" smtClean="0"/>
              <a:t>		- pela oferta de produtos provenientes de várias partes do mundo; </a:t>
            </a:r>
          </a:p>
          <a:p>
            <a:pPr>
              <a:buNone/>
            </a:pPr>
            <a:r>
              <a:rPr lang="pt-BR" dirty="0" smtClean="0"/>
              <a:t>		- pelo arsenal publicitário associado aos alimentos; </a:t>
            </a:r>
          </a:p>
          <a:p>
            <a:pPr>
              <a:buNone/>
            </a:pPr>
            <a:r>
              <a:rPr lang="pt-BR" dirty="0" smtClean="0"/>
              <a:t>		- pela flexibilização de horários para comer agregada à diversidade de alimentos; </a:t>
            </a:r>
          </a:p>
          <a:p>
            <a:pPr>
              <a:buNone/>
            </a:pPr>
            <a:r>
              <a:rPr lang="pt-BR" dirty="0" smtClean="0"/>
              <a:t>		- pela crescente individualização dos rituais alimentares </a:t>
            </a:r>
            <a:r>
              <a:rPr lang="pt-BR" sz="2200" b="1" dirty="0" smtClean="0"/>
              <a:t>(Garcia,2003)</a:t>
            </a:r>
            <a:endParaRPr lang="pt-BR" sz="2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tretch>
            <a:fillRect/>
          </a:stretch>
        </p:blipFill>
        <p:spPr bwMode="auto">
          <a:xfrm>
            <a:off x="1920517" y="1447800"/>
            <a:ext cx="652851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tretch>
            <a:fillRect/>
          </a:stretch>
        </p:blipFill>
        <p:spPr bwMode="auto">
          <a:xfrm>
            <a:off x="2045347" y="1447800"/>
            <a:ext cx="6278856" cy="4800600"/>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tretch>
            <a:fillRect/>
          </a:stretch>
        </p:blipFill>
        <p:spPr bwMode="auto">
          <a:xfrm>
            <a:off x="2051720" y="1412776"/>
            <a:ext cx="6278856"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tretch>
            <a:fillRect/>
          </a:stretch>
        </p:blipFill>
        <p:spPr bwMode="auto">
          <a:xfrm>
            <a:off x="2063258" y="1447800"/>
            <a:ext cx="6243034" cy="4800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0" y="214313"/>
            <a:ext cx="8858250" cy="642937"/>
          </a:xfrm>
        </p:spPr>
        <p:txBody>
          <a:bodyPr>
            <a:normAutofit fontScale="90000"/>
          </a:bodyPr>
          <a:lstStyle/>
          <a:p>
            <a:pPr>
              <a:defRPr/>
            </a:pPr>
            <a:r>
              <a:rPr lang="pt-BR" sz="3200" b="1" dirty="0" smtClean="0">
                <a:solidFill>
                  <a:schemeClr val="tx2">
                    <a:lumMod val="75000"/>
                  </a:schemeClr>
                </a:solidFill>
              </a:rPr>
              <a:t>Cenário alimentar e nutricional dos brasileiros</a:t>
            </a:r>
          </a:p>
        </p:txBody>
      </p:sp>
      <p:sp>
        <p:nvSpPr>
          <p:cNvPr id="20482" name="Rectangle 3"/>
          <p:cNvSpPr>
            <a:spLocks noGrp="1"/>
          </p:cNvSpPr>
          <p:nvPr>
            <p:ph idx="1"/>
          </p:nvPr>
        </p:nvSpPr>
        <p:spPr>
          <a:xfrm>
            <a:off x="250825" y="1046163"/>
            <a:ext cx="8229600" cy="4525962"/>
          </a:xfrm>
        </p:spPr>
        <p:txBody>
          <a:bodyPr/>
          <a:lstStyle/>
          <a:p>
            <a:pPr algn="ctr">
              <a:buFont typeface="Arial" charset="0"/>
              <a:buNone/>
            </a:pPr>
            <a:r>
              <a:rPr lang="pt-BR" sz="2800" smtClean="0">
                <a:latin typeface="Arial" charset="0"/>
                <a:ea typeface="MS PGothic" pitchFamily="34" charset="-128"/>
                <a:cs typeface="Arial" charset="0"/>
              </a:rPr>
              <a:t>Tendências de consumo alimentar, segundo POF </a:t>
            </a:r>
          </a:p>
          <a:p>
            <a:pPr algn="ctr">
              <a:buFont typeface="Arial" charset="0"/>
              <a:buNone/>
            </a:pPr>
            <a:r>
              <a:rPr lang="pt-BR" sz="2800" smtClean="0">
                <a:latin typeface="Arial" charset="0"/>
                <a:ea typeface="MS PGothic" pitchFamily="34" charset="-128"/>
                <a:cs typeface="Arial" charset="0"/>
              </a:rPr>
              <a:t>2002 – 2003 e 2008-2009:</a:t>
            </a:r>
          </a:p>
          <a:p>
            <a:pPr eaLnBrk="1">
              <a:lnSpc>
                <a:spcPct val="93000"/>
              </a:lnSpc>
              <a:spcBef>
                <a:spcPct val="0"/>
              </a:spcBef>
              <a:buClr>
                <a:srgbClr val="000000"/>
              </a:buClr>
              <a:buFont typeface="Times New Roman" pitchFamily="18" charset="0"/>
              <a:buNone/>
            </a:pPr>
            <a:endParaRPr lang="pt-BR" sz="2800" smtClean="0">
              <a:latin typeface="Arial" charset="0"/>
              <a:ea typeface="MS PGothic" pitchFamily="34" charset="-128"/>
              <a:cs typeface="Arial" charset="0"/>
            </a:endParaRPr>
          </a:p>
          <a:p>
            <a:pPr algn="just" eaLnBrk="1">
              <a:lnSpc>
                <a:spcPct val="93000"/>
              </a:lnSpc>
              <a:spcBef>
                <a:spcPct val="0"/>
              </a:spcBef>
              <a:buClr>
                <a:srgbClr val="000000"/>
              </a:buClr>
              <a:buFont typeface="Times New Roman" pitchFamily="18" charset="0"/>
              <a:buNone/>
            </a:pPr>
            <a:r>
              <a:rPr lang="pt-BR" smtClean="0">
                <a:latin typeface="Arial" charset="0"/>
                <a:ea typeface="MS PGothic" pitchFamily="34" charset="-128"/>
                <a:cs typeface="Arial" charset="0"/>
              </a:rPr>
              <a:t>   </a:t>
            </a:r>
          </a:p>
          <a:p>
            <a:pPr>
              <a:buFont typeface="Arial" charset="0"/>
              <a:buNone/>
            </a:pPr>
            <a:endParaRPr lang="pt-BR" smtClean="0">
              <a:latin typeface="Arial" charset="0"/>
              <a:ea typeface="MS PGothic" pitchFamily="34" charset="-128"/>
              <a:cs typeface="Arial" charset="0"/>
            </a:endParaRPr>
          </a:p>
          <a:p>
            <a:pPr>
              <a:buFont typeface="Arial" charset="0"/>
              <a:buNone/>
            </a:pPr>
            <a:endParaRPr lang="pt-BR" smtClean="0">
              <a:latin typeface="Arial" charset="0"/>
              <a:ea typeface="MS PGothic" pitchFamily="34" charset="-128"/>
              <a:cs typeface="Arial" charset="0"/>
            </a:endParaRPr>
          </a:p>
        </p:txBody>
      </p:sp>
      <p:sp>
        <p:nvSpPr>
          <p:cNvPr id="91145" name="Text Box 9"/>
          <p:cNvSpPr txBox="1">
            <a:spLocks noChangeArrowheads="1"/>
          </p:cNvSpPr>
          <p:nvPr/>
        </p:nvSpPr>
        <p:spPr bwMode="auto">
          <a:xfrm>
            <a:off x="5292725" y="2852738"/>
            <a:ext cx="3851275" cy="131127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hangingPunct="0">
              <a:lnSpc>
                <a:spcPct val="93000"/>
              </a:lnSpc>
              <a:buClr>
                <a:srgbClr val="000000"/>
              </a:buClr>
              <a:buFont typeface="Times New Roman" pitchFamily="18" charset="0"/>
              <a:buNone/>
              <a:defRPr/>
            </a:pPr>
            <a:endParaRPr lang="pt-BR" sz="2000" dirty="0"/>
          </a:p>
          <a:p>
            <a:pPr algn="r" hangingPunct="0">
              <a:lnSpc>
                <a:spcPct val="93000"/>
              </a:lnSpc>
              <a:buClr>
                <a:srgbClr val="000000"/>
              </a:buClr>
              <a:buFont typeface="Times New Roman" pitchFamily="18" charset="0"/>
              <a:buNone/>
              <a:defRPr/>
            </a:pPr>
            <a:endParaRPr lang="pt-BR" sz="2000" dirty="0"/>
          </a:p>
          <a:p>
            <a:pPr>
              <a:spcBef>
                <a:spcPct val="50000"/>
              </a:spcBef>
              <a:defRPr/>
            </a:pPr>
            <a:endParaRPr lang="pt-BR" sz="2800" dirty="0"/>
          </a:p>
        </p:txBody>
      </p:sp>
      <p:sp>
        <p:nvSpPr>
          <p:cNvPr id="91146" name="Text Box 10"/>
          <p:cNvSpPr txBox="1">
            <a:spLocks noChangeArrowheads="1"/>
          </p:cNvSpPr>
          <p:nvPr/>
        </p:nvSpPr>
        <p:spPr bwMode="auto">
          <a:xfrm>
            <a:off x="722313" y="3265488"/>
            <a:ext cx="3851275" cy="519112"/>
          </a:xfrm>
          <a:prstGeom prst="rect">
            <a:avLst/>
          </a:prstGeom>
          <a:noFill/>
          <a:ln>
            <a:noFill/>
          </a:ln>
          <a:effectLst>
            <a:prstShdw prst="shdw17" dist="17961" dir="2700000">
              <a:schemeClr val="accent1">
                <a:gamma/>
                <a:shade val="60000"/>
                <a:invGamma/>
              </a:schemeClr>
            </a:prstShdw>
          </a:effectLst>
          <a:extLst/>
        </p:spPr>
        <p:txBody>
          <a:bodyPr>
            <a:spAutoFit/>
          </a:bodyPr>
          <a:lstStyle/>
          <a:p>
            <a:pPr>
              <a:spcBef>
                <a:spcPct val="50000"/>
              </a:spcBef>
              <a:defRPr/>
            </a:pPr>
            <a:endParaRPr lang="pt-BR" sz="2800"/>
          </a:p>
        </p:txBody>
      </p:sp>
      <p:graphicFrame>
        <p:nvGraphicFramePr>
          <p:cNvPr id="16" name="Diagrama 15"/>
          <p:cNvGraphicFramePr/>
          <p:nvPr/>
        </p:nvGraphicFramePr>
        <p:xfrm>
          <a:off x="251520" y="2123719"/>
          <a:ext cx="8143932"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6" name="Picture 15" descr="ANd9GcTolV9EIddNYiv8ACbalRqcmZQjQbVDZ_THQIasYmGFOuV-jaIYOA"/>
          <p:cNvPicPr>
            <a:picLocks noChangeAspect="1" noChangeArrowheads="1"/>
          </p:cNvPicPr>
          <p:nvPr/>
        </p:nvPicPr>
        <p:blipFill>
          <a:blip r:embed="rId7" cstate="print"/>
          <a:srcRect/>
          <a:stretch>
            <a:fillRect/>
          </a:stretch>
        </p:blipFill>
        <p:spPr bwMode="auto">
          <a:xfrm>
            <a:off x="865188" y="4346575"/>
            <a:ext cx="1751012" cy="1389063"/>
          </a:xfrm>
          <a:prstGeom prst="rect">
            <a:avLst/>
          </a:prstGeom>
          <a:noFill/>
          <a:ln w="9525">
            <a:noFill/>
            <a:miter lim="800000"/>
            <a:headEnd/>
            <a:tailEnd/>
          </a:ln>
        </p:spPr>
      </p:pic>
      <p:pic>
        <p:nvPicPr>
          <p:cNvPr id="20487" name="Picture 19" descr="ANd9GcRhl0NBKfPekg-TqGXgd_qD_o70G4uyafsaMWcbt_0-1NgSVuJQF9rh2d4"/>
          <p:cNvPicPr>
            <a:picLocks noChangeAspect="1" noChangeArrowheads="1"/>
          </p:cNvPicPr>
          <p:nvPr/>
        </p:nvPicPr>
        <p:blipFill>
          <a:blip r:embed="rId8" cstate="print"/>
          <a:srcRect/>
          <a:stretch>
            <a:fillRect/>
          </a:stretch>
        </p:blipFill>
        <p:spPr bwMode="auto">
          <a:xfrm>
            <a:off x="5618163" y="4705350"/>
            <a:ext cx="1990725" cy="676275"/>
          </a:xfrm>
          <a:prstGeom prst="rect">
            <a:avLst/>
          </a:prstGeom>
          <a:noFill/>
          <a:ln w="9525">
            <a:noFill/>
            <a:miter lim="800000"/>
            <a:headEnd/>
            <a:tailEnd/>
          </a:ln>
        </p:spPr>
      </p:pic>
      <p:sp>
        <p:nvSpPr>
          <p:cNvPr id="20488" name="AutoShape 21" descr="Z"/>
          <p:cNvSpPr>
            <a:spLocks noChangeAspect="1" noChangeArrowheads="1"/>
          </p:cNvSpPr>
          <p:nvPr/>
        </p:nvSpPr>
        <p:spPr bwMode="auto">
          <a:xfrm>
            <a:off x="3351213" y="2314575"/>
            <a:ext cx="2085975" cy="2190750"/>
          </a:xfrm>
          <a:prstGeom prst="rect">
            <a:avLst/>
          </a:prstGeom>
          <a:noFill/>
          <a:ln w="9525">
            <a:noFill/>
            <a:miter lim="800000"/>
            <a:headEnd/>
            <a:tailEnd/>
          </a:ln>
        </p:spPr>
        <p:txBody>
          <a:bodyPr/>
          <a:lstStyle/>
          <a:p>
            <a:endParaRPr lang="pt-BR"/>
          </a:p>
        </p:txBody>
      </p:sp>
      <p:sp>
        <p:nvSpPr>
          <p:cNvPr id="20489" name="AutoShape 23" descr="Z"/>
          <p:cNvSpPr>
            <a:spLocks noChangeAspect="1" noChangeArrowheads="1"/>
          </p:cNvSpPr>
          <p:nvPr/>
        </p:nvSpPr>
        <p:spPr bwMode="auto">
          <a:xfrm>
            <a:off x="3641725" y="2624138"/>
            <a:ext cx="1504950" cy="1571625"/>
          </a:xfrm>
          <a:prstGeom prst="rect">
            <a:avLst/>
          </a:prstGeom>
          <a:noFill/>
          <a:ln w="9525">
            <a:noFill/>
            <a:miter lim="800000"/>
            <a:headEnd/>
            <a:tailEnd/>
          </a:ln>
        </p:spPr>
        <p:txBody>
          <a:bodyPr/>
          <a:lstStyle/>
          <a:p>
            <a:endParaRPr lang="pt-BR"/>
          </a:p>
        </p:txBody>
      </p:sp>
      <p:pic>
        <p:nvPicPr>
          <p:cNvPr id="20490" name="Picture 33" descr="ANd9GcRq2PS6ov3eiDXFv6FE31JqoFke6PIoLPqDvPfOEjGXjr-yNMDC"/>
          <p:cNvPicPr>
            <a:picLocks noChangeAspect="1" noChangeArrowheads="1"/>
          </p:cNvPicPr>
          <p:nvPr/>
        </p:nvPicPr>
        <p:blipFill>
          <a:blip r:embed="rId9" cstate="print"/>
          <a:srcRect/>
          <a:stretch>
            <a:fillRect/>
          </a:stretch>
        </p:blipFill>
        <p:spPr bwMode="auto">
          <a:xfrm>
            <a:off x="7489825" y="4633913"/>
            <a:ext cx="1476375" cy="738187"/>
          </a:xfrm>
          <a:prstGeom prst="rect">
            <a:avLst/>
          </a:prstGeom>
          <a:noFill/>
          <a:ln w="9525">
            <a:noFill/>
            <a:miter lim="800000"/>
            <a:headEnd/>
            <a:tailEnd/>
          </a:ln>
        </p:spPr>
      </p:pic>
      <p:sp>
        <p:nvSpPr>
          <p:cNvPr id="6159" name="AutoShape 37"/>
          <p:cNvSpPr>
            <a:spLocks noChangeArrowheads="1"/>
          </p:cNvSpPr>
          <p:nvPr/>
        </p:nvSpPr>
        <p:spPr bwMode="auto">
          <a:xfrm>
            <a:off x="2751138" y="4267200"/>
            <a:ext cx="1714500" cy="1357313"/>
          </a:xfrm>
          <a:custGeom>
            <a:avLst/>
            <a:gdLst>
              <a:gd name="T0" fmla="*/ 35284362 w 21600"/>
              <a:gd name="T1" fmla="*/ 0 h 21600"/>
              <a:gd name="T2" fmla="*/ 0 w 21600"/>
              <a:gd name="T3" fmla="*/ 12024195 h 21600"/>
              <a:gd name="T4" fmla="*/ 35284362 w 21600"/>
              <a:gd name="T5" fmla="*/ 24048357 h 21600"/>
              <a:gd name="T6" fmla="*/ 47045781 w 21600"/>
              <a:gd name="T7" fmla="*/ 120241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60000"/>
              <a:lumOff val="40000"/>
            </a:schemeClr>
          </a:solidFill>
          <a:ln w="9525">
            <a:noFill/>
            <a:miter lim="800000"/>
            <a:headEnd/>
            <a:tailEnd/>
          </a:ln>
          <a:effectLst>
            <a:prstShdw prst="shdw17" dist="17961" dir="2700000">
              <a:srgbClr val="999900"/>
            </a:prstShdw>
          </a:effectLst>
        </p:spPr>
        <p:txBody>
          <a:bodyPr wrap="none" anchor="ctr"/>
          <a:lstStyle/>
          <a:p>
            <a:pPr>
              <a:defRPr/>
            </a:pPr>
            <a:endParaRPr lang="pt-BR"/>
          </a:p>
        </p:txBody>
      </p:sp>
      <p:pic>
        <p:nvPicPr>
          <p:cNvPr id="20492" name="Imagem 16" descr="refrigerantes.jpg"/>
          <p:cNvPicPr>
            <a:picLocks noChangeAspect="1"/>
          </p:cNvPicPr>
          <p:nvPr/>
        </p:nvPicPr>
        <p:blipFill>
          <a:blip r:embed="rId10" cstate="print"/>
          <a:srcRect/>
          <a:stretch>
            <a:fillRect/>
          </a:stretch>
        </p:blipFill>
        <p:spPr bwMode="auto">
          <a:xfrm>
            <a:off x="4465638" y="4195763"/>
            <a:ext cx="14287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subTitle" idx="4294967295"/>
          </p:nvPr>
        </p:nvSpPr>
        <p:spPr>
          <a:xfrm>
            <a:off x="912813" y="2054225"/>
            <a:ext cx="8231187" cy="4446588"/>
          </a:xfrm>
        </p:spPr>
        <p:txBody>
          <a:bodyPr lIns="0" tIns="25602" rIns="0" bIns="0" anchor="ctr"/>
          <a:lstStyle/>
          <a:p>
            <a:pPr marL="0" indent="0" algn="ctr" defTabSz="449263" eaLnBrk="1">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t-BR" smtClean="0">
                <a:latin typeface="Arial" charset="0"/>
                <a:ea typeface="MS PGothic" pitchFamily="34" charset="-128"/>
                <a:cs typeface="Arial" charset="0"/>
              </a:rPr>
              <a:t>I</a:t>
            </a:r>
          </a:p>
        </p:txBody>
      </p:sp>
      <p:graphicFrame>
        <p:nvGraphicFramePr>
          <p:cNvPr id="1026" name="Gráfico 1"/>
          <p:cNvGraphicFramePr>
            <a:graphicFrameLocks/>
          </p:cNvGraphicFramePr>
          <p:nvPr/>
        </p:nvGraphicFramePr>
        <p:xfrm>
          <a:off x="107504" y="2132857"/>
          <a:ext cx="8749692" cy="4032994"/>
        </p:xfrm>
        <a:graphic>
          <a:graphicData uri="http://schemas.openxmlformats.org/presentationml/2006/ole">
            <p:oleObj spid="_x0000_s2050" name="Planilha" r:id="rId4" imgW="8543841" imgH="4581457" progId="Excel.Sheet.8">
              <p:embed/>
            </p:oleObj>
          </a:graphicData>
        </a:graphic>
      </p:graphicFrame>
      <p:sp>
        <p:nvSpPr>
          <p:cNvPr id="1028" name="CaixaDeTexto 3"/>
          <p:cNvSpPr txBox="1">
            <a:spLocks noChangeArrowheads="1"/>
          </p:cNvSpPr>
          <p:nvPr/>
        </p:nvSpPr>
        <p:spPr bwMode="auto">
          <a:xfrm>
            <a:off x="312738" y="1249363"/>
            <a:ext cx="8362950" cy="684818"/>
          </a:xfrm>
          <a:prstGeom prst="rect">
            <a:avLst/>
          </a:prstGeom>
          <a:noFill/>
          <a:ln w="9525">
            <a:noFill/>
            <a:miter lim="800000"/>
            <a:headEnd/>
            <a:tailEnd/>
          </a:ln>
        </p:spPr>
        <p:txBody>
          <a:bodyPr lIns="82945" tIns="41473" rIns="82945" bIns="41473">
            <a:spAutoFit/>
          </a:bodyPr>
          <a:lstStyle/>
          <a:p>
            <a:pPr algn="just" defTabSz="828675" hangingPunct="0">
              <a:lnSpc>
                <a:spcPct val="93000"/>
              </a:lnSpc>
              <a:buClr>
                <a:srgbClr val="000000"/>
              </a:buClr>
              <a:buSzPct val="100000"/>
              <a:buFont typeface="Times New Roman" pitchFamily="18" charset="0"/>
              <a:buNone/>
            </a:pPr>
            <a:r>
              <a:rPr lang="pt-BR" sz="2100" b="1" dirty="0">
                <a:latin typeface="+mj-lt"/>
                <a:ea typeface="MS Gothic" pitchFamily="49" charset="-128"/>
              </a:rPr>
              <a:t>Tendências de consumo alimentar: </a:t>
            </a:r>
            <a:r>
              <a:rPr lang="pt-BR" sz="2100" dirty="0">
                <a:latin typeface="+mj-lt"/>
                <a:ea typeface="MS Gothic" pitchFamily="49" charset="-128"/>
              </a:rPr>
              <a:t>redução no consumo de alimentos básicos e maior participação de alimentos ultra processados.</a:t>
            </a:r>
          </a:p>
        </p:txBody>
      </p:sp>
      <p:sp>
        <p:nvSpPr>
          <p:cNvPr id="1029" name="CaixaDeTexto 3"/>
          <p:cNvSpPr txBox="1">
            <a:spLocks noChangeArrowheads="1"/>
          </p:cNvSpPr>
          <p:nvPr/>
        </p:nvSpPr>
        <p:spPr bwMode="auto">
          <a:xfrm>
            <a:off x="2804864" y="2204864"/>
            <a:ext cx="5943600" cy="541702"/>
          </a:xfrm>
          <a:prstGeom prst="rect">
            <a:avLst/>
          </a:prstGeom>
          <a:solidFill>
            <a:schemeClr val="bg1"/>
          </a:solidFill>
          <a:ln w="9525">
            <a:solidFill>
              <a:schemeClr val="accent1"/>
            </a:solidFill>
            <a:miter lim="800000"/>
            <a:headEnd/>
            <a:tailEnd/>
          </a:ln>
        </p:spPr>
        <p:txBody>
          <a:bodyPr lIns="82945" tIns="41473" rIns="82945" bIns="41473">
            <a:spAutoFit/>
          </a:bodyPr>
          <a:lstStyle/>
          <a:p>
            <a:pPr algn="just" defTabSz="828675" hangingPunct="0">
              <a:lnSpc>
                <a:spcPct val="93000"/>
              </a:lnSpc>
              <a:buClr>
                <a:srgbClr val="000000"/>
              </a:buClr>
              <a:buSzPct val="100000"/>
              <a:buFont typeface="Times New Roman" pitchFamily="18" charset="0"/>
              <a:buNone/>
              <a:defRPr/>
            </a:pPr>
            <a:r>
              <a:rPr lang="pt-BR" sz="1600" dirty="0">
                <a:latin typeface="+mj-lt"/>
                <a:ea typeface="MS Gothic" pitchFamily="49" charset="-128"/>
              </a:rPr>
              <a:t>Participação relativa de alimentos e grupos de alimentos no total de calorias da aquisição alimentar domiciliar. POF 2002-3 e 2008-9.</a:t>
            </a:r>
          </a:p>
        </p:txBody>
      </p:sp>
      <p:sp>
        <p:nvSpPr>
          <p:cNvPr id="1030" name="Seta para baixo 28"/>
          <p:cNvSpPr>
            <a:spLocks noChangeArrowheads="1"/>
          </p:cNvSpPr>
          <p:nvPr/>
        </p:nvSpPr>
        <p:spPr bwMode="auto">
          <a:xfrm rot="18775765">
            <a:off x="2835275" y="3189685"/>
            <a:ext cx="388937" cy="1490662"/>
          </a:xfrm>
          <a:prstGeom prst="downArrow">
            <a:avLst>
              <a:gd name="adj1" fmla="val 50000"/>
              <a:gd name="adj2" fmla="val 4998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82945" tIns="41473" rIns="82945" bIns="41473" anchor="ctr"/>
          <a:lstStyle/>
          <a:p>
            <a:pPr algn="ctr" defTabSz="828675" hangingPunct="0">
              <a:lnSpc>
                <a:spcPct val="93000"/>
              </a:lnSpc>
              <a:buClr>
                <a:srgbClr val="000000"/>
              </a:buClr>
              <a:buSzPct val="100000"/>
              <a:buFont typeface="Times New Roman" pitchFamily="18" charset="0"/>
              <a:buNone/>
              <a:defRPr/>
            </a:pPr>
            <a:endParaRPr lang="pt-BR" sz="1600">
              <a:solidFill>
                <a:srgbClr val="FFFFFF"/>
              </a:solidFill>
              <a:ea typeface="MS Gothic" pitchFamily="49" charset="-128"/>
            </a:endParaRPr>
          </a:p>
        </p:txBody>
      </p:sp>
      <p:sp>
        <p:nvSpPr>
          <p:cNvPr id="8" name="Seta para baixo 28"/>
          <p:cNvSpPr>
            <a:spLocks noChangeArrowheads="1"/>
          </p:cNvSpPr>
          <p:nvPr/>
        </p:nvSpPr>
        <p:spPr bwMode="auto">
          <a:xfrm rot="14372728">
            <a:off x="7351664" y="3602243"/>
            <a:ext cx="388938" cy="1490663"/>
          </a:xfrm>
          <a:prstGeom prst="downArrow">
            <a:avLst>
              <a:gd name="adj1" fmla="val 50000"/>
              <a:gd name="adj2" fmla="val 4998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82945" tIns="41473" rIns="82945" bIns="41473" anchor="ctr"/>
          <a:lstStyle/>
          <a:p>
            <a:pPr algn="ctr" defTabSz="828675" hangingPunct="0">
              <a:lnSpc>
                <a:spcPct val="93000"/>
              </a:lnSpc>
              <a:buClr>
                <a:srgbClr val="000000"/>
              </a:buClr>
              <a:buSzPct val="100000"/>
              <a:buFont typeface="Times New Roman" pitchFamily="18" charset="0"/>
              <a:buNone/>
              <a:defRPr/>
            </a:pPr>
            <a:endParaRPr lang="pt-BR" sz="1600">
              <a:solidFill>
                <a:srgbClr val="FFFFFF"/>
              </a:solidFill>
              <a:ea typeface="MS Gothic" pitchFamily="49" charset="-128"/>
            </a:endParaRPr>
          </a:p>
        </p:txBody>
      </p:sp>
      <p:pic>
        <p:nvPicPr>
          <p:cNvPr id="9" name="Picture 9"/>
          <p:cNvPicPr>
            <a:picLocks noChangeAspect="1" noChangeArrowheads="1"/>
          </p:cNvPicPr>
          <p:nvPr/>
        </p:nvPicPr>
        <p:blipFill rotWithShape="1">
          <a:blip r:embed="rId5" cstate="print"/>
          <a:srcRect l="27662" t="24594" r="12143" b="74365"/>
          <a:stretch/>
        </p:blipFill>
        <p:spPr bwMode="auto">
          <a:xfrm>
            <a:off x="0" y="-26988"/>
            <a:ext cx="9144000" cy="142876"/>
          </a:xfrm>
          <a:prstGeom prst="rect">
            <a:avLst/>
          </a:prstGeom>
          <a:noFill/>
          <a:ln>
            <a:noFill/>
          </a:ln>
          <a:effectLst>
            <a:prstShdw prst="shdw17" dist="17961" dir="2700000">
              <a:schemeClr val="accent1">
                <a:gamma/>
                <a:shade val="60000"/>
                <a:invGamma/>
              </a:schemeClr>
            </a:prstShdw>
          </a:effectLst>
          <a:extLst/>
        </p:spPr>
      </p:pic>
      <p:sp>
        <p:nvSpPr>
          <p:cNvPr id="10" name="Título 1"/>
          <p:cNvSpPr txBox="1">
            <a:spLocks/>
          </p:cNvSpPr>
          <p:nvPr/>
        </p:nvSpPr>
        <p:spPr>
          <a:xfrm>
            <a:off x="0" y="214313"/>
            <a:ext cx="8858250" cy="642937"/>
          </a:xfrm>
          <a:prstGeom prst="rect">
            <a:avLst/>
          </a:prstGeom>
        </p:spPr>
        <p:txBody>
          <a:bodyPr/>
          <a:lstStyle/>
          <a:p>
            <a:pPr algn="ctr" eaLnBrk="0" hangingPunct="0">
              <a:defRPr/>
            </a:pPr>
            <a:r>
              <a:rPr lang="pt-BR" sz="3200" b="1" dirty="0">
                <a:solidFill>
                  <a:schemeClr val="tx2">
                    <a:lumMod val="75000"/>
                  </a:schemeClr>
                </a:solidFill>
                <a:latin typeface="+mj-lt"/>
                <a:ea typeface="+mj-ea"/>
                <a:cs typeface="+mj-cs"/>
              </a:rPr>
              <a:t>Cenário alimentar e nutricional </a:t>
            </a:r>
            <a:r>
              <a:rPr lang="pt-BR" sz="3200" b="1" dirty="0" smtClean="0">
                <a:solidFill>
                  <a:schemeClr val="tx2">
                    <a:lumMod val="75000"/>
                  </a:schemeClr>
                </a:solidFill>
                <a:latin typeface="+mj-lt"/>
                <a:ea typeface="+mj-ea"/>
                <a:cs typeface="+mj-cs"/>
              </a:rPr>
              <a:t>dos brasileiros</a:t>
            </a:r>
            <a:endParaRPr lang="pt-BR" sz="3200" b="1" dirty="0">
              <a:solidFill>
                <a:schemeClr val="tx2">
                  <a:lumMod val="75000"/>
                </a:schemeClr>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pic>
        <p:nvPicPr>
          <p:cNvPr id="3074" name="Picture 2"/>
          <p:cNvPicPr>
            <a:picLocks noGrp="1" noChangeAspect="1" noChangeArrowheads="1"/>
          </p:cNvPicPr>
          <p:nvPr>
            <p:ph idx="1"/>
          </p:nvPr>
        </p:nvPicPr>
        <p:blipFill>
          <a:blip r:embed="rId2" cstate="print"/>
          <a:stretch>
            <a:fillRect/>
          </a:stretch>
        </p:blipFill>
        <p:spPr bwMode="auto">
          <a:xfrm>
            <a:off x="1610467" y="1447800"/>
            <a:ext cx="7148616"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1654101" y="332656"/>
            <a:ext cx="7061348" cy="5915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2339752" y="404664"/>
            <a:ext cx="5849093" cy="580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latin typeface="+mn-lt"/>
              </a:rPr>
              <a:t>Acesso e Consumo Alimentar da população numa perspectiva ética, adequada e saudável</a:t>
            </a:r>
            <a:endParaRPr lang="pt-BR" sz="2400" dirty="0">
              <a:latin typeface="+mn-lt"/>
            </a:endParaRPr>
          </a:p>
        </p:txBody>
      </p:sp>
      <p:sp>
        <p:nvSpPr>
          <p:cNvPr id="3" name="Espaço Reservado para Conteúdo 2"/>
          <p:cNvSpPr>
            <a:spLocks noGrp="1"/>
          </p:cNvSpPr>
          <p:nvPr>
            <p:ph idx="1"/>
          </p:nvPr>
        </p:nvSpPr>
        <p:spPr/>
        <p:txBody>
          <a:bodyPr>
            <a:normAutofit/>
          </a:bodyPr>
          <a:lstStyle/>
          <a:p>
            <a:pPr>
              <a:buNone/>
            </a:pPr>
            <a:r>
              <a:rPr lang="pt-BR" dirty="0" smtClean="0"/>
              <a:t>	</a:t>
            </a:r>
          </a:p>
          <a:p>
            <a:pPr algn="just">
              <a:buNone/>
            </a:pPr>
            <a:r>
              <a:rPr lang="pt-BR" sz="2000" b="1" dirty="0"/>
              <a:t>	</a:t>
            </a:r>
            <a:r>
              <a:rPr lang="pt-BR" sz="2000" b="1" dirty="0" smtClean="0"/>
              <a:t>Um </a:t>
            </a:r>
            <a:r>
              <a:rPr lang="pt-BR" sz="2000" b="1" dirty="0"/>
              <a:t>pressuposto básico para a segurança alimentar e nutricional da população brasileira é o </a:t>
            </a:r>
            <a:r>
              <a:rPr lang="pt-BR" sz="2000" b="1" dirty="0">
                <a:solidFill>
                  <a:srgbClr val="C00000"/>
                </a:solidFill>
              </a:rPr>
              <a:t>acesso de toda a população a alimentos de qualidade e quantidade suficiente incluindo a água</a:t>
            </a:r>
            <a:r>
              <a:rPr lang="pt-BR" sz="2000" b="1" dirty="0" smtClean="0"/>
              <a:t>.</a:t>
            </a:r>
          </a:p>
          <a:p>
            <a:pPr algn="just">
              <a:buNone/>
            </a:pPr>
            <a:endParaRPr lang="pt-BR" sz="2000" b="1" dirty="0"/>
          </a:p>
          <a:p>
            <a:pPr algn="just">
              <a:buNone/>
            </a:pPr>
            <a:r>
              <a:rPr lang="pt-BR" sz="2000" b="1" dirty="0" smtClean="0"/>
              <a:t>	Segurança </a:t>
            </a:r>
            <a:r>
              <a:rPr lang="pt-BR" sz="2000" b="1" dirty="0"/>
              <a:t>Alimentar e Nutricional  </a:t>
            </a:r>
            <a:r>
              <a:rPr lang="pt-BR" sz="2000" b="1" dirty="0" smtClean="0"/>
              <a:t>é a  </a:t>
            </a:r>
            <a:r>
              <a:rPr lang="pt-BR" sz="2000" b="1" dirty="0"/>
              <a:t>realização do direito de todos ao acesso regular e permanente a alimentos de qualidade, em quantidade suficiente, sem comprometer o acesso a outras necessidades essenciais, tendo como base práticas alimentares promotoras de saúde que respeitem a diversidade cultural e que sejam ambiental, cultural, econômica e socialmente sustentáveis (</a:t>
            </a:r>
            <a:r>
              <a:rPr lang="pt-BR" sz="2000" b="1" dirty="0" err="1"/>
              <a:t>Losan</a:t>
            </a:r>
            <a:r>
              <a:rPr lang="pt-BR" sz="2000" b="1" dirty="0"/>
              <a:t>-2006)</a:t>
            </a:r>
          </a:p>
          <a:p>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tretch>
            <a:fillRect/>
          </a:stretch>
        </p:blipFill>
        <p:spPr bwMode="auto">
          <a:xfrm>
            <a:off x="1541219" y="332656"/>
            <a:ext cx="7287111" cy="5915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tretch>
            <a:fillRect/>
          </a:stretch>
        </p:blipFill>
        <p:spPr bwMode="auto">
          <a:xfrm>
            <a:off x="2167594" y="476672"/>
            <a:ext cx="6034362" cy="5771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tretch>
            <a:fillRect/>
          </a:stretch>
        </p:blipFill>
        <p:spPr bwMode="auto">
          <a:xfrm>
            <a:off x="1691680" y="404664"/>
            <a:ext cx="6457250" cy="5843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tretch>
            <a:fillRect/>
          </a:stretch>
        </p:blipFill>
        <p:spPr bwMode="auto">
          <a:xfrm>
            <a:off x="1835697" y="548680"/>
            <a:ext cx="6189244" cy="5699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tretch>
            <a:fillRect/>
          </a:stretch>
        </p:blipFill>
        <p:spPr bwMode="auto">
          <a:xfrm>
            <a:off x="1763688" y="476672"/>
            <a:ext cx="6200581" cy="5771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tretch>
            <a:fillRect/>
          </a:stretch>
        </p:blipFill>
        <p:spPr bwMode="auto">
          <a:xfrm>
            <a:off x="1763688" y="548680"/>
            <a:ext cx="6123729" cy="5699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Alimentação adequada e saudável</a:t>
            </a:r>
            <a:endParaRPr lang="pt-BR" sz="2400" b="1" dirty="0">
              <a:solidFill>
                <a:srgbClr val="C00000"/>
              </a:solidFill>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p>
          <a:p>
            <a:pPr algn="just">
              <a:buNone/>
            </a:pPr>
            <a:r>
              <a:rPr lang="pt-BR" sz="2000" b="1" i="1" dirty="0" smtClean="0"/>
              <a:t>	“A alimentação adequada e saudável é a realização de um direito humano básico, com a garantia ao acesso permanente e regular, de forma socialmente justa, a uma prática alimentar adequada aos aspectos biológicos e sociais dos indivíduos, de acordo com o ciclo de vida e as necessidades alimentares especiais, pautada no referencial tradicional local. Deve atender aos princípios da variedade, equilíbrio, moderação, prazer (sabor), às dimensões de gênero e etnia, e às formas de produção ambientalmente sustentáveis, livre de contaminantes físicos, químicos, biológicos e de organismos geneticamente modificado.”</a:t>
            </a:r>
            <a:r>
              <a:rPr lang="pt-BR" sz="2000" b="1" dirty="0" smtClean="0"/>
              <a:t>(</a:t>
            </a:r>
            <a:r>
              <a:rPr lang="pt-BR" sz="2000" b="1" dirty="0" err="1" smtClean="0"/>
              <a:t>Consea</a:t>
            </a:r>
            <a:r>
              <a:rPr lang="pt-BR" sz="2000" b="1" dirty="0" smtClean="0"/>
              <a:t>- 2007)</a:t>
            </a:r>
          </a:p>
          <a:p>
            <a:pPr algn="just">
              <a:buNone/>
            </a:pPr>
            <a:endParaRPr lang="pt-BR" sz="2200" dirty="0" smtClean="0">
              <a:latin typeface="+mj-lt"/>
            </a:endParaRPr>
          </a:p>
          <a:p>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Ética</a:t>
            </a:r>
            <a:endParaRPr lang="pt-BR" dirty="0"/>
          </a:p>
        </p:txBody>
      </p:sp>
      <p:pic>
        <p:nvPicPr>
          <p:cNvPr id="15362" name="Picture 2"/>
          <p:cNvPicPr>
            <a:picLocks noGrp="1" noChangeAspect="1" noChangeArrowheads="1"/>
          </p:cNvPicPr>
          <p:nvPr>
            <p:ph idx="1"/>
          </p:nvPr>
        </p:nvPicPr>
        <p:blipFill>
          <a:blip r:embed="rId2" cstate="print"/>
          <a:stretch>
            <a:fillRect/>
          </a:stretch>
        </p:blipFill>
        <p:spPr bwMode="auto">
          <a:xfrm>
            <a:off x="1435100" y="1196752"/>
            <a:ext cx="7499350" cy="50405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7498080" cy="850106"/>
          </a:xfrm>
        </p:spPr>
        <p:txBody>
          <a:bodyPr>
            <a:normAutofit/>
          </a:bodyPr>
          <a:lstStyle/>
          <a:p>
            <a:r>
              <a:rPr lang="pt-BR" sz="2400" b="1" dirty="0" smtClean="0">
                <a:solidFill>
                  <a:srgbClr val="C00000"/>
                </a:solidFill>
              </a:rPr>
              <a:t>Novo pacto com a natureza e o meio ambiente</a:t>
            </a:r>
            <a:br>
              <a:rPr lang="pt-BR" sz="2400" b="1" dirty="0" smtClean="0">
                <a:solidFill>
                  <a:srgbClr val="C00000"/>
                </a:solidFill>
              </a:rPr>
            </a:br>
            <a:endParaRPr lang="pt-BR" sz="2400" b="1" dirty="0">
              <a:solidFill>
                <a:srgbClr val="C00000"/>
              </a:solidFill>
            </a:endParaRPr>
          </a:p>
        </p:txBody>
      </p:sp>
      <p:sp>
        <p:nvSpPr>
          <p:cNvPr id="3" name="Espaço Reservado para Conteúdo 2"/>
          <p:cNvSpPr>
            <a:spLocks noGrp="1"/>
          </p:cNvSpPr>
          <p:nvPr>
            <p:ph idx="1"/>
          </p:nvPr>
        </p:nvSpPr>
        <p:spPr>
          <a:xfrm>
            <a:off x="1435608" y="1124744"/>
            <a:ext cx="7498080" cy="5123656"/>
          </a:xfrm>
        </p:spPr>
        <p:txBody>
          <a:bodyPr>
            <a:normAutofit fontScale="70000" lnSpcReduction="20000"/>
          </a:bodyPr>
          <a:lstStyle/>
          <a:p>
            <a:endParaRPr lang="pt-BR" sz="2900" b="1" dirty="0" smtClean="0"/>
          </a:p>
          <a:p>
            <a:r>
              <a:rPr lang="pt-BR" sz="2600" dirty="0" smtClean="0"/>
              <a:t>Produzir no ritmo da natureza por oposição ao ritmo cultural : orgânico</a:t>
            </a:r>
          </a:p>
          <a:p>
            <a:r>
              <a:rPr lang="pt-BR" sz="2600" dirty="0" smtClean="0"/>
              <a:t>Tornar o nosso corpo e o planeta limpos e desintoxicados do industrial e do artificial</a:t>
            </a:r>
          </a:p>
          <a:p>
            <a:r>
              <a:rPr lang="pt-BR" sz="2600" dirty="0" smtClean="0"/>
              <a:t>Palavras chaves: harmonia, energia e equilíbrio </a:t>
            </a:r>
          </a:p>
          <a:p>
            <a:pPr>
              <a:buNone/>
            </a:pPr>
            <a:endParaRPr lang="pt-BR" dirty="0" smtClean="0"/>
          </a:p>
          <a:p>
            <a:pPr>
              <a:buNone/>
            </a:pPr>
            <a:r>
              <a:rPr lang="pt-BR" sz="2600" b="1" dirty="0" smtClean="0"/>
              <a:t>Baseada na ciência “alternativa” cujo modelo é a Natureza</a:t>
            </a:r>
          </a:p>
          <a:p>
            <a:pPr>
              <a:buNone/>
            </a:pPr>
            <a:r>
              <a:rPr lang="pt-BR" sz="2600" dirty="0" smtClean="0"/>
              <a:t>	* Hierarquia dos alimentos e das técnicas de cocção</a:t>
            </a:r>
          </a:p>
          <a:p>
            <a:pPr>
              <a:buNone/>
            </a:pPr>
            <a:r>
              <a:rPr lang="pt-BR" sz="2600" dirty="0" smtClean="0"/>
              <a:t>	 * Alimento bom é aquele mais próximo da natureza, com pouca intervenção técnico industrial e próximo das tradições artesanais</a:t>
            </a:r>
          </a:p>
          <a:p>
            <a:pPr>
              <a:buNone/>
            </a:pPr>
            <a:endParaRPr lang="pt-BR" sz="2600" b="1" dirty="0" smtClean="0"/>
          </a:p>
          <a:p>
            <a:pPr>
              <a:buNone/>
            </a:pPr>
            <a:r>
              <a:rPr lang="pt-BR" sz="2600" b="1" dirty="0" smtClean="0"/>
              <a:t>Alimentação e comer como fontes de identidade e de ação política</a:t>
            </a:r>
          </a:p>
          <a:p>
            <a:r>
              <a:rPr lang="pt-BR" sz="2600" dirty="0" smtClean="0"/>
              <a:t>Alimentação como atividade consciente</a:t>
            </a:r>
          </a:p>
          <a:p>
            <a:r>
              <a:rPr lang="pt-BR" sz="2600" dirty="0" smtClean="0"/>
              <a:t>Alimento como opção ética e moral</a:t>
            </a:r>
          </a:p>
          <a:p>
            <a:r>
              <a:rPr lang="pt-BR" sz="2600" dirty="0" smtClean="0"/>
              <a:t>Hierarquização dos alimentos e dos consumidores de um ponto de vista moral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28A0092B-C50C-407E-A947-70E740481C1C}">
                <a14:useLocalDpi xmlns:a14="http://schemas.microsoft.com/office/drawing/2010/main" xmlns="" val="0"/>
              </a:ext>
            </a:extLst>
          </a:blip>
          <a:srcRect t="22559"/>
          <a:stretch/>
        </p:blipFill>
        <p:spPr bwMode="auto">
          <a:xfrm>
            <a:off x="-92645" y="1"/>
            <a:ext cx="2360389" cy="762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5"/>
          <p:cNvPicPr>
            <a:picLocks noChangeAspect="1"/>
          </p:cNvPicPr>
          <p:nvPr/>
        </p:nvPicPr>
        <p:blipFill rotWithShape="1">
          <a:blip r:embed="rId3" cstate="print">
            <a:extLst>
              <a:ext uri="{28A0092B-C50C-407E-A947-70E740481C1C}">
                <a14:useLocalDpi xmlns:a14="http://schemas.microsoft.com/office/drawing/2010/main" xmlns="" val="0"/>
              </a:ext>
            </a:extLst>
          </a:blip>
          <a:srcRect r="23719" b="53578"/>
          <a:stretch/>
        </p:blipFill>
        <p:spPr bwMode="auto">
          <a:xfrm>
            <a:off x="-36512" y="2"/>
            <a:ext cx="9180512" cy="382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xmlns="" val="3565431510"/>
              </p:ext>
            </p:extLst>
          </p:nvPr>
        </p:nvGraphicFramePr>
        <p:xfrm>
          <a:off x="179512" y="1340768"/>
          <a:ext cx="8640960"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ixaDeTexto 2"/>
          <p:cNvSpPr txBox="1"/>
          <p:nvPr/>
        </p:nvSpPr>
        <p:spPr>
          <a:xfrm rot="19761850">
            <a:off x="1206500" y="3051299"/>
            <a:ext cx="7554913" cy="10160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pt-BR" sz="2000" b="1" dirty="0"/>
              <a:t>A regra de ouro </a:t>
            </a:r>
            <a:endParaRPr lang="pt-BR" sz="2000" dirty="0"/>
          </a:p>
          <a:p>
            <a:pPr algn="ctr">
              <a:defRPr/>
            </a:pPr>
            <a:r>
              <a:rPr lang="pt-BR" sz="2000" b="1" dirty="0"/>
              <a:t> </a:t>
            </a:r>
            <a:r>
              <a:rPr lang="pt-BR" sz="2000" b="1" i="1" dirty="0"/>
              <a:t> </a:t>
            </a:r>
            <a:r>
              <a:rPr lang="pt-BR" sz="2000" b="1" i="1" dirty="0">
                <a:solidFill>
                  <a:schemeClr val="tx1"/>
                </a:solidFill>
              </a:rPr>
              <a:t>Prefira sempre alimentos e preparações culinárias a produtos prontos para consumo</a:t>
            </a:r>
            <a:r>
              <a:rPr lang="pt-BR" sz="2000" b="1" dirty="0">
                <a:solidFill>
                  <a:schemeClr val="tx1"/>
                </a:solidFill>
              </a:rPr>
              <a:t> e evite produtos ultraprocessados</a:t>
            </a:r>
            <a:endParaRPr lang="pt-BR" sz="2000" dirty="0">
              <a:solidFill>
                <a:schemeClr val="tx1"/>
              </a:solidFill>
            </a:endParaRPr>
          </a:p>
        </p:txBody>
      </p:sp>
      <p:sp>
        <p:nvSpPr>
          <p:cNvPr id="4" name="Título 1"/>
          <p:cNvSpPr txBox="1">
            <a:spLocks/>
          </p:cNvSpPr>
          <p:nvPr/>
        </p:nvSpPr>
        <p:spPr bwMode="auto">
          <a:xfrm>
            <a:off x="251520" y="476672"/>
            <a:ext cx="8784975" cy="71437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t-BR" altLang="pt-BR" sz="2000" b="1" dirty="0" smtClean="0">
                <a:solidFill>
                  <a:schemeClr val="tx2">
                    <a:lumMod val="75000"/>
                  </a:schemeClr>
                </a:solidFill>
              </a:rPr>
              <a:t>Revisão do Guia Alimentar para a População Brasileira - Recomendações Gerais</a:t>
            </a:r>
          </a:p>
        </p:txBody>
      </p:sp>
    </p:spTree>
    <p:extLst>
      <p:ext uri="{BB962C8B-B14F-4D97-AF65-F5344CB8AC3E}">
        <p14:creationId xmlns:p14="http://schemas.microsoft.com/office/powerpoint/2010/main" xmlns="" val="1050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fontScale="92500" lnSpcReduction="20000"/>
          </a:bodyPr>
          <a:lstStyle/>
          <a:p>
            <a:endParaRPr lang="pt-BR" dirty="0" smtClean="0"/>
          </a:p>
          <a:p>
            <a:pPr algn="just">
              <a:buNone/>
            </a:pPr>
            <a:r>
              <a:rPr lang="pt-BR" dirty="0" smtClean="0"/>
              <a:t>	</a:t>
            </a:r>
            <a:r>
              <a:rPr lang="pt-BR" sz="2000" b="1" dirty="0" smtClean="0"/>
              <a:t>Entende-se por acesso </a:t>
            </a:r>
            <a:r>
              <a:rPr lang="pt-BR" sz="2000" b="1" dirty="0"/>
              <a:t>aos alimentos </a:t>
            </a:r>
            <a:r>
              <a:rPr lang="pt-BR" sz="2000" b="1" dirty="0" smtClean="0"/>
              <a:t>a capacidade </a:t>
            </a:r>
            <a:r>
              <a:rPr lang="pt-BR" sz="2000" b="1" dirty="0"/>
              <a:t>dos indivíduos para adquirir alimentos apropriados a uma alimentação saudável por meio de recursos adequados. </a:t>
            </a:r>
            <a:endParaRPr lang="pt-BR" sz="2000" b="1" dirty="0" smtClean="0"/>
          </a:p>
          <a:p>
            <a:pPr algn="just">
              <a:buNone/>
            </a:pPr>
            <a:endParaRPr lang="pt-BR" sz="2000" b="1" dirty="0"/>
          </a:p>
          <a:p>
            <a:pPr algn="just">
              <a:buNone/>
            </a:pPr>
            <a:r>
              <a:rPr lang="pt-BR" sz="2000" b="1" dirty="0" smtClean="0"/>
              <a:t>	O </a:t>
            </a:r>
            <a:r>
              <a:rPr lang="pt-BR" sz="2000" b="1" dirty="0"/>
              <a:t>acesso pode ser </a:t>
            </a:r>
            <a:r>
              <a:rPr lang="pt-BR" sz="2000" b="1" dirty="0">
                <a:solidFill>
                  <a:schemeClr val="tx2">
                    <a:lumMod val="60000"/>
                    <a:lumOff val="40000"/>
                  </a:schemeClr>
                </a:solidFill>
              </a:rPr>
              <a:t>de ordem econômica </a:t>
            </a:r>
            <a:r>
              <a:rPr lang="pt-BR" sz="2000" b="1" dirty="0"/>
              <a:t>– quando as famílias têm recursos suficientes para cobrirem as suas necessidades alimentares básicas, sem comprometer a satisfação de outros direitos, por exemplo: habitação, transporte, saúde, educação, informação, lazer, etc</a:t>
            </a:r>
            <a:r>
              <a:rPr lang="pt-BR" sz="2000" b="1" dirty="0" smtClean="0"/>
              <a:t>.</a:t>
            </a:r>
          </a:p>
          <a:p>
            <a:pPr algn="just">
              <a:buNone/>
            </a:pPr>
            <a:endParaRPr lang="pt-BR" sz="2000" b="1" dirty="0"/>
          </a:p>
          <a:p>
            <a:pPr algn="just">
              <a:buNone/>
            </a:pPr>
            <a:r>
              <a:rPr lang="pt-BR" sz="2000" b="1" dirty="0" smtClean="0"/>
              <a:t>	e </a:t>
            </a:r>
            <a:r>
              <a:rPr lang="pt-BR" sz="2000" b="1" dirty="0">
                <a:solidFill>
                  <a:schemeClr val="tx2">
                    <a:lumMod val="60000"/>
                    <a:lumOff val="40000"/>
                  </a:schemeClr>
                </a:solidFill>
              </a:rPr>
              <a:t>de ordem física, </a:t>
            </a:r>
            <a:r>
              <a:rPr lang="pt-BR" sz="2000" b="1" dirty="0"/>
              <a:t>quando os cidadãos têm pleno acesso aos meios de produção tais como a terra, água, sementes, fertilizantes, bem como a uma política de  abastecimento que promova uma chegada rápida e regular dos alimentos produzidos externa ou internamente aos consumidores.</a:t>
            </a:r>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escrição: size_590_Marca_governo_federal-300x225"/>
          <p:cNvSpPr>
            <a:spLocks noChangeAspect="1" noChangeArrowheads="1"/>
          </p:cNvSpPr>
          <p:nvPr/>
        </p:nvSpPr>
        <p:spPr bwMode="auto">
          <a:xfrm>
            <a:off x="123825" y="-373063"/>
            <a:ext cx="2085975" cy="79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051" name="AutoShape 4" descr="Descrição: size_590_Marca_governo_federal-300x225"/>
          <p:cNvSpPr>
            <a:spLocks noChangeAspect="1" noChangeArrowheads="1"/>
          </p:cNvSpPr>
          <p:nvPr/>
        </p:nvSpPr>
        <p:spPr bwMode="auto">
          <a:xfrm>
            <a:off x="123825" y="-373063"/>
            <a:ext cx="2085975" cy="79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2" name="Imagem 11" descr="image00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67303" y="6108813"/>
            <a:ext cx="1476697" cy="559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Imagem 0" descr="LOGO CAISAN_26-7-2011_novo.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7085" y="6137310"/>
            <a:ext cx="1296347" cy="502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Imagem 8" descr="barra-gov-bv2-centro.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668474"/>
            <a:ext cx="9136063" cy="20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ítulo 2"/>
          <p:cNvSpPr>
            <a:spLocks noGrp="1"/>
          </p:cNvSpPr>
          <p:nvPr>
            <p:ph type="title"/>
          </p:nvPr>
        </p:nvSpPr>
        <p:spPr>
          <a:xfrm>
            <a:off x="395536" y="116632"/>
            <a:ext cx="8229600" cy="796949"/>
          </a:xfrm>
        </p:spPr>
        <p:txBody>
          <a:bodyPr/>
          <a:lstStyle/>
          <a:p>
            <a:r>
              <a:rPr lang="pt-BR" sz="2800" b="1" dirty="0" smtClean="0">
                <a:solidFill>
                  <a:srgbClr val="002060"/>
                </a:solidFill>
              </a:rPr>
              <a:t>DIRETRIZ 5 - SAÚDE</a:t>
            </a:r>
            <a:endParaRPr lang="pt-BR" sz="2800" b="1" dirty="0">
              <a:solidFill>
                <a:srgbClr val="002060"/>
              </a:solidFill>
            </a:endParaRPr>
          </a:p>
        </p:txBody>
      </p:sp>
      <p:pic>
        <p:nvPicPr>
          <p:cNvPr id="14" name="Imagem 8" descr="barra-gov-bv2-centro.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m 8" descr="barra-gov-bv2-centro.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38" y="836712"/>
            <a:ext cx="9151938" cy="189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100" b="0"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smtClean="0">
                <a:ln>
                  <a:noFill/>
                </a:ln>
                <a:solidFill>
                  <a:schemeClr val="tx1"/>
                </a:solidFill>
                <a:effectLst/>
                <a:latin typeface="Calibri" pitchFamily="34" charset="0"/>
                <a:cs typeface="Calibri" pitchFamily="34" charset="0"/>
              </a:rPr>
              <a:t> </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Diagrama 20"/>
          <p:cNvGraphicFramePr/>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4" name="Grupo 20"/>
          <p:cNvGrpSpPr/>
          <p:nvPr/>
        </p:nvGrpSpPr>
        <p:grpSpPr>
          <a:xfrm>
            <a:off x="1619672" y="1268760"/>
            <a:ext cx="1624316" cy="839970"/>
            <a:chOff x="319863" y="1337422"/>
            <a:chExt cx="2155410" cy="1182856"/>
          </a:xfrm>
          <a:solidFill>
            <a:srgbClr val="FED87A"/>
          </a:solidFill>
          <a:effectLst>
            <a:outerShdw blurRad="63500" sx="102000" sy="102000" algn="ctr" rotWithShape="0">
              <a:prstClr val="black">
                <a:alpha val="40000"/>
              </a:prstClr>
            </a:outerShdw>
          </a:effectLst>
        </p:grpSpPr>
        <p:sp>
          <p:nvSpPr>
            <p:cNvPr id="23" name="Retângulo de cantos arredondados 22"/>
            <p:cNvSpPr/>
            <p:nvPr/>
          </p:nvSpPr>
          <p:spPr>
            <a:xfrm>
              <a:off x="319863" y="1420826"/>
              <a:ext cx="2155410" cy="10994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Retângulo 23"/>
            <p:cNvSpPr/>
            <p:nvPr/>
          </p:nvSpPr>
          <p:spPr>
            <a:xfrm>
              <a:off x="373534" y="1337422"/>
              <a:ext cx="2048069" cy="992110"/>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pt-BR" sz="1200" dirty="0">
                  <a:solidFill>
                    <a:schemeClr val="tx1"/>
                  </a:solidFill>
                </a:rPr>
                <a:t>Anemia:</a:t>
              </a:r>
            </a:p>
            <a:p>
              <a:pPr algn="ctr" defTabSz="666750">
                <a:lnSpc>
                  <a:spcPct val="90000"/>
                </a:lnSpc>
                <a:spcAft>
                  <a:spcPct val="35000"/>
                </a:spcAft>
                <a:defRPr/>
              </a:pPr>
              <a:r>
                <a:rPr lang="pt-BR" sz="1200" dirty="0">
                  <a:solidFill>
                    <a:schemeClr val="tx1"/>
                  </a:solidFill>
                </a:rPr>
                <a:t>20,9% crianças</a:t>
              </a:r>
            </a:p>
            <a:p>
              <a:pPr algn="ctr" defTabSz="666750">
                <a:lnSpc>
                  <a:spcPct val="90000"/>
                </a:lnSpc>
                <a:spcAft>
                  <a:spcPct val="35000"/>
                </a:spcAft>
                <a:defRPr/>
              </a:pPr>
              <a:r>
                <a:rPr lang="pt-BR" sz="1200" dirty="0">
                  <a:solidFill>
                    <a:schemeClr val="tx1"/>
                  </a:solidFill>
                </a:rPr>
                <a:t>52% escolas/creches</a:t>
              </a:r>
            </a:p>
          </p:txBody>
        </p:sp>
      </p:grpSp>
      <p:grpSp>
        <p:nvGrpSpPr>
          <p:cNvPr id="5" name="Grupo 23"/>
          <p:cNvGrpSpPr/>
          <p:nvPr/>
        </p:nvGrpSpPr>
        <p:grpSpPr>
          <a:xfrm>
            <a:off x="1659813" y="2423494"/>
            <a:ext cx="1584175" cy="501450"/>
            <a:chOff x="319872" y="2959980"/>
            <a:chExt cx="2182075" cy="633875"/>
          </a:xfrm>
          <a:solidFill>
            <a:srgbClr val="FED87A"/>
          </a:solidFill>
          <a:effectLst>
            <a:outerShdw blurRad="63500" sx="102000" sy="102000" algn="ctr" rotWithShape="0">
              <a:prstClr val="black">
                <a:alpha val="40000"/>
              </a:prstClr>
            </a:outerShdw>
          </a:effectLst>
        </p:grpSpPr>
        <p:sp>
          <p:nvSpPr>
            <p:cNvPr id="26" name="Retângulo de cantos arredondados 25"/>
            <p:cNvSpPr/>
            <p:nvPr/>
          </p:nvSpPr>
          <p:spPr>
            <a:xfrm>
              <a:off x="319872" y="2959980"/>
              <a:ext cx="2182075" cy="633875"/>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etângulo 26"/>
            <p:cNvSpPr/>
            <p:nvPr/>
          </p:nvSpPr>
          <p:spPr>
            <a:xfrm>
              <a:off x="350814" y="3047902"/>
              <a:ext cx="2120189" cy="454927"/>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pt-BR" sz="1200" dirty="0">
                  <a:solidFill>
                    <a:schemeClr val="tx1"/>
                  </a:solidFill>
                </a:rPr>
                <a:t>17,4% </a:t>
              </a:r>
            </a:p>
            <a:p>
              <a:pPr algn="ctr" defTabSz="666750">
                <a:lnSpc>
                  <a:spcPct val="90000"/>
                </a:lnSpc>
                <a:spcAft>
                  <a:spcPct val="35000"/>
                </a:spcAft>
                <a:defRPr/>
              </a:pPr>
              <a:r>
                <a:rPr lang="pt-BR" sz="1200" dirty="0" err="1">
                  <a:solidFill>
                    <a:schemeClr val="tx1"/>
                  </a:solidFill>
                </a:rPr>
                <a:t>Hipovitaminose</a:t>
              </a:r>
              <a:r>
                <a:rPr lang="pt-BR" sz="1200" dirty="0">
                  <a:solidFill>
                    <a:schemeClr val="tx1"/>
                  </a:solidFill>
                </a:rPr>
                <a:t> A</a:t>
              </a:r>
            </a:p>
          </p:txBody>
        </p:sp>
      </p:grpSp>
      <p:grpSp>
        <p:nvGrpSpPr>
          <p:cNvPr id="6" name="Grupo 26"/>
          <p:cNvGrpSpPr/>
          <p:nvPr/>
        </p:nvGrpSpPr>
        <p:grpSpPr>
          <a:xfrm>
            <a:off x="1650834" y="3298160"/>
            <a:ext cx="1625022" cy="778912"/>
            <a:chOff x="2615114" y="3888432"/>
            <a:chExt cx="2164644" cy="1343835"/>
          </a:xfrm>
          <a:solidFill>
            <a:srgbClr val="FED87A"/>
          </a:solidFill>
          <a:effectLst>
            <a:outerShdw blurRad="63500" sx="102000" sy="102000" algn="ctr" rotWithShape="0">
              <a:prstClr val="black">
                <a:alpha val="40000"/>
              </a:prstClr>
            </a:outerShdw>
          </a:effectLst>
        </p:grpSpPr>
        <p:sp>
          <p:nvSpPr>
            <p:cNvPr id="29" name="Retângulo de cantos arredondados 28"/>
            <p:cNvSpPr/>
            <p:nvPr/>
          </p:nvSpPr>
          <p:spPr>
            <a:xfrm>
              <a:off x="2615114" y="3888432"/>
              <a:ext cx="2164644" cy="1343835"/>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etângulo 29"/>
            <p:cNvSpPr/>
            <p:nvPr/>
          </p:nvSpPr>
          <p:spPr>
            <a:xfrm>
              <a:off x="2680709" y="3967967"/>
              <a:ext cx="2033442" cy="1077950"/>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ts val="300"/>
                </a:spcAft>
                <a:defRPr/>
              </a:pPr>
              <a:r>
                <a:rPr lang="pt-BR" sz="1200" b="1" dirty="0">
                  <a:solidFill>
                    <a:schemeClr val="tx1"/>
                  </a:solidFill>
                </a:rPr>
                <a:t>Déficit de altura/idade:</a:t>
              </a:r>
            </a:p>
            <a:p>
              <a:pPr algn="ctr" defTabSz="666750">
                <a:lnSpc>
                  <a:spcPct val="90000"/>
                </a:lnSpc>
                <a:spcAft>
                  <a:spcPts val="300"/>
                </a:spcAft>
                <a:defRPr/>
              </a:pPr>
              <a:r>
                <a:rPr lang="pt-BR" sz="1200" b="1" dirty="0">
                  <a:solidFill>
                    <a:schemeClr val="tx1"/>
                  </a:solidFill>
                </a:rPr>
                <a:t>6,7% crianças</a:t>
              </a:r>
            </a:p>
            <a:p>
              <a:pPr algn="ctr" defTabSz="666750">
                <a:lnSpc>
                  <a:spcPct val="90000"/>
                </a:lnSpc>
                <a:spcAft>
                  <a:spcPts val="300"/>
                </a:spcAft>
                <a:defRPr/>
              </a:pPr>
              <a:r>
                <a:rPr lang="pt-BR" sz="1200" b="1" dirty="0">
                  <a:solidFill>
                    <a:schemeClr val="tx1"/>
                  </a:solidFill>
                </a:rPr>
                <a:t>14,5% crianças PBF</a:t>
              </a:r>
            </a:p>
          </p:txBody>
        </p:sp>
      </p:grpSp>
      <p:grpSp>
        <p:nvGrpSpPr>
          <p:cNvPr id="7" name="Grupo 5"/>
          <p:cNvGrpSpPr/>
          <p:nvPr/>
        </p:nvGrpSpPr>
        <p:grpSpPr>
          <a:xfrm>
            <a:off x="5780004" y="5727745"/>
            <a:ext cx="1744324" cy="831072"/>
            <a:chOff x="2619815" y="259"/>
            <a:chExt cx="2348734" cy="1525066"/>
          </a:xfrm>
          <a:solidFill>
            <a:srgbClr val="CAD9EE"/>
          </a:solidFill>
          <a:effectLst>
            <a:outerShdw blurRad="63500" sx="102000" sy="102000" algn="ctr" rotWithShape="0">
              <a:prstClr val="black">
                <a:alpha val="40000"/>
              </a:prstClr>
            </a:outerShdw>
          </a:effectLst>
        </p:grpSpPr>
        <p:sp>
          <p:nvSpPr>
            <p:cNvPr id="32" name="Retângulo de cantos arredondados 31"/>
            <p:cNvSpPr/>
            <p:nvPr/>
          </p:nvSpPr>
          <p:spPr>
            <a:xfrm>
              <a:off x="2619815" y="259"/>
              <a:ext cx="2348734" cy="1525066"/>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Retângulo 32"/>
            <p:cNvSpPr/>
            <p:nvPr/>
          </p:nvSpPr>
          <p:spPr>
            <a:xfrm>
              <a:off x="2694263" y="74707"/>
              <a:ext cx="2199838" cy="1376170"/>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ts val="300"/>
                </a:spcAft>
                <a:defRPr/>
              </a:pPr>
              <a:r>
                <a:rPr lang="pt-BR" sz="1200" dirty="0">
                  <a:solidFill>
                    <a:schemeClr val="tx1"/>
                  </a:solidFill>
                </a:rPr>
                <a:t>72% dos óbitos:</a:t>
              </a:r>
            </a:p>
            <a:p>
              <a:pPr algn="ctr" defTabSz="666750">
                <a:lnSpc>
                  <a:spcPct val="90000"/>
                </a:lnSpc>
                <a:spcAft>
                  <a:spcPts val="300"/>
                </a:spcAft>
                <a:defRPr/>
              </a:pPr>
              <a:r>
                <a:rPr lang="pt-BR" sz="1200" dirty="0">
                  <a:solidFill>
                    <a:schemeClr val="tx1"/>
                  </a:solidFill>
                </a:rPr>
                <a:t>DCV, respiratórias, DM e neoplasias</a:t>
              </a:r>
            </a:p>
          </p:txBody>
        </p:sp>
      </p:grpSp>
      <p:grpSp>
        <p:nvGrpSpPr>
          <p:cNvPr id="8" name="Grupo 8"/>
          <p:cNvGrpSpPr/>
          <p:nvPr/>
        </p:nvGrpSpPr>
        <p:grpSpPr>
          <a:xfrm>
            <a:off x="5817318" y="5301208"/>
            <a:ext cx="1707009" cy="345143"/>
            <a:chOff x="319863" y="1420826"/>
            <a:chExt cx="2155410" cy="1099452"/>
          </a:xfrm>
          <a:solidFill>
            <a:srgbClr val="CAD9EE"/>
          </a:solidFill>
          <a:effectLst>
            <a:outerShdw blurRad="63500" sx="102000" sy="102000" algn="ctr" rotWithShape="0">
              <a:prstClr val="black">
                <a:alpha val="40000"/>
              </a:prstClr>
            </a:outerShdw>
          </a:effectLst>
        </p:grpSpPr>
        <p:sp>
          <p:nvSpPr>
            <p:cNvPr id="35" name="Retângulo de cantos arredondados 34"/>
            <p:cNvSpPr/>
            <p:nvPr/>
          </p:nvSpPr>
          <p:spPr>
            <a:xfrm>
              <a:off x="319863" y="1420826"/>
              <a:ext cx="2155410" cy="10994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6" name="Retângulo 35"/>
            <p:cNvSpPr/>
            <p:nvPr/>
          </p:nvSpPr>
          <p:spPr>
            <a:xfrm>
              <a:off x="373534" y="1474497"/>
              <a:ext cx="2048068" cy="992110"/>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ts val="300"/>
                </a:spcAft>
                <a:defRPr/>
              </a:pPr>
              <a:r>
                <a:rPr lang="pt-BR" sz="1200" dirty="0">
                  <a:solidFill>
                    <a:schemeClr val="tx1"/>
                  </a:solidFill>
                </a:rPr>
                <a:t>24,3%  HAS</a:t>
              </a:r>
            </a:p>
          </p:txBody>
        </p:sp>
      </p:grpSp>
      <p:grpSp>
        <p:nvGrpSpPr>
          <p:cNvPr id="9" name="Grupo 11"/>
          <p:cNvGrpSpPr/>
          <p:nvPr/>
        </p:nvGrpSpPr>
        <p:grpSpPr>
          <a:xfrm>
            <a:off x="5796136" y="4725144"/>
            <a:ext cx="1728192" cy="489859"/>
            <a:chOff x="319872" y="2959980"/>
            <a:chExt cx="2182075" cy="633875"/>
          </a:xfrm>
          <a:solidFill>
            <a:srgbClr val="CAD9EE"/>
          </a:solidFill>
          <a:effectLst>
            <a:outerShdw blurRad="63500" sx="102000" sy="102000" algn="ctr" rotWithShape="0">
              <a:prstClr val="black">
                <a:alpha val="40000"/>
              </a:prstClr>
            </a:outerShdw>
          </a:effectLst>
        </p:grpSpPr>
        <p:sp>
          <p:nvSpPr>
            <p:cNvPr id="38" name="Retângulo de cantos arredondados 37"/>
            <p:cNvSpPr/>
            <p:nvPr/>
          </p:nvSpPr>
          <p:spPr>
            <a:xfrm>
              <a:off x="319872" y="2959980"/>
              <a:ext cx="2182075" cy="633875"/>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9" name="Retângulo 38"/>
            <p:cNvSpPr/>
            <p:nvPr/>
          </p:nvSpPr>
          <p:spPr>
            <a:xfrm>
              <a:off x="350815" y="2990923"/>
              <a:ext cx="2120189" cy="571989"/>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ts val="300"/>
                </a:spcAft>
                <a:defRPr/>
              </a:pPr>
              <a:r>
                <a:rPr lang="pt-BR" sz="1200" dirty="0">
                  <a:solidFill>
                    <a:schemeClr val="tx1"/>
                  </a:solidFill>
                </a:rPr>
                <a:t>7,4%  Diabetes </a:t>
              </a:r>
              <a:r>
                <a:rPr lang="pt-BR" sz="1200" dirty="0" err="1">
                  <a:solidFill>
                    <a:schemeClr val="tx1"/>
                  </a:solidFill>
                </a:rPr>
                <a:t>Mellitus</a:t>
              </a:r>
              <a:endParaRPr lang="pt-BR" sz="1200" dirty="0">
                <a:solidFill>
                  <a:schemeClr val="tx1"/>
                </a:solidFill>
              </a:endParaRPr>
            </a:p>
          </p:txBody>
        </p:sp>
      </p:grpSp>
      <p:grpSp>
        <p:nvGrpSpPr>
          <p:cNvPr id="10" name="Grupo 14"/>
          <p:cNvGrpSpPr/>
          <p:nvPr/>
        </p:nvGrpSpPr>
        <p:grpSpPr>
          <a:xfrm>
            <a:off x="5780004" y="3681028"/>
            <a:ext cx="1744324" cy="947791"/>
            <a:chOff x="2615114" y="3888432"/>
            <a:chExt cx="2164644" cy="1343835"/>
          </a:xfrm>
          <a:solidFill>
            <a:srgbClr val="CAD9EE"/>
          </a:solidFill>
          <a:effectLst>
            <a:outerShdw blurRad="63500" sx="102000" sy="102000" algn="ctr" rotWithShape="0">
              <a:prstClr val="black">
                <a:alpha val="40000"/>
              </a:prstClr>
            </a:outerShdw>
          </a:effectLst>
        </p:grpSpPr>
        <p:sp>
          <p:nvSpPr>
            <p:cNvPr id="41" name="Retângulo de cantos arredondados 40"/>
            <p:cNvSpPr/>
            <p:nvPr/>
          </p:nvSpPr>
          <p:spPr>
            <a:xfrm>
              <a:off x="2615114" y="3888432"/>
              <a:ext cx="2164644" cy="1343835"/>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etângulo 41"/>
            <p:cNvSpPr/>
            <p:nvPr/>
          </p:nvSpPr>
          <p:spPr>
            <a:xfrm>
              <a:off x="2680709" y="3960440"/>
              <a:ext cx="2033442" cy="1212633"/>
            </a:xfrm>
            <a:prstGeom prst="rect">
              <a:avLst/>
            </a:prstGeom>
            <a:grp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ts val="300"/>
                </a:spcAft>
                <a:defRPr/>
              </a:pPr>
              <a:r>
                <a:rPr lang="pt-BR" sz="1200" b="1" dirty="0">
                  <a:solidFill>
                    <a:schemeClr val="tx1"/>
                  </a:solidFill>
                </a:rPr>
                <a:t>Excesso de Peso:</a:t>
              </a:r>
            </a:p>
            <a:p>
              <a:pPr algn="ctr" defTabSz="666750">
                <a:lnSpc>
                  <a:spcPct val="90000"/>
                </a:lnSpc>
                <a:spcAft>
                  <a:spcPts val="300"/>
                </a:spcAft>
                <a:defRPr/>
              </a:pPr>
              <a:r>
                <a:rPr lang="pt-BR" sz="1200" b="1" dirty="0">
                  <a:solidFill>
                    <a:schemeClr val="tx1"/>
                  </a:solidFill>
                </a:rPr>
                <a:t>49% adultos</a:t>
              </a:r>
            </a:p>
            <a:p>
              <a:pPr algn="ctr" defTabSz="666750">
                <a:lnSpc>
                  <a:spcPct val="90000"/>
                </a:lnSpc>
                <a:spcAft>
                  <a:spcPts val="300"/>
                </a:spcAft>
                <a:defRPr/>
              </a:pPr>
              <a:r>
                <a:rPr lang="pt-BR" sz="1200" b="1" dirty="0">
                  <a:solidFill>
                    <a:schemeClr val="tx1"/>
                  </a:solidFill>
                </a:rPr>
                <a:t>20% adolescentes</a:t>
              </a:r>
            </a:p>
            <a:p>
              <a:pPr algn="ctr" defTabSz="666750">
                <a:lnSpc>
                  <a:spcPct val="90000"/>
                </a:lnSpc>
                <a:spcAft>
                  <a:spcPts val="300"/>
                </a:spcAft>
                <a:defRPr/>
              </a:pPr>
              <a:r>
                <a:rPr lang="pt-BR" sz="1200" b="1" dirty="0">
                  <a:solidFill>
                    <a:schemeClr val="tx1"/>
                  </a:solidFill>
                </a:rPr>
                <a:t>33% crianças</a:t>
              </a:r>
            </a:p>
          </p:txBody>
        </p:sp>
      </p:grpSp>
    </p:spTree>
    <p:extLst>
      <p:ext uri="{BB962C8B-B14F-4D97-AF65-F5344CB8AC3E}">
        <p14:creationId xmlns="" xmlns:p14="http://schemas.microsoft.com/office/powerpoint/2010/main" val="938213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escrição: size_590_Marca_governo_federal-300x225"/>
          <p:cNvSpPr>
            <a:spLocks noChangeAspect="1" noChangeArrowheads="1"/>
          </p:cNvSpPr>
          <p:nvPr/>
        </p:nvSpPr>
        <p:spPr bwMode="auto">
          <a:xfrm>
            <a:off x="123825" y="-373063"/>
            <a:ext cx="2085975" cy="79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051" name="AutoShape 4" descr="Descrição: size_590_Marca_governo_federal-300x225"/>
          <p:cNvSpPr>
            <a:spLocks noChangeAspect="1" noChangeArrowheads="1"/>
          </p:cNvSpPr>
          <p:nvPr/>
        </p:nvSpPr>
        <p:spPr bwMode="auto">
          <a:xfrm>
            <a:off x="123825" y="-373063"/>
            <a:ext cx="2085975" cy="79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2056" name="Imagem 8" descr="barra-gov-bv2-centr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38" y="6668294"/>
            <a:ext cx="9144001" cy="208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ítulo 2"/>
          <p:cNvSpPr>
            <a:spLocks noGrp="1"/>
          </p:cNvSpPr>
          <p:nvPr>
            <p:ph type="title"/>
          </p:nvPr>
        </p:nvSpPr>
        <p:spPr>
          <a:xfrm>
            <a:off x="-36512" y="168984"/>
            <a:ext cx="8136904" cy="811744"/>
          </a:xfrm>
        </p:spPr>
        <p:txBody>
          <a:bodyPr>
            <a:normAutofit fontScale="90000"/>
          </a:bodyPr>
          <a:lstStyle/>
          <a:p>
            <a:r>
              <a:rPr lang="pt-BR" sz="1900" b="1" dirty="0" smtClean="0">
                <a:solidFill>
                  <a:srgbClr val="002060"/>
                </a:solidFill>
              </a:rPr>
              <a:t>Controlar </a:t>
            </a:r>
            <a:r>
              <a:rPr lang="pt-BR" sz="1900" b="1" dirty="0">
                <a:solidFill>
                  <a:srgbClr val="002060"/>
                </a:solidFill>
              </a:rPr>
              <a:t>e prevenir os agravos e doenças consequentes</a:t>
            </a:r>
            <a:br>
              <a:rPr lang="pt-BR" sz="1900" b="1" dirty="0">
                <a:solidFill>
                  <a:srgbClr val="002060"/>
                </a:solidFill>
              </a:rPr>
            </a:br>
            <a:r>
              <a:rPr lang="pt-BR" sz="1900" b="1" dirty="0">
                <a:solidFill>
                  <a:srgbClr val="002060"/>
                </a:solidFill>
              </a:rPr>
              <a:t>da insegurança alimentar e </a:t>
            </a:r>
            <a:r>
              <a:rPr lang="pt-BR" sz="1900" b="1" dirty="0" smtClean="0">
                <a:solidFill>
                  <a:srgbClr val="002060"/>
                </a:solidFill>
              </a:rPr>
              <a:t>nutricional: </a:t>
            </a:r>
            <a:r>
              <a:rPr lang="pt-BR" sz="1900" b="1" i="1" dirty="0" smtClean="0">
                <a:solidFill>
                  <a:srgbClr val="002060"/>
                </a:solidFill>
              </a:rPr>
              <a:t>Prevenção e Controle da Obesidade</a:t>
            </a:r>
            <a:endParaRPr lang="pt-BR" sz="1900" b="1" i="1" dirty="0">
              <a:solidFill>
                <a:srgbClr val="002060"/>
              </a:solidFill>
            </a:endParaRPr>
          </a:p>
        </p:txBody>
      </p:sp>
      <p:pic>
        <p:nvPicPr>
          <p:cNvPr id="14" name="Imagem 8" descr="barra-gov-bv2-centr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m 8" descr="barra-gov-bv2-centr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35831"/>
            <a:ext cx="9144000"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3"/>
          <p:cNvPicPr>
            <a:picLocks noChangeAspect="1" noChangeArrowheads="1"/>
          </p:cNvPicPr>
          <p:nvPr/>
        </p:nvPicPr>
        <p:blipFill>
          <a:blip r:embed="rId4" cstate="print"/>
          <a:srcRect/>
          <a:stretch>
            <a:fillRect/>
          </a:stretch>
        </p:blipFill>
        <p:spPr bwMode="auto">
          <a:xfrm>
            <a:off x="8077547" y="245108"/>
            <a:ext cx="1066453" cy="591604"/>
          </a:xfrm>
          <a:prstGeom prst="rect">
            <a:avLst/>
          </a:prstGeom>
          <a:noFill/>
          <a:ln w="9525">
            <a:noFill/>
            <a:miter lim="800000"/>
            <a:headEnd/>
            <a:tailEnd/>
          </a:ln>
        </p:spPr>
      </p:pic>
      <p:pic>
        <p:nvPicPr>
          <p:cNvPr id="2" name="Imagem 11" descr="image00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1463" y="6432564"/>
            <a:ext cx="1122537" cy="425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Imagem 0" descr="LOGO CAISAN_26-7-2011_novo.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7504" y="6310790"/>
            <a:ext cx="1296144" cy="502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tângulo de cantos arredondados 15"/>
          <p:cNvSpPr/>
          <p:nvPr/>
        </p:nvSpPr>
        <p:spPr>
          <a:xfrm>
            <a:off x="1403648" y="1403484"/>
            <a:ext cx="6174432"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smtClean="0">
                <a:solidFill>
                  <a:srgbClr val="002060"/>
                </a:solidFill>
              </a:rPr>
              <a:t>Estratégia Intersetorial de Prevenção e Controle da Obesidade</a:t>
            </a:r>
          </a:p>
        </p:txBody>
      </p:sp>
      <p:sp>
        <p:nvSpPr>
          <p:cNvPr id="17" name="CaixaDeTexto 16"/>
          <p:cNvSpPr txBox="1"/>
          <p:nvPr/>
        </p:nvSpPr>
        <p:spPr>
          <a:xfrm>
            <a:off x="4572000" y="2862515"/>
            <a:ext cx="4176464" cy="1646605"/>
          </a:xfrm>
          <a:prstGeom prst="rect">
            <a:avLst/>
          </a:prstGeom>
          <a:noFill/>
          <a:ln w="3175">
            <a:solidFill>
              <a:srgbClr val="FFEEB9"/>
            </a:solidFill>
            <a:prstDash val="solid"/>
          </a:ln>
          <a:effectLst>
            <a:outerShdw blurRad="63500" sx="102000" sy="102000" algn="ctr" rotWithShape="0">
              <a:prstClr val="black">
                <a:alpha val="40000"/>
              </a:prstClr>
            </a:outerShdw>
          </a:effectLst>
        </p:spPr>
        <p:txBody>
          <a:bodyPr wrap="square">
            <a:spAutoFit/>
          </a:bodyPr>
          <a:lstStyle/>
          <a:p>
            <a:pPr marL="268288" algn="just">
              <a:defRPr/>
            </a:pPr>
            <a:r>
              <a:rPr lang="pt-BR" sz="1600" b="1" dirty="0" smtClean="0">
                <a:solidFill>
                  <a:schemeClr val="tx2"/>
                </a:solidFill>
              </a:rPr>
              <a:t>Plano de Ações Estratégicas para o Enfrentamento das Doenças Crônicas </a:t>
            </a:r>
            <a:r>
              <a:rPr lang="pt-BR" sz="1600" b="1" dirty="0" err="1" smtClean="0">
                <a:solidFill>
                  <a:schemeClr val="tx2"/>
                </a:solidFill>
              </a:rPr>
              <a:t>não-Transmissíveis</a:t>
            </a:r>
            <a:r>
              <a:rPr lang="pt-BR" sz="1600" b="1" dirty="0" smtClean="0">
                <a:solidFill>
                  <a:schemeClr val="tx2"/>
                </a:solidFill>
              </a:rPr>
              <a:t> (DCNT) 2011-2022</a:t>
            </a:r>
          </a:p>
          <a:p>
            <a:pPr marL="268288" algn="just">
              <a:defRPr/>
            </a:pPr>
            <a:endParaRPr lang="pt-BR" sz="500" b="1" dirty="0" smtClean="0">
              <a:solidFill>
                <a:schemeClr val="tx2"/>
              </a:solidFill>
            </a:endParaRPr>
          </a:p>
          <a:p>
            <a:pPr marL="268288" algn="just">
              <a:defRPr/>
            </a:pPr>
            <a:r>
              <a:rPr lang="pt-BR" sz="1600" b="1" dirty="0" smtClean="0">
                <a:solidFill>
                  <a:schemeClr val="tx2"/>
                </a:solidFill>
                <a:latin typeface="+mn-lt"/>
                <a:cs typeface="+mn-cs"/>
              </a:rPr>
              <a:t>- </a:t>
            </a:r>
            <a:r>
              <a:rPr lang="pt-BR" sz="1600" dirty="0" smtClean="0">
                <a:solidFill>
                  <a:schemeClr val="tx2"/>
                </a:solidFill>
                <a:latin typeface="+mn-lt"/>
                <a:cs typeface="+mn-cs"/>
              </a:rPr>
              <a:t>Série de compromissos do MS, entre eles, construção do Estratégia Intersetorial de Prevenção e Controle da Obesidade</a:t>
            </a:r>
            <a:endParaRPr lang="pt-BR" sz="1600" b="1" dirty="0">
              <a:solidFill>
                <a:schemeClr val="tx2"/>
              </a:solidFill>
              <a:latin typeface="+mn-lt"/>
              <a:cs typeface="+mn-cs"/>
            </a:endParaRPr>
          </a:p>
        </p:txBody>
      </p:sp>
      <p:sp>
        <p:nvSpPr>
          <p:cNvPr id="18" name="CaixaDeTexto 17"/>
          <p:cNvSpPr txBox="1"/>
          <p:nvPr/>
        </p:nvSpPr>
        <p:spPr>
          <a:xfrm>
            <a:off x="3635896" y="3068960"/>
            <a:ext cx="1152128" cy="733663"/>
          </a:xfrm>
          <a:prstGeom prst="notchedRightArrow">
            <a:avLst/>
          </a:prstGeom>
          <a:solidFill>
            <a:srgbClr val="FFC000"/>
          </a:solidFill>
          <a:ln w="28575">
            <a:noFill/>
            <a:prstDash val="dash"/>
          </a:ln>
          <a:effectLst>
            <a:outerShdw blurRad="63500" sx="102000" sy="102000" algn="ctr" rotWithShape="0">
              <a:prstClr val="black">
                <a:alpha val="40000"/>
              </a:prstClr>
            </a:outerShdw>
          </a:effectLst>
        </p:spPr>
        <p:txBody>
          <a:bodyPr wrap="square">
            <a:spAutoFit/>
          </a:bodyPr>
          <a:lstStyle/>
          <a:p>
            <a:pPr algn="ctr">
              <a:defRPr/>
            </a:pPr>
            <a:r>
              <a:rPr lang="pt-BR" b="1" dirty="0" smtClean="0">
                <a:solidFill>
                  <a:schemeClr val="tx2"/>
                </a:solidFill>
                <a:latin typeface="+mn-lt"/>
                <a:cs typeface="+mn-cs"/>
              </a:rPr>
              <a:t>2011</a:t>
            </a:r>
            <a:endParaRPr lang="pt-BR" b="1" dirty="0">
              <a:solidFill>
                <a:schemeClr val="tx2"/>
              </a:solidFill>
              <a:latin typeface="+mn-lt"/>
              <a:cs typeface="+mn-cs"/>
            </a:endParaRPr>
          </a:p>
        </p:txBody>
      </p:sp>
      <p:sp>
        <p:nvSpPr>
          <p:cNvPr id="20" name="CaixaDeTexto 19"/>
          <p:cNvSpPr txBox="1"/>
          <p:nvPr/>
        </p:nvSpPr>
        <p:spPr>
          <a:xfrm>
            <a:off x="411163" y="5184716"/>
            <a:ext cx="8408987" cy="1052596"/>
          </a:xfrm>
          <a:prstGeom prst="rect">
            <a:avLst/>
          </a:prstGeom>
          <a:solidFill>
            <a:srgbClr val="F0F4FA"/>
          </a:solidFill>
          <a:ln w="28575">
            <a:noFill/>
            <a:prstDash val="dash"/>
          </a:ln>
          <a:effectLst>
            <a:outerShdw blurRad="63500" sx="102000" sy="102000" algn="ctr" rotWithShape="0">
              <a:prstClr val="black">
                <a:alpha val="40000"/>
              </a:prstClr>
            </a:outerShdw>
          </a:effectLst>
        </p:spPr>
        <p:txBody>
          <a:bodyPr>
            <a:spAutoFit/>
          </a:bodyPr>
          <a:lstStyle/>
          <a:p>
            <a:pPr marL="514350" lvl="2" indent="-114300" algn="just" defTabSz="622300">
              <a:lnSpc>
                <a:spcPct val="90000"/>
              </a:lnSpc>
              <a:spcAft>
                <a:spcPct val="15000"/>
              </a:spcAft>
              <a:buFont typeface="Arial" pitchFamily="34" charset="0"/>
              <a:buChar char="•"/>
              <a:defRPr/>
            </a:pPr>
            <a:r>
              <a:rPr lang="pt-BR" sz="1600" dirty="0" smtClean="0">
                <a:solidFill>
                  <a:schemeClr val="tx2"/>
                </a:solidFill>
              </a:rPr>
              <a:t>Consulta pública</a:t>
            </a:r>
          </a:p>
          <a:p>
            <a:pPr marL="514350" lvl="2" indent="-114300" algn="just" defTabSz="622300">
              <a:lnSpc>
                <a:spcPct val="90000"/>
              </a:lnSpc>
              <a:spcAft>
                <a:spcPct val="15000"/>
              </a:spcAft>
              <a:buFont typeface="Arial" pitchFamily="34" charset="0"/>
              <a:buChar char="•"/>
              <a:defRPr/>
            </a:pPr>
            <a:r>
              <a:rPr lang="pt-BR" sz="1600" dirty="0" smtClean="0">
                <a:solidFill>
                  <a:schemeClr val="tx2"/>
                </a:solidFill>
                <a:latin typeface="+mn-lt"/>
                <a:cs typeface="+mn-cs"/>
              </a:rPr>
              <a:t>Apresentado ao Plenário do </a:t>
            </a:r>
            <a:r>
              <a:rPr lang="pt-BR" sz="1600" dirty="0" err="1" smtClean="0">
                <a:solidFill>
                  <a:schemeClr val="tx2"/>
                </a:solidFill>
                <a:latin typeface="+mn-lt"/>
                <a:cs typeface="+mn-cs"/>
              </a:rPr>
              <a:t>Consea</a:t>
            </a:r>
            <a:endParaRPr lang="pt-BR" sz="1600" dirty="0" smtClean="0">
              <a:solidFill>
                <a:schemeClr val="tx2"/>
              </a:solidFill>
              <a:latin typeface="+mn-lt"/>
              <a:cs typeface="+mn-cs"/>
            </a:endParaRPr>
          </a:p>
          <a:p>
            <a:pPr marL="514350" lvl="2" indent="-114300" algn="just" defTabSz="622300">
              <a:lnSpc>
                <a:spcPct val="90000"/>
              </a:lnSpc>
              <a:spcAft>
                <a:spcPct val="15000"/>
              </a:spcAft>
              <a:defRPr/>
            </a:pPr>
            <a:r>
              <a:rPr lang="pt-BR" sz="1600" b="1" dirty="0" smtClean="0">
                <a:solidFill>
                  <a:schemeClr val="tx2"/>
                </a:solidFill>
              </a:rPr>
              <a:t>Estratégia Intersetorial de Prevenção e Controle da Obesidade: Promovendo Modos de Vida e Alimentação Adequada e Saudável para a População Brasileira</a:t>
            </a:r>
            <a:endParaRPr lang="pt-BR" sz="1600" b="1" dirty="0">
              <a:solidFill>
                <a:schemeClr val="tx2"/>
              </a:solidFill>
              <a:latin typeface="+mn-lt"/>
              <a:cs typeface="+mn-cs"/>
            </a:endParaRPr>
          </a:p>
        </p:txBody>
      </p:sp>
      <p:sp>
        <p:nvSpPr>
          <p:cNvPr id="21" name="CaixaDeTexto 20"/>
          <p:cNvSpPr txBox="1"/>
          <p:nvPr/>
        </p:nvSpPr>
        <p:spPr>
          <a:xfrm rot="19238589">
            <a:off x="-8712" y="4873806"/>
            <a:ext cx="927100" cy="646331"/>
          </a:xfrm>
          <a:prstGeom prst="rect">
            <a:avLst/>
          </a:prstGeom>
          <a:solidFill>
            <a:srgbClr val="325E98"/>
          </a:solidFill>
          <a:ln w="28575">
            <a:noFill/>
            <a:prstDash val="dash"/>
          </a:ln>
          <a:effectLst>
            <a:outerShdw blurRad="63500" sx="102000" sy="102000" algn="ctr" rotWithShape="0">
              <a:prstClr val="black">
                <a:alpha val="40000"/>
              </a:prstClr>
            </a:outerShdw>
          </a:effectLst>
        </p:spPr>
        <p:txBody>
          <a:bodyPr>
            <a:spAutoFit/>
          </a:bodyPr>
          <a:lstStyle/>
          <a:p>
            <a:pPr algn="ctr">
              <a:defRPr/>
            </a:pPr>
            <a:r>
              <a:rPr lang="pt-BR" b="1" dirty="0" smtClean="0">
                <a:latin typeface="+mn-lt"/>
                <a:cs typeface="+mn-cs"/>
              </a:rPr>
              <a:t>2012-2013</a:t>
            </a:r>
            <a:endParaRPr lang="pt-BR" b="1" dirty="0">
              <a:latin typeface="+mn-lt"/>
              <a:cs typeface="+mn-cs"/>
            </a:endParaRPr>
          </a:p>
        </p:txBody>
      </p:sp>
      <p:pic>
        <p:nvPicPr>
          <p:cNvPr id="22" name="Picture 8"/>
          <p:cNvPicPr>
            <a:picLocks noChangeAspect="1" noChangeArrowheads="1"/>
          </p:cNvPicPr>
          <p:nvPr/>
        </p:nvPicPr>
        <p:blipFill>
          <a:blip r:embed="rId7" cstate="print"/>
          <a:srcRect/>
          <a:stretch>
            <a:fillRect/>
          </a:stretch>
        </p:blipFill>
        <p:spPr bwMode="auto">
          <a:xfrm>
            <a:off x="323528" y="1988840"/>
            <a:ext cx="3241503" cy="2592288"/>
          </a:xfrm>
          <a:prstGeom prst="rect">
            <a:avLst/>
          </a:prstGeom>
          <a:noFill/>
          <a:ln w="9525">
            <a:noFill/>
            <a:miter lim="800000"/>
            <a:headEnd/>
            <a:tailEnd/>
          </a:ln>
        </p:spPr>
      </p:pic>
      <p:pic>
        <p:nvPicPr>
          <p:cNvPr id="23" name="Imagem 0" descr="LOGO CAISAN_26-7-2011_novo.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27984" y="2276872"/>
            <a:ext cx="1110439" cy="430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0" name="Picture 2" descr="http://www.consea.pr.gov.br/modules/destaques/uploads/1346960374Consea.jpg"/>
          <p:cNvPicPr>
            <a:picLocks noChangeAspect="1" noChangeArrowheads="1"/>
          </p:cNvPicPr>
          <p:nvPr/>
        </p:nvPicPr>
        <p:blipFill>
          <a:blip r:embed="rId8" cstate="print"/>
          <a:srcRect/>
          <a:stretch>
            <a:fillRect/>
          </a:stretch>
        </p:blipFill>
        <p:spPr bwMode="auto">
          <a:xfrm>
            <a:off x="7596336" y="2204864"/>
            <a:ext cx="1224136" cy="488654"/>
          </a:xfrm>
          <a:prstGeom prst="rect">
            <a:avLst/>
          </a:prstGeom>
          <a:noFill/>
        </p:spPr>
      </p:pic>
      <p:pic>
        <p:nvPicPr>
          <p:cNvPr id="53252" name="Picture 4" descr="http://suscampinas.files.wordpress.com/2011/04/logoopas.gif"/>
          <p:cNvPicPr>
            <a:picLocks noChangeAspect="1" noChangeArrowheads="1"/>
          </p:cNvPicPr>
          <p:nvPr/>
        </p:nvPicPr>
        <p:blipFill>
          <a:blip r:embed="rId9" cstate="print"/>
          <a:srcRect/>
          <a:stretch>
            <a:fillRect/>
          </a:stretch>
        </p:blipFill>
        <p:spPr bwMode="auto">
          <a:xfrm>
            <a:off x="5935166" y="2204864"/>
            <a:ext cx="1373138" cy="593196"/>
          </a:xfrm>
          <a:prstGeom prst="rect">
            <a:avLst/>
          </a:prstGeom>
          <a:noFill/>
        </p:spPr>
      </p:pic>
    </p:spTree>
    <p:extLst>
      <p:ext uri="{BB962C8B-B14F-4D97-AF65-F5344CB8AC3E}">
        <p14:creationId xmlns="" xmlns:p14="http://schemas.microsoft.com/office/powerpoint/2010/main" val="1515975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escrição: size_590_Marca_governo_federal-300x225"/>
          <p:cNvSpPr>
            <a:spLocks noChangeAspect="1" noChangeArrowheads="1"/>
          </p:cNvSpPr>
          <p:nvPr/>
        </p:nvSpPr>
        <p:spPr bwMode="auto">
          <a:xfrm>
            <a:off x="123825" y="-373063"/>
            <a:ext cx="2085975" cy="79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2051" name="AutoShape 4" descr="Descrição: size_590_Marca_governo_federal-300x225"/>
          <p:cNvSpPr>
            <a:spLocks noChangeAspect="1" noChangeArrowheads="1"/>
          </p:cNvSpPr>
          <p:nvPr/>
        </p:nvSpPr>
        <p:spPr bwMode="auto">
          <a:xfrm>
            <a:off x="123825" y="-373063"/>
            <a:ext cx="2085975" cy="79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2056" name="Imagem 8" descr="barra-gov-bv2-centr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38" y="6668294"/>
            <a:ext cx="9144001" cy="208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ítulo 2"/>
          <p:cNvSpPr>
            <a:spLocks noGrp="1"/>
          </p:cNvSpPr>
          <p:nvPr>
            <p:ph type="title"/>
          </p:nvPr>
        </p:nvSpPr>
        <p:spPr>
          <a:xfrm>
            <a:off x="-36512" y="168984"/>
            <a:ext cx="8136904" cy="811744"/>
          </a:xfrm>
        </p:spPr>
        <p:txBody>
          <a:bodyPr>
            <a:normAutofit fontScale="90000"/>
          </a:bodyPr>
          <a:lstStyle/>
          <a:p>
            <a:r>
              <a:rPr lang="pt-BR" sz="1900" b="1" dirty="0" smtClean="0">
                <a:solidFill>
                  <a:srgbClr val="002060"/>
                </a:solidFill>
              </a:rPr>
              <a:t>Controlar </a:t>
            </a:r>
            <a:r>
              <a:rPr lang="pt-BR" sz="1900" b="1" dirty="0">
                <a:solidFill>
                  <a:srgbClr val="002060"/>
                </a:solidFill>
              </a:rPr>
              <a:t>e prevenir os agravos e doenças consequentes</a:t>
            </a:r>
            <a:br>
              <a:rPr lang="pt-BR" sz="1900" b="1" dirty="0">
                <a:solidFill>
                  <a:srgbClr val="002060"/>
                </a:solidFill>
              </a:rPr>
            </a:br>
            <a:r>
              <a:rPr lang="pt-BR" sz="1900" b="1" dirty="0">
                <a:solidFill>
                  <a:srgbClr val="002060"/>
                </a:solidFill>
              </a:rPr>
              <a:t>da insegurança alimentar e </a:t>
            </a:r>
            <a:r>
              <a:rPr lang="pt-BR" sz="1900" b="1" dirty="0" smtClean="0">
                <a:solidFill>
                  <a:srgbClr val="002060"/>
                </a:solidFill>
              </a:rPr>
              <a:t>nutricional: </a:t>
            </a:r>
            <a:r>
              <a:rPr lang="pt-BR" sz="1900" b="1" i="1" dirty="0" smtClean="0">
                <a:solidFill>
                  <a:srgbClr val="002060"/>
                </a:solidFill>
              </a:rPr>
              <a:t>Prevenção e Controle da Obesidade</a:t>
            </a:r>
            <a:endParaRPr lang="pt-BR" sz="1900" b="1" i="1" dirty="0">
              <a:solidFill>
                <a:srgbClr val="002060"/>
              </a:solidFill>
            </a:endParaRPr>
          </a:p>
        </p:txBody>
      </p:sp>
      <p:pic>
        <p:nvPicPr>
          <p:cNvPr id="14" name="Imagem 8" descr="barra-gov-bv2-centr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m 8" descr="barra-gov-bv2-centr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35831"/>
            <a:ext cx="9144000"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3"/>
          <p:cNvPicPr>
            <a:picLocks noChangeAspect="1" noChangeArrowheads="1"/>
          </p:cNvPicPr>
          <p:nvPr/>
        </p:nvPicPr>
        <p:blipFill>
          <a:blip r:embed="rId4" cstate="print"/>
          <a:srcRect/>
          <a:stretch>
            <a:fillRect/>
          </a:stretch>
        </p:blipFill>
        <p:spPr bwMode="auto">
          <a:xfrm>
            <a:off x="8077547" y="245108"/>
            <a:ext cx="1066453" cy="591604"/>
          </a:xfrm>
          <a:prstGeom prst="rect">
            <a:avLst/>
          </a:prstGeom>
          <a:noFill/>
          <a:ln w="9525">
            <a:noFill/>
            <a:miter lim="800000"/>
            <a:headEnd/>
            <a:tailEnd/>
          </a:ln>
        </p:spPr>
      </p:pic>
      <p:pic>
        <p:nvPicPr>
          <p:cNvPr id="2" name="Imagem 11" descr="image00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1463" y="6432564"/>
            <a:ext cx="1122537" cy="425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Imagem 0" descr="LOGO CAISAN_26-7-2011_novo.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7504" y="6310790"/>
            <a:ext cx="1296144" cy="502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ítulo 1"/>
          <p:cNvSpPr txBox="1">
            <a:spLocks/>
          </p:cNvSpPr>
          <p:nvPr/>
        </p:nvSpPr>
        <p:spPr bwMode="auto">
          <a:xfrm>
            <a:off x="0" y="1196752"/>
            <a:ext cx="9144000" cy="719138"/>
          </a:xfrm>
          <a:prstGeom prst="rect">
            <a:avLst/>
          </a:prstGeom>
          <a:solidFill>
            <a:schemeClr val="tx2">
              <a:lumMod val="7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1800" b="1" i="0" u="none" strike="noStrike" kern="1200" cap="none" spc="0" normalizeH="0" baseline="0" noProof="0" smtClean="0">
                <a:ln>
                  <a:noFill/>
                </a:ln>
                <a:solidFill>
                  <a:schemeClr val="bg1"/>
                </a:solidFill>
                <a:effectLst/>
                <a:uLnTx/>
                <a:uFillTx/>
                <a:latin typeface="+mn-lt"/>
                <a:ea typeface="ＭＳ Ｐゴシック" charset="-128"/>
                <a:cs typeface="+mj-cs"/>
              </a:rPr>
              <a:t>Linha de Cuidado da Obesidade </a:t>
            </a:r>
            <a:br>
              <a:rPr kumimoji="0" lang="pt-BR" sz="1800" b="1" i="0" u="none" strike="noStrike" kern="1200" cap="none" spc="0" normalizeH="0" baseline="0" noProof="0" smtClean="0">
                <a:ln>
                  <a:noFill/>
                </a:ln>
                <a:solidFill>
                  <a:schemeClr val="bg1"/>
                </a:solidFill>
                <a:effectLst/>
                <a:uLnTx/>
                <a:uFillTx/>
                <a:latin typeface="+mn-lt"/>
                <a:ea typeface="ＭＳ Ｐゴシック" charset="-128"/>
                <a:cs typeface="+mj-cs"/>
              </a:rPr>
            </a:br>
            <a:r>
              <a:rPr kumimoji="0" lang="pt-BR" sz="1800" b="1" i="0" u="none" strike="noStrike" kern="1200" cap="none" spc="0" normalizeH="0" baseline="0" noProof="0" smtClean="0">
                <a:ln>
                  <a:noFill/>
                </a:ln>
                <a:solidFill>
                  <a:schemeClr val="bg1"/>
                </a:solidFill>
                <a:effectLst/>
                <a:uLnTx/>
                <a:uFillTx/>
                <a:latin typeface="+mn-lt"/>
                <a:ea typeface="ＭＳ Ｐゴシック" charset="-128"/>
                <a:cs typeface="+mj-cs"/>
              </a:rPr>
              <a:t>Rede de Atenção à Saúde das Pessoas com Doenças Crônicas</a:t>
            </a:r>
            <a:endParaRPr kumimoji="0" lang="pt-BR" sz="1800" b="1" i="0" u="none" strike="noStrike" kern="1200" cap="none" spc="0" normalizeH="0" baseline="0" noProof="0" dirty="0" smtClean="0">
              <a:ln>
                <a:noFill/>
              </a:ln>
              <a:solidFill>
                <a:schemeClr val="bg1"/>
              </a:solidFill>
              <a:effectLst/>
              <a:uLnTx/>
              <a:uFillTx/>
              <a:latin typeface="+mn-lt"/>
              <a:ea typeface="ＭＳ Ｐゴシック" charset="-128"/>
              <a:cs typeface="+mj-cs"/>
            </a:endParaRPr>
          </a:p>
        </p:txBody>
      </p:sp>
      <p:sp>
        <p:nvSpPr>
          <p:cNvPr id="25" name="CaixaDeTexto 24"/>
          <p:cNvSpPr txBox="1"/>
          <p:nvPr/>
        </p:nvSpPr>
        <p:spPr>
          <a:xfrm>
            <a:off x="411163" y="3835755"/>
            <a:ext cx="8337550" cy="2417585"/>
          </a:xfrm>
          <a:prstGeom prst="rect">
            <a:avLst/>
          </a:prstGeom>
          <a:solidFill>
            <a:srgbClr val="F0F4FA"/>
          </a:solidFill>
          <a:ln w="28575">
            <a:noFill/>
            <a:prstDash val="dash"/>
          </a:ln>
          <a:effectLst>
            <a:outerShdw blurRad="63500" sx="102000" sy="102000" algn="ctr" rotWithShape="0">
              <a:prstClr val="black">
                <a:alpha val="40000"/>
              </a:prstClr>
            </a:outerShdw>
          </a:effectLst>
        </p:spPr>
        <p:txBody>
          <a:bodyPr>
            <a:spAutoFit/>
          </a:bodyPr>
          <a:lstStyle/>
          <a:p>
            <a:pPr marL="514350" lvl="2" indent="-114300" algn="just" defTabSz="622300">
              <a:lnSpc>
                <a:spcPct val="90000"/>
              </a:lnSpc>
              <a:spcAft>
                <a:spcPct val="15000"/>
              </a:spcAft>
              <a:defRPr/>
            </a:pPr>
            <a:r>
              <a:rPr lang="pt-BR" sz="1600" b="1" dirty="0">
                <a:solidFill>
                  <a:schemeClr val="tx2"/>
                </a:solidFill>
                <a:latin typeface="+mn-lt"/>
                <a:cs typeface="+mn-cs"/>
              </a:rPr>
              <a:t>Atos Normativos</a:t>
            </a:r>
            <a:r>
              <a:rPr lang="pt-BR" sz="1600" dirty="0">
                <a:solidFill>
                  <a:schemeClr val="tx2"/>
                </a:solidFill>
                <a:latin typeface="+mn-lt"/>
                <a:cs typeface="+mn-cs"/>
              </a:rPr>
              <a:t>:</a:t>
            </a:r>
          </a:p>
          <a:p>
            <a:pPr algn="just">
              <a:lnSpc>
                <a:spcPct val="90000"/>
              </a:lnSpc>
              <a:spcAft>
                <a:spcPts val="600"/>
              </a:spcAft>
              <a:buFont typeface="Arial" pitchFamily="34" charset="0"/>
              <a:buChar char="•"/>
              <a:defRPr/>
            </a:pPr>
            <a:r>
              <a:rPr lang="pt-BR" sz="1600" dirty="0">
                <a:solidFill>
                  <a:schemeClr val="tx2"/>
                </a:solidFill>
                <a:latin typeface="+mn-lt"/>
                <a:cs typeface="+mn-cs"/>
              </a:rPr>
              <a:t> </a:t>
            </a:r>
            <a:r>
              <a:rPr lang="en-US" sz="1500" dirty="0" err="1">
                <a:solidFill>
                  <a:schemeClr val="tx2"/>
                </a:solidFill>
                <a:latin typeface="+mn-lt"/>
                <a:cs typeface="+mn-cs"/>
              </a:rPr>
              <a:t>Portaria</a:t>
            </a:r>
            <a:r>
              <a:rPr lang="en-US" sz="1500" dirty="0">
                <a:solidFill>
                  <a:schemeClr val="tx2"/>
                </a:solidFill>
                <a:latin typeface="+mn-lt"/>
                <a:cs typeface="+mn-cs"/>
              </a:rPr>
              <a:t> nº 252, de 19/02/2013 - </a:t>
            </a:r>
            <a:r>
              <a:rPr lang="en-US" sz="1500" dirty="0" err="1">
                <a:solidFill>
                  <a:schemeClr val="tx2"/>
                </a:solidFill>
                <a:latin typeface="+mn-lt"/>
                <a:cs typeface="+mn-cs"/>
              </a:rPr>
              <a:t>Institui</a:t>
            </a:r>
            <a:r>
              <a:rPr lang="en-US" sz="1500" dirty="0">
                <a:solidFill>
                  <a:schemeClr val="tx2"/>
                </a:solidFill>
                <a:latin typeface="+mn-lt"/>
                <a:cs typeface="+mn-cs"/>
              </a:rPr>
              <a:t> a </a:t>
            </a:r>
            <a:r>
              <a:rPr lang="en-US" sz="1500" dirty="0" err="1">
                <a:solidFill>
                  <a:schemeClr val="tx2"/>
                </a:solidFill>
                <a:latin typeface="+mn-lt"/>
                <a:cs typeface="+mn-cs"/>
              </a:rPr>
              <a:t>Rede</a:t>
            </a:r>
            <a:r>
              <a:rPr lang="en-US" sz="1500" dirty="0">
                <a:solidFill>
                  <a:schemeClr val="tx2"/>
                </a:solidFill>
                <a:latin typeface="+mn-lt"/>
                <a:cs typeface="+mn-cs"/>
              </a:rPr>
              <a:t> de </a:t>
            </a:r>
            <a:r>
              <a:rPr lang="en-US" sz="1500" dirty="0" err="1">
                <a:solidFill>
                  <a:schemeClr val="tx2"/>
                </a:solidFill>
                <a:latin typeface="+mn-lt"/>
                <a:cs typeface="+mn-cs"/>
              </a:rPr>
              <a:t>Atenção</a:t>
            </a:r>
            <a:r>
              <a:rPr lang="en-US" sz="1500" dirty="0">
                <a:solidFill>
                  <a:schemeClr val="tx2"/>
                </a:solidFill>
                <a:latin typeface="+mn-lt"/>
                <a:cs typeface="+mn-cs"/>
              </a:rPr>
              <a:t> à </a:t>
            </a:r>
            <a:r>
              <a:rPr lang="en-US" sz="1500" dirty="0" err="1">
                <a:solidFill>
                  <a:schemeClr val="tx2"/>
                </a:solidFill>
                <a:latin typeface="+mn-lt"/>
                <a:cs typeface="+mn-cs"/>
              </a:rPr>
              <a:t>Saúde</a:t>
            </a:r>
            <a:r>
              <a:rPr lang="en-US" sz="1500" dirty="0">
                <a:solidFill>
                  <a:schemeClr val="tx2"/>
                </a:solidFill>
                <a:latin typeface="+mn-lt"/>
                <a:cs typeface="+mn-cs"/>
              </a:rPr>
              <a:t> das </a:t>
            </a:r>
            <a:r>
              <a:rPr lang="en-US" sz="1500" dirty="0" err="1">
                <a:solidFill>
                  <a:schemeClr val="tx2"/>
                </a:solidFill>
                <a:latin typeface="+mn-lt"/>
                <a:cs typeface="+mn-cs"/>
              </a:rPr>
              <a:t>Pessoas</a:t>
            </a:r>
            <a:r>
              <a:rPr lang="en-US" sz="1500" dirty="0">
                <a:solidFill>
                  <a:schemeClr val="tx2"/>
                </a:solidFill>
                <a:latin typeface="+mn-lt"/>
                <a:cs typeface="+mn-cs"/>
              </a:rPr>
              <a:t> com </a:t>
            </a:r>
            <a:r>
              <a:rPr lang="en-US" sz="1500" dirty="0" err="1">
                <a:solidFill>
                  <a:schemeClr val="tx2"/>
                </a:solidFill>
                <a:latin typeface="+mn-lt"/>
                <a:cs typeface="+mn-cs"/>
              </a:rPr>
              <a:t>Doenças</a:t>
            </a:r>
            <a:r>
              <a:rPr lang="en-US" sz="1500" dirty="0">
                <a:solidFill>
                  <a:schemeClr val="tx2"/>
                </a:solidFill>
                <a:latin typeface="+mn-lt"/>
                <a:cs typeface="+mn-cs"/>
              </a:rPr>
              <a:t> </a:t>
            </a:r>
            <a:r>
              <a:rPr lang="en-US" sz="1500" dirty="0" err="1">
                <a:solidFill>
                  <a:schemeClr val="tx2"/>
                </a:solidFill>
                <a:latin typeface="+mn-lt"/>
                <a:cs typeface="+mn-cs"/>
              </a:rPr>
              <a:t>Crônicas</a:t>
            </a:r>
            <a:r>
              <a:rPr lang="en-US" sz="1500" dirty="0">
                <a:solidFill>
                  <a:schemeClr val="tx2"/>
                </a:solidFill>
                <a:latin typeface="+mn-lt"/>
                <a:cs typeface="+mn-cs"/>
              </a:rPr>
              <a:t> no </a:t>
            </a:r>
            <a:r>
              <a:rPr lang="en-US" sz="1500" dirty="0" err="1">
                <a:solidFill>
                  <a:schemeClr val="tx2"/>
                </a:solidFill>
                <a:latin typeface="+mn-lt"/>
                <a:cs typeface="+mn-cs"/>
              </a:rPr>
              <a:t>âmbito</a:t>
            </a:r>
            <a:r>
              <a:rPr lang="en-US" sz="1500" dirty="0">
                <a:solidFill>
                  <a:schemeClr val="tx2"/>
                </a:solidFill>
                <a:latin typeface="+mn-lt"/>
                <a:cs typeface="+mn-cs"/>
              </a:rPr>
              <a:t> do SUS</a:t>
            </a:r>
          </a:p>
          <a:p>
            <a:pPr algn="just">
              <a:lnSpc>
                <a:spcPct val="90000"/>
              </a:lnSpc>
              <a:spcAft>
                <a:spcPts val="600"/>
              </a:spcAft>
              <a:buFont typeface="Arial" pitchFamily="34" charset="0"/>
              <a:buChar char="•"/>
              <a:defRPr/>
            </a:pPr>
            <a:r>
              <a:rPr lang="en-US" sz="1500" dirty="0">
                <a:solidFill>
                  <a:schemeClr val="tx2"/>
                </a:solidFill>
                <a:latin typeface="+mn-lt"/>
                <a:cs typeface="+mn-cs"/>
              </a:rPr>
              <a:t> </a:t>
            </a:r>
            <a:r>
              <a:rPr lang="en-US" sz="1500" dirty="0" err="1">
                <a:solidFill>
                  <a:schemeClr val="tx2"/>
                </a:solidFill>
                <a:latin typeface="+mn-lt"/>
                <a:cs typeface="+mn-cs"/>
              </a:rPr>
              <a:t>Portaria</a:t>
            </a:r>
            <a:r>
              <a:rPr lang="en-US" sz="1500" dirty="0">
                <a:solidFill>
                  <a:schemeClr val="tx2"/>
                </a:solidFill>
                <a:latin typeface="+mn-lt"/>
                <a:cs typeface="+mn-cs"/>
              </a:rPr>
              <a:t> Nº 424, de 19/03/2013 - Redefine as </a:t>
            </a:r>
            <a:r>
              <a:rPr lang="en-US" sz="1500" dirty="0" err="1">
                <a:solidFill>
                  <a:schemeClr val="tx2"/>
                </a:solidFill>
                <a:latin typeface="+mn-lt"/>
                <a:cs typeface="+mn-cs"/>
              </a:rPr>
              <a:t>diretrizes</a:t>
            </a:r>
            <a:r>
              <a:rPr lang="en-US" sz="1500" dirty="0">
                <a:solidFill>
                  <a:schemeClr val="tx2"/>
                </a:solidFill>
                <a:latin typeface="+mn-lt"/>
                <a:cs typeface="+mn-cs"/>
              </a:rPr>
              <a:t> </a:t>
            </a:r>
            <a:r>
              <a:rPr lang="en-US" sz="1500" dirty="0" err="1">
                <a:solidFill>
                  <a:schemeClr val="tx2"/>
                </a:solidFill>
                <a:latin typeface="+mn-lt"/>
                <a:cs typeface="+mn-cs"/>
              </a:rPr>
              <a:t>para</a:t>
            </a:r>
            <a:r>
              <a:rPr lang="en-US" sz="1500" dirty="0">
                <a:solidFill>
                  <a:schemeClr val="tx2"/>
                </a:solidFill>
                <a:latin typeface="+mn-lt"/>
                <a:cs typeface="+mn-cs"/>
              </a:rPr>
              <a:t> a </a:t>
            </a:r>
            <a:r>
              <a:rPr lang="en-US" sz="1500" dirty="0" err="1">
                <a:solidFill>
                  <a:schemeClr val="tx2"/>
                </a:solidFill>
                <a:latin typeface="+mn-lt"/>
                <a:cs typeface="+mn-cs"/>
              </a:rPr>
              <a:t>organização</a:t>
            </a:r>
            <a:r>
              <a:rPr lang="en-US" sz="1500" dirty="0">
                <a:solidFill>
                  <a:schemeClr val="tx2"/>
                </a:solidFill>
                <a:latin typeface="+mn-lt"/>
                <a:cs typeface="+mn-cs"/>
              </a:rPr>
              <a:t> </a:t>
            </a:r>
            <a:r>
              <a:rPr lang="en-US" sz="1500" dirty="0" err="1">
                <a:solidFill>
                  <a:schemeClr val="tx2"/>
                </a:solidFill>
                <a:latin typeface="+mn-lt"/>
                <a:cs typeface="+mn-cs"/>
              </a:rPr>
              <a:t>da</a:t>
            </a:r>
            <a:r>
              <a:rPr lang="en-US" sz="1500" dirty="0">
                <a:solidFill>
                  <a:schemeClr val="tx2"/>
                </a:solidFill>
                <a:latin typeface="+mn-lt"/>
                <a:cs typeface="+mn-cs"/>
              </a:rPr>
              <a:t> </a:t>
            </a:r>
            <a:r>
              <a:rPr lang="en-US" sz="1500" dirty="0" err="1">
                <a:solidFill>
                  <a:schemeClr val="tx2"/>
                </a:solidFill>
                <a:latin typeface="+mn-lt"/>
                <a:cs typeface="+mn-cs"/>
              </a:rPr>
              <a:t>prevenção</a:t>
            </a:r>
            <a:r>
              <a:rPr lang="en-US" sz="1500" dirty="0">
                <a:solidFill>
                  <a:schemeClr val="tx2"/>
                </a:solidFill>
                <a:latin typeface="+mn-lt"/>
                <a:cs typeface="+mn-cs"/>
              </a:rPr>
              <a:t> e do </a:t>
            </a:r>
            <a:r>
              <a:rPr lang="en-US" sz="1500" dirty="0" err="1">
                <a:solidFill>
                  <a:schemeClr val="tx2"/>
                </a:solidFill>
                <a:latin typeface="+mn-lt"/>
                <a:cs typeface="+mn-cs"/>
              </a:rPr>
              <a:t>tratamento</a:t>
            </a:r>
            <a:r>
              <a:rPr lang="en-US" sz="1500" dirty="0">
                <a:solidFill>
                  <a:schemeClr val="tx2"/>
                </a:solidFill>
                <a:latin typeface="+mn-lt"/>
                <a:cs typeface="+mn-cs"/>
              </a:rPr>
              <a:t> do </a:t>
            </a:r>
            <a:r>
              <a:rPr lang="en-US" sz="1500" dirty="0" err="1">
                <a:solidFill>
                  <a:schemeClr val="tx2"/>
                </a:solidFill>
                <a:latin typeface="+mn-lt"/>
                <a:cs typeface="+mn-cs"/>
              </a:rPr>
              <a:t>sobrepeso</a:t>
            </a:r>
            <a:r>
              <a:rPr lang="en-US" sz="1500" dirty="0">
                <a:solidFill>
                  <a:schemeClr val="tx2"/>
                </a:solidFill>
                <a:latin typeface="+mn-lt"/>
                <a:cs typeface="+mn-cs"/>
              </a:rPr>
              <a:t> e </a:t>
            </a:r>
            <a:r>
              <a:rPr lang="en-US" sz="1500" dirty="0" err="1">
                <a:solidFill>
                  <a:schemeClr val="tx2"/>
                </a:solidFill>
                <a:latin typeface="+mn-lt"/>
                <a:cs typeface="+mn-cs"/>
              </a:rPr>
              <a:t>obesidade</a:t>
            </a:r>
            <a:r>
              <a:rPr lang="en-US" sz="1500" dirty="0">
                <a:solidFill>
                  <a:schemeClr val="tx2"/>
                </a:solidFill>
                <a:latin typeface="+mn-lt"/>
                <a:cs typeface="+mn-cs"/>
              </a:rPr>
              <a:t> </a:t>
            </a:r>
            <a:r>
              <a:rPr lang="en-US" sz="1500" dirty="0" err="1">
                <a:solidFill>
                  <a:schemeClr val="tx2"/>
                </a:solidFill>
                <a:latin typeface="+mn-lt"/>
                <a:cs typeface="+mn-cs"/>
              </a:rPr>
              <a:t>como</a:t>
            </a:r>
            <a:r>
              <a:rPr lang="en-US" sz="1500" dirty="0">
                <a:solidFill>
                  <a:schemeClr val="tx2"/>
                </a:solidFill>
                <a:latin typeface="+mn-lt"/>
                <a:cs typeface="+mn-cs"/>
              </a:rPr>
              <a:t> </a:t>
            </a:r>
            <a:r>
              <a:rPr lang="en-US" sz="1500" dirty="0" err="1">
                <a:solidFill>
                  <a:schemeClr val="tx2"/>
                </a:solidFill>
                <a:latin typeface="+mn-lt"/>
                <a:cs typeface="+mn-cs"/>
              </a:rPr>
              <a:t>linha</a:t>
            </a:r>
            <a:r>
              <a:rPr lang="en-US" sz="1500" dirty="0">
                <a:solidFill>
                  <a:schemeClr val="tx2"/>
                </a:solidFill>
                <a:latin typeface="+mn-lt"/>
                <a:cs typeface="+mn-cs"/>
              </a:rPr>
              <a:t> de </a:t>
            </a:r>
            <a:r>
              <a:rPr lang="en-US" sz="1500" dirty="0" err="1">
                <a:solidFill>
                  <a:schemeClr val="tx2"/>
                </a:solidFill>
                <a:latin typeface="+mn-lt"/>
                <a:cs typeface="+mn-cs"/>
              </a:rPr>
              <a:t>cuidado</a:t>
            </a:r>
            <a:r>
              <a:rPr lang="en-US" sz="1500" dirty="0">
                <a:solidFill>
                  <a:schemeClr val="tx2"/>
                </a:solidFill>
                <a:latin typeface="+mn-lt"/>
                <a:cs typeface="+mn-cs"/>
              </a:rPr>
              <a:t> </a:t>
            </a:r>
            <a:r>
              <a:rPr lang="en-US" sz="1500" dirty="0" err="1">
                <a:solidFill>
                  <a:schemeClr val="tx2"/>
                </a:solidFill>
                <a:latin typeface="+mn-lt"/>
                <a:cs typeface="+mn-cs"/>
              </a:rPr>
              <a:t>prioritária</a:t>
            </a:r>
            <a:r>
              <a:rPr lang="en-US" sz="1500" dirty="0">
                <a:solidFill>
                  <a:schemeClr val="tx2"/>
                </a:solidFill>
                <a:latin typeface="+mn-lt"/>
                <a:cs typeface="+mn-cs"/>
              </a:rPr>
              <a:t> </a:t>
            </a:r>
            <a:r>
              <a:rPr lang="en-US" sz="1500" dirty="0" err="1">
                <a:solidFill>
                  <a:schemeClr val="tx2"/>
                </a:solidFill>
                <a:latin typeface="+mn-lt"/>
                <a:cs typeface="+mn-cs"/>
              </a:rPr>
              <a:t>da</a:t>
            </a:r>
            <a:r>
              <a:rPr lang="en-US" sz="1500" dirty="0">
                <a:solidFill>
                  <a:schemeClr val="tx2"/>
                </a:solidFill>
                <a:latin typeface="+mn-lt"/>
                <a:cs typeface="+mn-cs"/>
              </a:rPr>
              <a:t> </a:t>
            </a:r>
            <a:r>
              <a:rPr lang="en-US" sz="1500" dirty="0" err="1">
                <a:solidFill>
                  <a:schemeClr val="tx2"/>
                </a:solidFill>
                <a:latin typeface="+mn-lt"/>
                <a:cs typeface="+mn-cs"/>
              </a:rPr>
              <a:t>Rede</a:t>
            </a:r>
            <a:r>
              <a:rPr lang="en-US" sz="1500" dirty="0">
                <a:solidFill>
                  <a:schemeClr val="tx2"/>
                </a:solidFill>
                <a:latin typeface="+mn-lt"/>
                <a:cs typeface="+mn-cs"/>
              </a:rPr>
              <a:t> de </a:t>
            </a:r>
            <a:r>
              <a:rPr lang="en-US" sz="1500" dirty="0" err="1">
                <a:solidFill>
                  <a:schemeClr val="tx2"/>
                </a:solidFill>
                <a:latin typeface="+mn-lt"/>
                <a:cs typeface="+mn-cs"/>
              </a:rPr>
              <a:t>Atenção</a:t>
            </a:r>
            <a:r>
              <a:rPr lang="en-US" sz="1500" dirty="0">
                <a:solidFill>
                  <a:schemeClr val="tx2"/>
                </a:solidFill>
                <a:latin typeface="+mn-lt"/>
                <a:cs typeface="+mn-cs"/>
              </a:rPr>
              <a:t> à </a:t>
            </a:r>
            <a:r>
              <a:rPr lang="en-US" sz="1500" dirty="0" err="1">
                <a:solidFill>
                  <a:schemeClr val="tx2"/>
                </a:solidFill>
                <a:latin typeface="+mn-lt"/>
                <a:cs typeface="+mn-cs"/>
              </a:rPr>
              <a:t>Saúde</a:t>
            </a:r>
            <a:r>
              <a:rPr lang="en-US" sz="1500" dirty="0">
                <a:solidFill>
                  <a:schemeClr val="tx2"/>
                </a:solidFill>
                <a:latin typeface="+mn-lt"/>
                <a:cs typeface="+mn-cs"/>
              </a:rPr>
              <a:t> das </a:t>
            </a:r>
            <a:r>
              <a:rPr lang="en-US" sz="1500" dirty="0" err="1">
                <a:solidFill>
                  <a:schemeClr val="tx2"/>
                </a:solidFill>
                <a:latin typeface="+mn-lt"/>
                <a:cs typeface="+mn-cs"/>
              </a:rPr>
              <a:t>Pessoas</a:t>
            </a:r>
            <a:r>
              <a:rPr lang="en-US" sz="1500" dirty="0">
                <a:solidFill>
                  <a:schemeClr val="tx2"/>
                </a:solidFill>
                <a:latin typeface="+mn-lt"/>
                <a:cs typeface="+mn-cs"/>
              </a:rPr>
              <a:t> com </a:t>
            </a:r>
            <a:r>
              <a:rPr lang="en-US" sz="1500" dirty="0" err="1">
                <a:solidFill>
                  <a:schemeClr val="tx2"/>
                </a:solidFill>
                <a:latin typeface="+mn-lt"/>
                <a:cs typeface="+mn-cs"/>
              </a:rPr>
              <a:t>Doenças</a:t>
            </a:r>
            <a:r>
              <a:rPr lang="en-US" sz="1500" dirty="0">
                <a:solidFill>
                  <a:schemeClr val="tx2"/>
                </a:solidFill>
                <a:latin typeface="+mn-lt"/>
                <a:cs typeface="+mn-cs"/>
              </a:rPr>
              <a:t> </a:t>
            </a:r>
            <a:r>
              <a:rPr lang="en-US" sz="1500" dirty="0" err="1">
                <a:solidFill>
                  <a:schemeClr val="tx2"/>
                </a:solidFill>
                <a:latin typeface="+mn-lt"/>
                <a:cs typeface="+mn-cs"/>
              </a:rPr>
              <a:t>Crônicas</a:t>
            </a:r>
            <a:r>
              <a:rPr lang="en-US" sz="1500" dirty="0">
                <a:solidFill>
                  <a:schemeClr val="tx2"/>
                </a:solidFill>
                <a:latin typeface="+mn-lt"/>
                <a:cs typeface="+mn-cs"/>
              </a:rPr>
              <a:t>.</a:t>
            </a:r>
          </a:p>
          <a:p>
            <a:pPr algn="just">
              <a:lnSpc>
                <a:spcPct val="90000"/>
              </a:lnSpc>
              <a:spcAft>
                <a:spcPts val="600"/>
              </a:spcAft>
              <a:buFont typeface="Arial" pitchFamily="34" charset="0"/>
              <a:buChar char="•"/>
              <a:defRPr/>
            </a:pPr>
            <a:r>
              <a:rPr lang="en-US" sz="1500" dirty="0">
                <a:solidFill>
                  <a:schemeClr val="tx2"/>
                </a:solidFill>
                <a:latin typeface="+mn-lt"/>
                <a:cs typeface="+mn-cs"/>
              </a:rPr>
              <a:t> </a:t>
            </a:r>
            <a:r>
              <a:rPr lang="en-US" sz="1500" dirty="0" err="1">
                <a:solidFill>
                  <a:schemeClr val="tx2"/>
                </a:solidFill>
                <a:latin typeface="+mn-lt"/>
                <a:cs typeface="+mn-cs"/>
              </a:rPr>
              <a:t>Portaria</a:t>
            </a:r>
            <a:r>
              <a:rPr lang="en-US" sz="1500" dirty="0">
                <a:solidFill>
                  <a:schemeClr val="tx2"/>
                </a:solidFill>
                <a:latin typeface="+mn-lt"/>
                <a:cs typeface="+mn-cs"/>
              </a:rPr>
              <a:t> Nº 425, de 19/03/2013 : - </a:t>
            </a:r>
            <a:r>
              <a:rPr lang="en-US" sz="1500" dirty="0" err="1">
                <a:solidFill>
                  <a:schemeClr val="tx2"/>
                </a:solidFill>
                <a:latin typeface="+mn-lt"/>
                <a:cs typeface="+mn-cs"/>
              </a:rPr>
              <a:t>Estabelece</a:t>
            </a:r>
            <a:r>
              <a:rPr lang="en-US" sz="1500" dirty="0">
                <a:solidFill>
                  <a:schemeClr val="tx2"/>
                </a:solidFill>
                <a:latin typeface="+mn-lt"/>
                <a:cs typeface="+mn-cs"/>
              </a:rPr>
              <a:t> </a:t>
            </a:r>
            <a:r>
              <a:rPr lang="en-US" sz="1500" dirty="0" err="1">
                <a:solidFill>
                  <a:schemeClr val="tx2"/>
                </a:solidFill>
                <a:latin typeface="+mn-lt"/>
                <a:cs typeface="+mn-cs"/>
              </a:rPr>
              <a:t>regulamento</a:t>
            </a:r>
            <a:r>
              <a:rPr lang="en-US" sz="1500" dirty="0">
                <a:solidFill>
                  <a:schemeClr val="tx2"/>
                </a:solidFill>
                <a:latin typeface="+mn-lt"/>
                <a:cs typeface="+mn-cs"/>
              </a:rPr>
              <a:t> </a:t>
            </a:r>
            <a:r>
              <a:rPr lang="en-US" sz="1500" dirty="0" err="1">
                <a:solidFill>
                  <a:schemeClr val="tx2"/>
                </a:solidFill>
                <a:latin typeface="+mn-lt"/>
                <a:cs typeface="+mn-cs"/>
              </a:rPr>
              <a:t>técnico</a:t>
            </a:r>
            <a:r>
              <a:rPr lang="en-US" sz="1500" dirty="0">
                <a:solidFill>
                  <a:schemeClr val="tx2"/>
                </a:solidFill>
                <a:latin typeface="+mn-lt"/>
                <a:cs typeface="+mn-cs"/>
              </a:rPr>
              <a:t>, </a:t>
            </a:r>
            <a:r>
              <a:rPr lang="en-US" sz="1500" dirty="0" err="1">
                <a:solidFill>
                  <a:schemeClr val="tx2"/>
                </a:solidFill>
                <a:latin typeface="+mn-lt"/>
                <a:cs typeface="+mn-cs"/>
              </a:rPr>
              <a:t>normas</a:t>
            </a:r>
            <a:r>
              <a:rPr lang="en-US" sz="1500" dirty="0">
                <a:solidFill>
                  <a:schemeClr val="tx2"/>
                </a:solidFill>
                <a:latin typeface="+mn-lt"/>
                <a:cs typeface="+mn-cs"/>
              </a:rPr>
              <a:t> e </a:t>
            </a:r>
            <a:r>
              <a:rPr lang="en-US" sz="1500" dirty="0" err="1">
                <a:solidFill>
                  <a:schemeClr val="tx2"/>
                </a:solidFill>
                <a:latin typeface="+mn-lt"/>
                <a:cs typeface="+mn-cs"/>
              </a:rPr>
              <a:t>critérios</a:t>
            </a:r>
            <a:r>
              <a:rPr lang="en-US" sz="1500" dirty="0">
                <a:solidFill>
                  <a:schemeClr val="tx2"/>
                </a:solidFill>
                <a:latin typeface="+mn-lt"/>
                <a:cs typeface="+mn-cs"/>
              </a:rPr>
              <a:t> </a:t>
            </a:r>
            <a:r>
              <a:rPr lang="en-US" sz="1500" dirty="0" err="1">
                <a:solidFill>
                  <a:schemeClr val="tx2"/>
                </a:solidFill>
                <a:latin typeface="+mn-lt"/>
                <a:cs typeface="+mn-cs"/>
              </a:rPr>
              <a:t>para</a:t>
            </a:r>
            <a:r>
              <a:rPr lang="en-US" sz="1500" dirty="0">
                <a:solidFill>
                  <a:schemeClr val="tx2"/>
                </a:solidFill>
                <a:latin typeface="+mn-lt"/>
                <a:cs typeface="+mn-cs"/>
              </a:rPr>
              <a:t> o </a:t>
            </a:r>
            <a:r>
              <a:rPr lang="en-US" sz="1500" dirty="0" err="1">
                <a:solidFill>
                  <a:schemeClr val="tx2"/>
                </a:solidFill>
                <a:latin typeface="+mn-lt"/>
                <a:cs typeface="+mn-cs"/>
              </a:rPr>
              <a:t>Serviço</a:t>
            </a:r>
            <a:r>
              <a:rPr lang="en-US" sz="1500" dirty="0">
                <a:solidFill>
                  <a:schemeClr val="tx2"/>
                </a:solidFill>
                <a:latin typeface="+mn-lt"/>
                <a:cs typeface="+mn-cs"/>
              </a:rPr>
              <a:t> de </a:t>
            </a:r>
            <a:r>
              <a:rPr lang="en-US" sz="1500" dirty="0" err="1">
                <a:solidFill>
                  <a:schemeClr val="tx2"/>
                </a:solidFill>
                <a:latin typeface="+mn-lt"/>
                <a:cs typeface="+mn-cs"/>
              </a:rPr>
              <a:t>Assistência</a:t>
            </a:r>
            <a:r>
              <a:rPr lang="en-US" sz="1500" dirty="0">
                <a:solidFill>
                  <a:schemeClr val="tx2"/>
                </a:solidFill>
                <a:latin typeface="+mn-lt"/>
                <a:cs typeface="+mn-cs"/>
              </a:rPr>
              <a:t> de Alta </a:t>
            </a:r>
            <a:r>
              <a:rPr lang="en-US" sz="1500" dirty="0" err="1">
                <a:solidFill>
                  <a:schemeClr val="tx2"/>
                </a:solidFill>
                <a:latin typeface="+mn-lt"/>
                <a:cs typeface="+mn-cs"/>
              </a:rPr>
              <a:t>Complexidade</a:t>
            </a:r>
            <a:r>
              <a:rPr lang="en-US" sz="1500" dirty="0">
                <a:solidFill>
                  <a:schemeClr val="tx2"/>
                </a:solidFill>
                <a:latin typeface="+mn-lt"/>
                <a:cs typeface="+mn-cs"/>
              </a:rPr>
              <a:t> </a:t>
            </a:r>
            <a:r>
              <a:rPr lang="en-US" sz="1500" dirty="0" err="1">
                <a:solidFill>
                  <a:schemeClr val="tx2"/>
                </a:solidFill>
                <a:latin typeface="+mn-lt"/>
                <a:cs typeface="+mn-cs"/>
              </a:rPr>
              <a:t>ao</a:t>
            </a:r>
            <a:r>
              <a:rPr lang="en-US" sz="1500" dirty="0">
                <a:solidFill>
                  <a:schemeClr val="tx2"/>
                </a:solidFill>
                <a:latin typeface="+mn-lt"/>
                <a:cs typeface="+mn-cs"/>
              </a:rPr>
              <a:t> </a:t>
            </a:r>
            <a:r>
              <a:rPr lang="en-US" sz="1500" dirty="0" err="1">
                <a:solidFill>
                  <a:schemeClr val="tx2"/>
                </a:solidFill>
                <a:latin typeface="+mn-lt"/>
                <a:cs typeface="+mn-cs"/>
              </a:rPr>
              <a:t>Indivíduo</a:t>
            </a:r>
            <a:r>
              <a:rPr lang="en-US" sz="1500" dirty="0">
                <a:solidFill>
                  <a:schemeClr val="tx2"/>
                </a:solidFill>
                <a:latin typeface="+mn-lt"/>
                <a:cs typeface="+mn-cs"/>
              </a:rPr>
              <a:t> com </a:t>
            </a:r>
            <a:r>
              <a:rPr lang="en-US" sz="1500" dirty="0" err="1">
                <a:solidFill>
                  <a:schemeClr val="tx2"/>
                </a:solidFill>
                <a:latin typeface="+mn-lt"/>
                <a:cs typeface="+mn-cs"/>
              </a:rPr>
              <a:t>Obesidade</a:t>
            </a:r>
            <a:r>
              <a:rPr lang="en-US" sz="1500" dirty="0" smtClean="0">
                <a:solidFill>
                  <a:schemeClr val="tx2"/>
                </a:solidFill>
                <a:latin typeface="+mn-lt"/>
                <a:cs typeface="+mn-cs"/>
              </a:rPr>
              <a:t>.</a:t>
            </a:r>
            <a:endParaRPr lang="en-US" sz="1500" dirty="0" smtClean="0">
              <a:solidFill>
                <a:schemeClr val="tx2"/>
              </a:solidFill>
            </a:endParaRPr>
          </a:p>
          <a:p>
            <a:pPr algn="just">
              <a:lnSpc>
                <a:spcPct val="90000"/>
              </a:lnSpc>
              <a:spcAft>
                <a:spcPts val="600"/>
              </a:spcAft>
              <a:defRPr/>
            </a:pPr>
            <a:endParaRPr lang="pt-BR" sz="500" dirty="0" smtClean="0">
              <a:solidFill>
                <a:schemeClr val="tx2"/>
              </a:solidFill>
            </a:endParaRPr>
          </a:p>
          <a:p>
            <a:pPr algn="just">
              <a:lnSpc>
                <a:spcPct val="90000"/>
              </a:lnSpc>
              <a:spcAft>
                <a:spcPts val="600"/>
              </a:spcAft>
              <a:defRPr/>
            </a:pPr>
            <a:r>
              <a:rPr lang="pt-BR" sz="1600" b="1" dirty="0" smtClean="0">
                <a:solidFill>
                  <a:schemeClr val="tx2"/>
                </a:solidFill>
                <a:latin typeface="+mn-lt"/>
                <a:cs typeface="+mn-cs"/>
              </a:rPr>
              <a:t>Laboratório de Inovação em Manejo da Obesidade na RAS</a:t>
            </a:r>
            <a:endParaRPr lang="en-US" sz="1500" b="1" dirty="0" smtClean="0">
              <a:solidFill>
                <a:schemeClr val="tx2"/>
              </a:solidFill>
              <a:latin typeface="+mn-lt"/>
              <a:cs typeface="+mn-cs"/>
            </a:endParaRPr>
          </a:p>
        </p:txBody>
      </p:sp>
      <p:sp>
        <p:nvSpPr>
          <p:cNvPr id="26" name="CaixaDeTexto 25"/>
          <p:cNvSpPr txBox="1"/>
          <p:nvPr/>
        </p:nvSpPr>
        <p:spPr>
          <a:xfrm rot="19238589">
            <a:off x="52388" y="3770668"/>
            <a:ext cx="885825" cy="368300"/>
          </a:xfrm>
          <a:prstGeom prst="rect">
            <a:avLst/>
          </a:prstGeom>
          <a:solidFill>
            <a:srgbClr val="325E98"/>
          </a:solidFill>
          <a:ln w="28575">
            <a:noFill/>
            <a:prstDash val="dash"/>
          </a:ln>
          <a:effectLst>
            <a:outerShdw blurRad="63500" sx="102000" sy="102000" algn="ctr" rotWithShape="0">
              <a:prstClr val="black">
                <a:alpha val="40000"/>
              </a:prstClr>
            </a:outerShdw>
          </a:effectLst>
        </p:spPr>
        <p:txBody>
          <a:bodyPr>
            <a:spAutoFit/>
          </a:bodyPr>
          <a:lstStyle/>
          <a:p>
            <a:pPr algn="ctr">
              <a:defRPr/>
            </a:pPr>
            <a:r>
              <a:rPr lang="pt-BR" b="1" dirty="0">
                <a:latin typeface="+mn-lt"/>
                <a:cs typeface="+mn-cs"/>
              </a:rPr>
              <a:t>2013</a:t>
            </a:r>
          </a:p>
        </p:txBody>
      </p:sp>
      <p:graphicFrame>
        <p:nvGraphicFramePr>
          <p:cNvPr id="29" name="Diagrama 28"/>
          <p:cNvGraphicFramePr/>
          <p:nvPr/>
        </p:nvGraphicFramePr>
        <p:xfrm>
          <a:off x="755576" y="1093192"/>
          <a:ext cx="7776864" cy="2335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1515975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188640"/>
            <a:ext cx="7498080" cy="792088"/>
          </a:xfrm>
        </p:spPr>
        <p:txBody>
          <a:bodyPr>
            <a:normAutofit fontScale="90000"/>
          </a:bodyPr>
          <a:lstStyle/>
          <a:p>
            <a:r>
              <a:rPr lang="pt-BR" sz="2700" b="1" dirty="0" smtClean="0"/>
              <a:t/>
            </a:r>
            <a:br>
              <a:rPr lang="pt-BR" sz="2700" b="1" dirty="0" smtClean="0"/>
            </a:br>
            <a:r>
              <a:rPr lang="pt-BR" sz="2700" b="1" dirty="0" smtClean="0"/>
              <a:t/>
            </a:r>
            <a:br>
              <a:rPr lang="pt-BR" sz="2700" b="1" dirty="0" smtClean="0"/>
            </a:br>
            <a:r>
              <a:rPr lang="pt-BR" sz="2700" b="1" dirty="0" smtClean="0"/>
              <a:t>BIBLIOGRAFIA </a:t>
            </a:r>
            <a:r>
              <a:rPr lang="pt-BR" sz="2700" b="1" dirty="0" smtClean="0"/>
              <a:t>CONSULTADA</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smtClean="0"/>
              <a:t>BARBOSA</a:t>
            </a:r>
            <a:r>
              <a:rPr lang="pt-BR" dirty="0" smtClean="0"/>
              <a:t>, LIVIA; MADI, LUIS; TOLEDO, MARIA APARECIDA E REGO, RAUL AMARAL.Tendências da alimentação. In: Projeto Brasil </a:t>
            </a:r>
            <a:r>
              <a:rPr lang="pt-BR" dirty="0" err="1" smtClean="0"/>
              <a:t>Food</a:t>
            </a:r>
            <a:r>
              <a:rPr lang="pt-BR" dirty="0" smtClean="0"/>
              <a:t> </a:t>
            </a:r>
            <a:r>
              <a:rPr lang="pt-BR" dirty="0" err="1" smtClean="0"/>
              <a:t>Trends</a:t>
            </a:r>
            <a:r>
              <a:rPr lang="pt-BR" dirty="0" smtClean="0"/>
              <a:t> 2020. São Paulo: Instituto de Tecnologia de Alimentos ; 2010.</a:t>
            </a:r>
          </a:p>
          <a:p>
            <a:r>
              <a:rPr lang="pt-BR" dirty="0" smtClean="0"/>
              <a:t>BRASIL. Presidência da República. Lei Orgânica de Segurança Alimentar e Nutricional – </a:t>
            </a:r>
            <a:r>
              <a:rPr lang="pt-BR" dirty="0" err="1" smtClean="0"/>
              <a:t>Losan</a:t>
            </a:r>
            <a:r>
              <a:rPr lang="pt-BR" dirty="0" smtClean="0"/>
              <a:t>. Lei de 15 de setembro de 2006. </a:t>
            </a:r>
            <a:r>
              <a:rPr lang="pt-BR" u="sng" dirty="0" smtClean="0"/>
              <a:t>Diário Oficial da União</a:t>
            </a:r>
            <a:r>
              <a:rPr lang="pt-BR" dirty="0" smtClean="0"/>
              <a:t>, Brasília, 18 de setembro de 2006</a:t>
            </a:r>
            <a:r>
              <a:rPr lang="pt-BR" dirty="0" smtClean="0"/>
              <a:t>.</a:t>
            </a:r>
            <a:r>
              <a:rPr lang="pt-BR" dirty="0" smtClean="0"/>
              <a:t> </a:t>
            </a:r>
          </a:p>
          <a:p>
            <a:r>
              <a:rPr lang="pt-BR" dirty="0" smtClean="0"/>
              <a:t>BRASIL. Ministério de Desenvolvimento Social. Rede de equipamentos públicos de alimentação e nutrição: resultados de avaliações. Cadernos de Estudos  de Desenvolvimento Social em Debate. </a:t>
            </a:r>
            <a:r>
              <a:rPr lang="pt-BR" dirty="0" err="1" smtClean="0"/>
              <a:t>Brasilia</a:t>
            </a:r>
            <a:r>
              <a:rPr lang="pt-BR" dirty="0" smtClean="0"/>
              <a:t>, n.14, 2010</a:t>
            </a:r>
            <a:r>
              <a:rPr lang="pt-BR" dirty="0" smtClean="0"/>
              <a:t>.</a:t>
            </a:r>
            <a:r>
              <a:rPr lang="pt-BR" dirty="0" smtClean="0"/>
              <a:t> </a:t>
            </a:r>
          </a:p>
          <a:p>
            <a:r>
              <a:rPr lang="pt-BR" dirty="0" smtClean="0"/>
              <a:t>BRASIL. Ministério da Saúde. Coordenação-Geral da Política de Alimentação e Nutrição. Guia alimentar para a população brasileira: Promovendo a Alimentação Saudável. Brasília, 2005</a:t>
            </a:r>
            <a:r>
              <a:rPr lang="pt-BR" dirty="0" smtClean="0"/>
              <a:t>.</a:t>
            </a:r>
            <a:r>
              <a:rPr lang="pt-BR" dirty="0" smtClean="0"/>
              <a:t> </a:t>
            </a:r>
          </a:p>
          <a:p>
            <a:r>
              <a:rPr lang="pt-BR" dirty="0" smtClean="0"/>
              <a:t>BRASIL.  Ministério da Saúde. Coordenadoria Geral de Alimentação e Nutrição. Guia alimentar para a população brasileira.(versão consulta pública). Brasília 2014.</a:t>
            </a:r>
          </a:p>
          <a:p>
            <a:r>
              <a:rPr lang="pt-BR" dirty="0" smtClean="0"/>
              <a:t>CARVALHO, </a:t>
            </a:r>
            <a:r>
              <a:rPr lang="pt-BR" dirty="0" err="1" smtClean="0"/>
              <a:t>M.A.</a:t>
            </a:r>
            <a:r>
              <a:rPr lang="pt-BR" dirty="0" smtClean="0"/>
              <a:t> </a:t>
            </a:r>
            <a:r>
              <a:rPr lang="pt-BR" u="sng" dirty="0" smtClean="0"/>
              <a:t>Um modelo semiótico do processo nutricional.</a:t>
            </a:r>
            <a:r>
              <a:rPr lang="pt-BR" dirty="0" smtClean="0"/>
              <a:t> Tese de Doutorado em Saúde Coletiva, Botucatu: Faculdade de Medicina da Universidade Estadual Paulista. 2012. </a:t>
            </a:r>
          </a:p>
          <a:p>
            <a:r>
              <a:rPr lang="pt-BR" dirty="0" smtClean="0"/>
              <a:t>CARVALHO, </a:t>
            </a:r>
            <a:r>
              <a:rPr lang="pt-BR" dirty="0" err="1" smtClean="0"/>
              <a:t>M.A.C.</a:t>
            </a:r>
            <a:r>
              <a:rPr lang="pt-BR" dirty="0" smtClean="0"/>
              <a:t>  O processo nutricional e a bioética: perspectivas da Teoria Semiótica e Teoria da Auto-organização.  Revista </a:t>
            </a:r>
            <a:r>
              <a:rPr lang="pt-BR" dirty="0" err="1" smtClean="0"/>
              <a:t>Simbio-Logias</a:t>
            </a:r>
            <a:r>
              <a:rPr lang="pt-BR" dirty="0" smtClean="0"/>
              <a:t>, v. 6, n.8, nov.2013.  </a:t>
            </a:r>
          </a:p>
          <a:p>
            <a:r>
              <a:rPr lang="pt-BR" dirty="0" smtClean="0"/>
              <a:t>CONSEA NACIONAL. </a:t>
            </a:r>
            <a:r>
              <a:rPr lang="pt-BR" u="sng" dirty="0" smtClean="0"/>
              <a:t>Recomendações para uma Política Nacional de Abastecimento Alimentar - versão para plenária</a:t>
            </a:r>
            <a:r>
              <a:rPr lang="pt-BR" dirty="0" smtClean="0"/>
              <a:t>. Brasília 29 nov. 2005</a:t>
            </a:r>
            <a:r>
              <a:rPr lang="pt-BR" dirty="0" smtClean="0"/>
              <a:t>.</a:t>
            </a:r>
            <a:endParaRPr lang="pt-BR" dirty="0" smtClean="0"/>
          </a:p>
          <a:p>
            <a:r>
              <a:rPr lang="pt-BR" dirty="0" smtClean="0"/>
              <a:t>CONSEA NACIONAL. </a:t>
            </a:r>
            <a:r>
              <a:rPr lang="pt-BR" u="sng" dirty="0" smtClean="0"/>
              <a:t>Alimentação adequada e saudável; relatório final</a:t>
            </a:r>
            <a:r>
              <a:rPr lang="pt-BR" dirty="0" smtClean="0"/>
              <a:t>. Brasília, 2006.</a:t>
            </a:r>
          </a:p>
          <a:p>
            <a:pPr>
              <a:buNone/>
            </a:pPr>
            <a:r>
              <a:rPr lang="pt-BR" dirty="0" smtClean="0"/>
              <a:t> </a:t>
            </a:r>
          </a:p>
          <a:p>
            <a:endParaRPr lang="pt-BR" dirty="0" smtClean="0"/>
          </a:p>
          <a:p>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25000" lnSpcReduction="20000"/>
          </a:bodyPr>
          <a:lstStyle/>
          <a:p>
            <a:endParaRPr lang="pt-BR" dirty="0" smtClean="0"/>
          </a:p>
          <a:p>
            <a:r>
              <a:rPr lang="pt-BR" sz="4800" b="1" dirty="0" smtClean="0"/>
              <a:t>D'ALESSANDRI</a:t>
            </a:r>
            <a:r>
              <a:rPr lang="pt-BR" sz="4800" b="1" dirty="0" smtClean="0"/>
              <a:t>,</a:t>
            </a:r>
            <a:r>
              <a:rPr lang="pt-BR" sz="4800" b="1" i="1" dirty="0" smtClean="0"/>
              <a:t> </a:t>
            </a:r>
            <a:r>
              <a:rPr lang="pt-BR" sz="4800" b="1" dirty="0" smtClean="0"/>
              <a:t>Fúlvia . </a:t>
            </a:r>
            <a:r>
              <a:rPr lang="pt-BR" sz="4800" b="1" u="sng" dirty="0" smtClean="0"/>
              <a:t>Desperdício de alimentos. Portal da  Universidade Estadual do Norte Fluminense. </a:t>
            </a:r>
            <a:r>
              <a:rPr lang="en-US" sz="4800" b="1" u="sng" dirty="0" smtClean="0"/>
              <a:t>C</a:t>
            </a:r>
            <a:r>
              <a:rPr lang="en-US" sz="4800" b="1" dirty="0" smtClean="0"/>
              <a:t>ampos dos </a:t>
            </a:r>
            <a:r>
              <a:rPr lang="en-US" sz="4800" b="1" dirty="0" err="1" smtClean="0"/>
              <a:t>Goytacazes</a:t>
            </a:r>
            <a:r>
              <a:rPr lang="en-US" sz="4800" b="1" dirty="0" smtClean="0"/>
              <a:t>, 2013</a:t>
            </a:r>
            <a:r>
              <a:rPr lang="en-US" sz="4800" b="1" dirty="0" smtClean="0"/>
              <a:t>.</a:t>
            </a:r>
            <a:r>
              <a:rPr lang="en-US" sz="4800" b="1" dirty="0" smtClean="0"/>
              <a:t> </a:t>
            </a:r>
            <a:endParaRPr lang="pt-BR" sz="4800" b="1" dirty="0" smtClean="0"/>
          </a:p>
          <a:p>
            <a:r>
              <a:rPr lang="en-US" sz="4800" b="1" dirty="0" smtClean="0"/>
              <a:t>DREWNOWSKI, A. Nutrition transition and global dietary trends. </a:t>
            </a:r>
            <a:r>
              <a:rPr lang="pt-BR" sz="4800" b="1" dirty="0" err="1" smtClean="0"/>
              <a:t>Nutrition</a:t>
            </a:r>
            <a:r>
              <a:rPr lang="pt-BR" sz="4800" b="1" dirty="0" smtClean="0"/>
              <a:t>, v.16.n,7/8, p.486-487, 2000.</a:t>
            </a:r>
          </a:p>
          <a:p>
            <a:r>
              <a:rPr lang="pt-BR" sz="4800" b="1" dirty="0" smtClean="0"/>
              <a:t>GARCIA</a:t>
            </a:r>
            <a:r>
              <a:rPr lang="pt-BR" sz="4800" b="1" dirty="0" smtClean="0"/>
              <a:t>, </a:t>
            </a:r>
            <a:r>
              <a:rPr lang="pt-BR" sz="4800" b="1" dirty="0" err="1" smtClean="0"/>
              <a:t>R.W.D.</a:t>
            </a:r>
            <a:r>
              <a:rPr lang="pt-BR" sz="4800" b="1" dirty="0" smtClean="0"/>
              <a:t> Reflexos da globalização na cultura alimentar: considerações sobre as mudanças </a:t>
            </a:r>
            <a:r>
              <a:rPr lang="pt-BR" sz="4800" b="1" dirty="0" smtClean="0"/>
              <a:t>na </a:t>
            </a:r>
            <a:r>
              <a:rPr lang="pt-BR" sz="4800" b="1" dirty="0" smtClean="0"/>
              <a:t>alimentação urbana. Revista de Nutrição (Impresso), Campinas, v. 16, n.3, p. 483-492, 2003.  </a:t>
            </a:r>
          </a:p>
          <a:p>
            <a:r>
              <a:rPr lang="pt-BR" sz="4800" b="1" dirty="0" smtClean="0"/>
              <a:t>IBGE. Estudo Nacional de Despesa Familiar – </a:t>
            </a:r>
            <a:r>
              <a:rPr lang="pt-BR" sz="4800" b="1" dirty="0" err="1" smtClean="0"/>
              <a:t>Endef</a:t>
            </a:r>
            <a:r>
              <a:rPr lang="pt-BR" sz="4800" b="1" dirty="0" smtClean="0"/>
              <a:t>. Brasília; 1974-1975</a:t>
            </a:r>
            <a:r>
              <a:rPr lang="pt-BR" sz="4800" b="1" dirty="0" smtClean="0"/>
              <a:t>.</a:t>
            </a:r>
            <a:r>
              <a:rPr lang="pt-BR" sz="4800" b="1" dirty="0" smtClean="0"/>
              <a:t> </a:t>
            </a:r>
          </a:p>
          <a:p>
            <a:r>
              <a:rPr lang="pt-BR" sz="4800" b="1" dirty="0" smtClean="0"/>
              <a:t>IBGE. Pesquisa de Orçamentos Familiares.Análise do Consumo Alimentar Pessoal no Brasil. Brasília, 2011</a:t>
            </a:r>
          </a:p>
          <a:p>
            <a:r>
              <a:rPr lang="pt-BR" sz="4800" b="1" dirty="0" smtClean="0"/>
              <a:t>KRISCHKE, PAULO J.; TOMIELLO, NAIRA. </a:t>
            </a:r>
            <a:r>
              <a:rPr lang="pt-BR" sz="4800" b="1" u="sng" dirty="0" smtClean="0"/>
              <a:t>O comportamento de compra dos consumidores de alimentos orgânicos: um estudo exploratório</a:t>
            </a:r>
            <a:r>
              <a:rPr lang="pt-BR" sz="4800" b="1" dirty="0" smtClean="0"/>
              <a:t>. Disponível em: </a:t>
            </a:r>
            <a:r>
              <a:rPr lang="pt-BR" sz="4800" b="1" u="sng" dirty="0" smtClean="0">
                <a:hlinkClick r:id="rId2"/>
              </a:rPr>
              <a:t>http://</a:t>
            </a:r>
            <a:r>
              <a:rPr lang="pt-BR" sz="4800" b="1" u="sng" dirty="0" smtClean="0">
                <a:hlinkClick r:id="rId2"/>
              </a:rPr>
              <a:t>dx.doi.org/10.5007/1984-9851.2009v10n96p27</a:t>
            </a:r>
            <a:r>
              <a:rPr lang="pt-BR" sz="4800" b="1" dirty="0" smtClean="0"/>
              <a:t>.</a:t>
            </a:r>
          </a:p>
          <a:p>
            <a:r>
              <a:rPr lang="pt-BR" sz="4800" b="1" dirty="0" smtClean="0"/>
              <a:t>MALUF</a:t>
            </a:r>
            <a:r>
              <a:rPr lang="pt-BR" sz="4800" b="1" dirty="0" smtClean="0"/>
              <a:t>, Renato S. Ações públicas locais de abastecimento alimentar. São Paulo: </a:t>
            </a:r>
            <a:r>
              <a:rPr lang="pt-BR" sz="4800" b="1" dirty="0" err="1" smtClean="0"/>
              <a:t>Pólis</a:t>
            </a:r>
            <a:r>
              <a:rPr lang="pt-BR" sz="4800" b="1" dirty="0" smtClean="0"/>
              <a:t> Assessoria, Promoção e Estudos em Políticas Sociais,1999 .(</a:t>
            </a:r>
            <a:r>
              <a:rPr lang="pt-BR" sz="4800" b="1" dirty="0" err="1" smtClean="0"/>
              <a:t>Pólis</a:t>
            </a:r>
            <a:r>
              <a:rPr lang="pt-BR" sz="4800" b="1" dirty="0" smtClean="0"/>
              <a:t> </a:t>
            </a:r>
            <a:r>
              <a:rPr lang="pt-BR" sz="4800" b="1" dirty="0" err="1" smtClean="0"/>
              <a:t>papers</a:t>
            </a:r>
            <a:r>
              <a:rPr lang="pt-BR" sz="4800" b="1" dirty="0" smtClean="0"/>
              <a:t> 5).</a:t>
            </a:r>
          </a:p>
          <a:p>
            <a:r>
              <a:rPr lang="pt-BR" sz="4800" b="1" dirty="0" smtClean="0"/>
              <a:t>MORATOYA,  </a:t>
            </a:r>
            <a:r>
              <a:rPr lang="pt-BR" sz="4800" b="1" dirty="0" err="1" smtClean="0"/>
              <a:t>Elsie</a:t>
            </a:r>
            <a:r>
              <a:rPr lang="pt-BR" sz="4800" b="1" dirty="0" smtClean="0"/>
              <a:t> Estela; CARVALHAES, </a:t>
            </a:r>
            <a:r>
              <a:rPr lang="pt-BR" sz="4800" b="1" dirty="0" err="1" smtClean="0"/>
              <a:t>Gracielle</a:t>
            </a:r>
            <a:r>
              <a:rPr lang="pt-BR" sz="4800" b="1" dirty="0" smtClean="0"/>
              <a:t> Couto; WANDER, </a:t>
            </a:r>
            <a:r>
              <a:rPr lang="pt-BR" sz="4800" b="1" dirty="0" err="1" smtClean="0"/>
              <a:t>Alcido</a:t>
            </a:r>
            <a:r>
              <a:rPr lang="pt-BR" sz="4800" b="1" dirty="0" smtClean="0"/>
              <a:t> </a:t>
            </a:r>
            <a:r>
              <a:rPr lang="pt-BR" sz="4800" b="1" dirty="0" err="1" smtClean="0"/>
              <a:t>Eleno</a:t>
            </a:r>
            <a:r>
              <a:rPr lang="pt-BR" sz="4800" b="1" dirty="0" smtClean="0"/>
              <a:t>; ALMEIDA, Luiz Manoel de Moraes Camargo. Mudanças no padrão de consumo alimentar no Brasil e no mundo. </a:t>
            </a:r>
            <a:r>
              <a:rPr lang="pt-BR" sz="4800" b="1" u="sng" dirty="0" smtClean="0"/>
              <a:t>Revista de Política Agrícola</a:t>
            </a:r>
            <a:r>
              <a:rPr lang="pt-BR" sz="4800" b="1" dirty="0" smtClean="0"/>
              <a:t>, Brasília,  v.1, p.72-84, jan./mar. 2013.</a:t>
            </a:r>
          </a:p>
          <a:p>
            <a:r>
              <a:rPr lang="pt-BR" sz="4800" b="1" dirty="0" smtClean="0"/>
              <a:t>MOURA, R.A; PEREIRA,</a:t>
            </a:r>
            <a:r>
              <a:rPr lang="pt-BR" sz="4800" b="1" dirty="0" err="1" smtClean="0"/>
              <a:t>E.M.</a:t>
            </a:r>
            <a:r>
              <a:rPr lang="pt-BR" sz="4800" b="1" dirty="0" smtClean="0"/>
              <a:t>Y; LEVY, R. B.; SCHIERI, R. Alimentos mais consumidos no Brasil: Inquérito Nacional de Alimentação 2008-2009. </a:t>
            </a:r>
            <a:r>
              <a:rPr lang="pt-BR" sz="4800" b="1" u="sng" dirty="0" smtClean="0"/>
              <a:t>Revista de Saúde Pública</a:t>
            </a:r>
            <a:r>
              <a:rPr lang="pt-BR" sz="4800" b="1" dirty="0" smtClean="0"/>
              <a:t>, São Paulo, v.47 (S.1) fev.2013.</a:t>
            </a:r>
          </a:p>
          <a:p>
            <a:r>
              <a:rPr lang="pt-BR" sz="4800" b="1" dirty="0" smtClean="0"/>
              <a:t> POLLAN, Michael.  </a:t>
            </a:r>
            <a:r>
              <a:rPr lang="pt-BR" sz="4800" b="1" u="sng" dirty="0" smtClean="0"/>
              <a:t>Regras da comida: um manual da sabedoria alimentar.</a:t>
            </a:r>
            <a:r>
              <a:rPr lang="pt-BR" sz="4800" b="1" dirty="0" smtClean="0"/>
              <a:t> Tradução de Adalgisa Campos da Silva. Rio de Janeiro: Editora Intrínseca, 2010. </a:t>
            </a:r>
          </a:p>
          <a:p>
            <a:endParaRPr lang="pt-BR" sz="4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1400" b="1" dirty="0" smtClean="0"/>
              <a:t>RIZZOLO, </a:t>
            </a:r>
            <a:r>
              <a:rPr lang="pt-BR" sz="1400" b="1" dirty="0" err="1" smtClean="0"/>
              <a:t>A.O.P.</a:t>
            </a:r>
            <a:r>
              <a:rPr lang="pt-BR" sz="1400" b="1" dirty="0" smtClean="0"/>
              <a:t> A alimentação saudável e a promoção da saúde no contexto da segurança alimentar e nutricional. Saúde em Debate, Rio de Janeiro, v.29, n. 70, p.125 – 139, mai/ago.2005.</a:t>
            </a:r>
          </a:p>
          <a:p>
            <a:pPr>
              <a:buNone/>
            </a:pPr>
            <a:r>
              <a:rPr lang="pt-BR" sz="1400" b="1" dirty="0" smtClean="0"/>
              <a:t> </a:t>
            </a:r>
          </a:p>
          <a:p>
            <a:r>
              <a:rPr lang="pt-BR" sz="1400" b="1" dirty="0" smtClean="0"/>
              <a:t>VEIGA, G. V. da ; </a:t>
            </a:r>
            <a:r>
              <a:rPr lang="pt-BR" sz="1400" b="1" dirty="0" smtClean="0">
                <a:hlinkClick r:id="rId2" tooltip="Clique para visualizar o currículo"/>
              </a:rPr>
              <a:t>COSTA, R. S. da</a:t>
            </a:r>
            <a:r>
              <a:rPr lang="pt-BR" sz="1400" b="1" dirty="0" smtClean="0"/>
              <a:t> ; ARAÚJO, M. C ; </a:t>
            </a:r>
            <a:r>
              <a:rPr lang="pt-BR" sz="1400" b="1" dirty="0" smtClean="0">
                <a:hlinkClick r:id="rId3" tooltip="Clique para visualizar o currículo"/>
              </a:rPr>
              <a:t>SOUZA, A. M.</a:t>
            </a:r>
            <a:r>
              <a:rPr lang="pt-BR" sz="1400" b="1" dirty="0" smtClean="0"/>
              <a:t>  ; </a:t>
            </a:r>
            <a:r>
              <a:rPr lang="pt-BR" sz="1400" b="1" dirty="0" smtClean="0">
                <a:hlinkClick r:id="rId4"/>
              </a:rPr>
              <a:t>Bezerra, I. N.</a:t>
            </a:r>
            <a:r>
              <a:rPr lang="pt-BR" sz="1400" b="1" dirty="0" smtClean="0"/>
              <a:t>  ; BARBOSA, F. S. ;  </a:t>
            </a:r>
            <a:r>
              <a:rPr lang="pt-BR" sz="1400" b="1" dirty="0" err="1" smtClean="0"/>
              <a:t>Sichieri</a:t>
            </a:r>
            <a:r>
              <a:rPr lang="pt-BR" sz="1400" b="1" dirty="0" smtClean="0"/>
              <a:t>, Rosely ; </a:t>
            </a:r>
            <a:r>
              <a:rPr lang="pt-BR" sz="1400" b="1" dirty="0" smtClean="0">
                <a:hlinkClick r:id="rId5"/>
              </a:rPr>
              <a:t>PEREIRA, R. A.</a:t>
            </a:r>
            <a:r>
              <a:rPr lang="pt-BR" sz="1400" b="1" dirty="0" smtClean="0"/>
              <a:t> . Inadequação do consumo de nutrientes entre adolescentes brasileiros. Revista de Saúde Pública (Impresso),</a:t>
            </a:r>
            <a:r>
              <a:rPr lang="pt-BR" sz="1400" b="1" dirty="0" err="1" smtClean="0"/>
              <a:t>SãoPaulo</a:t>
            </a:r>
            <a:r>
              <a:rPr lang="pt-BR" sz="1400" b="1" dirty="0" smtClean="0"/>
              <a:t>, v. 47, p. 212-221. 2013.</a:t>
            </a:r>
          </a:p>
          <a:p>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a:bodyPr>
          <a:lstStyle/>
          <a:p>
            <a:endParaRPr lang="pt-BR" dirty="0" smtClean="0"/>
          </a:p>
          <a:p>
            <a:pPr algn="just">
              <a:buNone/>
            </a:pPr>
            <a:r>
              <a:rPr lang="pt-BR" dirty="0" smtClean="0"/>
              <a:t>	</a:t>
            </a:r>
            <a:r>
              <a:rPr lang="pt-BR" sz="2000" b="1" dirty="0" smtClean="0"/>
              <a:t>A </a:t>
            </a:r>
            <a:r>
              <a:rPr lang="pt-BR" sz="2000" b="1" dirty="0"/>
              <a:t>dimensão do acesso está muito relacionada à existência de uma renda, ou de outros recursos para que se possa produzir, comprar, trocar ou receber alimentos para uma alimentação adequada. </a:t>
            </a:r>
          </a:p>
          <a:p>
            <a:pPr algn="just"/>
            <a:endParaRPr lang="pt-BR" sz="2000" b="1" dirty="0" smtClean="0"/>
          </a:p>
          <a:p>
            <a:pPr algn="just">
              <a:buNone/>
            </a:pPr>
            <a:r>
              <a:rPr lang="pt-BR" sz="2000" b="1" dirty="0" smtClean="0"/>
              <a:t>	Do </a:t>
            </a:r>
            <a:r>
              <a:rPr lang="pt-BR" sz="2000" b="1" dirty="0"/>
              <a:t>ponto de vista do acesso aos alimentos, a segurança alimentar e nutricional engloba, não apenas comer regularmente, mas também comer alimentos de qualidade e adequados aos hábitos culturais, com base em práticas saudáveis e que preservem o prazer ligado a alimentação </a:t>
            </a:r>
            <a:r>
              <a:rPr lang="pt-BR" sz="2000" b="1" dirty="0" smtClean="0"/>
              <a:t>(UFRRJ</a:t>
            </a:r>
            <a:r>
              <a:rPr lang="pt-BR" sz="2000" b="1" dirty="0"/>
              <a:t>, 2007)</a:t>
            </a:r>
          </a:p>
          <a:p>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a:bodyPr>
          <a:lstStyle/>
          <a:p>
            <a:endParaRPr lang="pt-BR" sz="1900" b="1" dirty="0" smtClean="0"/>
          </a:p>
          <a:p>
            <a:pPr algn="just"/>
            <a:r>
              <a:rPr lang="pt-BR" sz="1900" b="1" dirty="0" smtClean="0"/>
              <a:t>As ações de abastecimento podem contribuir para o acesso aos alimentos por todos os segmentos da população, em condições apropriadas em termos da quantidade, preço e qualidade dos alimentos, e da composição da cesta de consumo, enquadram-se nesse campo de preocupação as ações nas esferas da intermediação mercantil e do comércio de varejo, no consumo de alimentos preparados (refeições prontas e outras formas), na organização de compras comunitárias e na implementação de programas de distribuição de alimentos. </a:t>
            </a:r>
          </a:p>
          <a:p>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fontScale="92500" lnSpcReduction="10000"/>
          </a:bodyPr>
          <a:lstStyle/>
          <a:p>
            <a:endParaRPr lang="pt-BR" dirty="0" smtClean="0"/>
          </a:p>
          <a:p>
            <a:r>
              <a:rPr lang="pt-BR" sz="2200" b="1" dirty="0" smtClean="0">
                <a:solidFill>
                  <a:srgbClr val="C00000"/>
                </a:solidFill>
              </a:rPr>
              <a:t>Mercados Institucionais:</a:t>
            </a:r>
          </a:p>
          <a:p>
            <a:endParaRPr lang="pt-BR" sz="2200" b="1" dirty="0" smtClean="0"/>
          </a:p>
          <a:p>
            <a:r>
              <a:rPr lang="pt-BR" sz="2200" b="1" dirty="0" smtClean="0"/>
              <a:t>Englobam as compras governamentais de alimentos para serem utilizados em programas e organismos públicos (alimentação escolar, hospitais, presídios, distribuição de cestas básicas, etc.). </a:t>
            </a:r>
          </a:p>
          <a:p>
            <a:endParaRPr lang="pt-BR" sz="2200" b="1" dirty="0" smtClean="0"/>
          </a:p>
          <a:p>
            <a:pPr algn="just"/>
            <a:r>
              <a:rPr lang="pt-BR" sz="2200" b="1" dirty="0" smtClean="0"/>
              <a:t>As prefeituras municipais passaram a gerenciar uma parcela importante desses programas e das compras correspondentes. Alguns deles, como a alimentação escolar, têm papel central no acesso aos alimentos por uma parcela vulnerável e numericamente expressiva da população. </a:t>
            </a:r>
          </a:p>
          <a:p>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a:bodyPr>
          <a:lstStyle/>
          <a:p>
            <a:pPr>
              <a:buNone/>
            </a:pPr>
            <a:endParaRPr lang="pt-BR" dirty="0" smtClean="0"/>
          </a:p>
          <a:p>
            <a:pPr algn="just"/>
            <a:r>
              <a:rPr lang="pt-BR" sz="1900" b="1" dirty="0" smtClean="0">
                <a:solidFill>
                  <a:srgbClr val="C00000"/>
                </a:solidFill>
              </a:rPr>
              <a:t>Política Nacional de Abastecimento Alimentar </a:t>
            </a:r>
            <a:r>
              <a:rPr lang="pt-BR" sz="1800" b="1" dirty="0" smtClean="0">
                <a:solidFill>
                  <a:srgbClr val="C00000"/>
                </a:solidFill>
              </a:rPr>
              <a:t>(PNAA):</a:t>
            </a:r>
          </a:p>
          <a:p>
            <a:pPr algn="just">
              <a:buNone/>
            </a:pPr>
            <a:r>
              <a:rPr lang="pt-BR" sz="1900" b="1" dirty="0" smtClean="0">
                <a:solidFill>
                  <a:srgbClr val="C00000"/>
                </a:solidFill>
              </a:rPr>
              <a:t>	</a:t>
            </a:r>
            <a:r>
              <a:rPr lang="pt-BR" sz="1900" b="1" dirty="0" smtClean="0"/>
              <a:t>desempenha um importante papel e se faz necessária e urgente dentro do que defende o Conselho Nacional de Segurança Alimentar e Nutricional (</a:t>
            </a:r>
            <a:r>
              <a:rPr lang="pt-BR" sz="1900" b="1" dirty="0" err="1" smtClean="0"/>
              <a:t>Consea</a:t>
            </a:r>
            <a:r>
              <a:rPr lang="pt-BR" sz="1900" b="1" dirty="0" smtClean="0"/>
              <a:t>), ou seja, ela deve ser formulada com o enfoque da Segurança Alimentar e Nutricional com o objetivo geral de ampliar o acesso dos diversos segmentos da população a alimentos de qualidade e promover uma alimentação adequada e saudável e a diversidade de hábitos alimentares, em simultâneo à valorização das formas socialmente equitativas e ambientalmente sustentáveis de produção e comercialização de alimentos, com destaque para a agricultura familiar e os pequenos empreendimentos urbanos. </a:t>
            </a:r>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sp>
        <p:nvSpPr>
          <p:cNvPr id="3" name="Espaço Reservado para Conteúdo 2"/>
          <p:cNvSpPr>
            <a:spLocks noGrp="1"/>
          </p:cNvSpPr>
          <p:nvPr>
            <p:ph idx="1"/>
          </p:nvPr>
        </p:nvSpPr>
        <p:spPr/>
        <p:txBody>
          <a:bodyPr>
            <a:normAutofit fontScale="55000" lnSpcReduction="20000"/>
          </a:bodyPr>
          <a:lstStyle/>
          <a:p>
            <a:endParaRPr lang="pt-BR" dirty="0" smtClean="0"/>
          </a:p>
          <a:p>
            <a:pPr algn="just"/>
            <a:r>
              <a:rPr lang="pt-BR" b="1" dirty="0" smtClean="0"/>
              <a:t>O </a:t>
            </a:r>
            <a:r>
              <a:rPr lang="pt-BR" b="1" dirty="0" err="1" smtClean="0"/>
              <a:t>Consea</a:t>
            </a:r>
            <a:r>
              <a:rPr lang="pt-BR" b="1" dirty="0" smtClean="0"/>
              <a:t> defende  que a Política de Abastecimento deve ter diferentes campos de atuação:</a:t>
            </a:r>
          </a:p>
          <a:p>
            <a:pPr algn="just">
              <a:buNone/>
            </a:pPr>
            <a:r>
              <a:rPr lang="pt-BR" b="1" dirty="0" smtClean="0"/>
              <a:t>	- nos alimentos - disponibilidade e acessibilidade</a:t>
            </a:r>
          </a:p>
          <a:p>
            <a:pPr algn="just">
              <a:buNone/>
            </a:pPr>
            <a:r>
              <a:rPr lang="pt-BR" b="1" dirty="0" smtClean="0"/>
              <a:t>	- quanto a alimentação - modos de apropriação dos bens pela população.  </a:t>
            </a:r>
          </a:p>
          <a:p>
            <a:pPr algn="just">
              <a:buNone/>
            </a:pPr>
            <a:r>
              <a:rPr lang="pt-BR" b="1" dirty="0" smtClean="0"/>
              <a:t>	Com ações de caráter geral relacionadas com o comércio de alimentos e os serviços de alimentação, quanto ações dirigidas a grupos populacionais específicos, todas elas coordenadas com programas voltados para a produção equitativa e sustentável dos alimentos. </a:t>
            </a:r>
          </a:p>
          <a:p>
            <a:pPr algn="just">
              <a:buNone/>
            </a:pPr>
            <a:r>
              <a:rPr lang="pt-BR" b="1" dirty="0" smtClean="0"/>
              <a:t>	</a:t>
            </a:r>
          </a:p>
          <a:p>
            <a:pPr algn="just">
              <a:buNone/>
            </a:pPr>
            <a:r>
              <a:rPr lang="pt-BR" b="1" dirty="0" smtClean="0"/>
              <a:t>	As ações da PNAA recobrem, portanto, todos os segmentos sociais, inclusive aqueles com dificuldades de acesso contínuo ao consumo dos alimentos necessários para uma existência em condições dignas, no contexto de elevada desigualdade de renda, modesto crescimento do emprego e das oportunidades de trabalho e elevada concentração populacional em regiões metropolitanas que caracteriza o Brasil.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C00000"/>
                </a:solidFill>
              </a:rPr>
              <a:t>Acesso e Consumo Alimentar da população numa perspectiva ética, adequada e saudável</a:t>
            </a:r>
            <a:endParaRPr lang="pt-BR" sz="2400" dirty="0"/>
          </a:p>
        </p:txBody>
      </p:sp>
      <p:pic>
        <p:nvPicPr>
          <p:cNvPr id="1027" name="Picture 3"/>
          <p:cNvPicPr>
            <a:picLocks noGrp="1" noChangeAspect="1" noChangeArrowheads="1"/>
          </p:cNvPicPr>
          <p:nvPr>
            <p:ph idx="1"/>
          </p:nvPr>
        </p:nvPicPr>
        <p:blipFill>
          <a:blip r:embed="rId2" cstate="print"/>
          <a:stretch>
            <a:fillRect/>
          </a:stretch>
        </p:blipFill>
        <p:spPr bwMode="auto">
          <a:xfrm>
            <a:off x="2103930" y="1447800"/>
            <a:ext cx="616169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422</TotalTime>
  <Words>1136</Words>
  <Application>Microsoft Office PowerPoint</Application>
  <PresentationFormat>Apresentação na tela (4:3)</PresentationFormat>
  <Paragraphs>183</Paragraphs>
  <Slides>37</Slides>
  <Notes>4</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37</vt:i4>
      </vt:variant>
    </vt:vector>
  </HeadingPairs>
  <TitlesOfParts>
    <vt:vector size="39" baseType="lpstr">
      <vt:lpstr>Solstício</vt:lpstr>
      <vt:lpstr>Planilha</vt:lpstr>
      <vt:lpstr>XV Simpósio Internacional IHU. Alimento e Nutrição no contexto dos Objetivos de Desenvolvimento do Milênio</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Acesso e Consumo Alimentar da população numa perspectiva ética, adequada e saudável</vt:lpstr>
      <vt:lpstr>Slide 12</vt:lpstr>
      <vt:lpstr>Slide 13</vt:lpstr>
      <vt:lpstr>Slide 14</vt:lpstr>
      <vt:lpstr>Cenário alimentar e nutricional dos brasileiros</vt:lpstr>
      <vt:lpstr>Slide 16</vt:lpstr>
      <vt:lpstr>Acesso e Consumo Alimentar da população numa perspectiva ética, adequada e saudável</vt:lpstr>
      <vt:lpstr>Slide 18</vt:lpstr>
      <vt:lpstr>Slide 19</vt:lpstr>
      <vt:lpstr>Slide 20</vt:lpstr>
      <vt:lpstr>Slide 21</vt:lpstr>
      <vt:lpstr>Slide 22</vt:lpstr>
      <vt:lpstr>Slide 23</vt:lpstr>
      <vt:lpstr>Slide 24</vt:lpstr>
      <vt:lpstr>Slide 25</vt:lpstr>
      <vt:lpstr>Alimentação adequada e saudável</vt:lpstr>
      <vt:lpstr>Ética</vt:lpstr>
      <vt:lpstr>Novo pacto com a natureza e o meio ambiente </vt:lpstr>
      <vt:lpstr>Slide 29</vt:lpstr>
      <vt:lpstr>Slide 30</vt:lpstr>
      <vt:lpstr>DIRETRIZ 5 - SAÚDE</vt:lpstr>
      <vt:lpstr>Controlar e prevenir os agravos e doenças consequentes da insegurança alimentar e nutricional: Prevenção e Controle da Obesidade</vt:lpstr>
      <vt:lpstr>Controlar e prevenir os agravos e doenças consequentes da insegurança alimentar e nutricional: Prevenção e Controle da Obesidade</vt:lpstr>
      <vt:lpstr>  BIBLIOGRAFIA CONSULTADA </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dc:creator>
  <cp:lastModifiedBy>Micro</cp:lastModifiedBy>
  <cp:revision>46</cp:revision>
  <dcterms:created xsi:type="dcterms:W3CDTF">2014-04-22T17:12:40Z</dcterms:created>
  <dcterms:modified xsi:type="dcterms:W3CDTF">2014-05-01T22:29:50Z</dcterms:modified>
</cp:coreProperties>
</file>